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sldIdLst>
    <p:sldId id="256" r:id="rId8"/>
    <p:sldId id="280" r:id="rId9"/>
    <p:sldId id="281" r:id="rId10"/>
    <p:sldId id="282" r:id="rId11"/>
    <p:sldId id="283" r:id="rId12"/>
    <p:sldId id="319" r:id="rId13"/>
    <p:sldId id="315" r:id="rId14"/>
    <p:sldId id="284" r:id="rId15"/>
    <p:sldId id="285" r:id="rId16"/>
    <p:sldId id="320" r:id="rId17"/>
    <p:sldId id="286" r:id="rId18"/>
    <p:sldId id="328" r:id="rId19"/>
    <p:sldId id="321" r:id="rId20"/>
    <p:sldId id="290" r:id="rId21"/>
    <p:sldId id="266" r:id="rId22"/>
    <p:sldId id="267" r:id="rId23"/>
    <p:sldId id="268" r:id="rId24"/>
    <p:sldId id="269" r:id="rId25"/>
    <p:sldId id="32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50" d="100"/>
          <a:sy n="50" d="100"/>
        </p:scale>
        <p:origin x="5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C082B-FD13-4A8B-8788-4EC24E226C0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hu-HU"/>
        </a:p>
      </dgm:t>
    </dgm:pt>
    <dgm:pt modelId="{15FC3167-2513-460D-AF6B-5F68A271DF2A}">
      <dgm:prSet phldrT="[Szöveg]" custT="1"/>
      <dgm:spPr/>
      <dgm:t>
        <a:bodyPr/>
        <a:lstStyle/>
        <a:p>
          <a:r>
            <a:rPr lang="hu-HU" sz="2000" dirty="0" smtClean="0">
              <a:solidFill>
                <a:schemeClr val="bg2">
                  <a:lumMod val="75000"/>
                  <a:lumOff val="25000"/>
                </a:schemeClr>
              </a:solidFill>
            </a:rPr>
            <a:t>STEREOTYPES</a:t>
          </a:r>
          <a:endParaRPr lang="hu-HU" sz="2000" dirty="0">
            <a:solidFill>
              <a:schemeClr val="bg2">
                <a:lumMod val="75000"/>
                <a:lumOff val="25000"/>
              </a:schemeClr>
            </a:solidFill>
          </a:endParaRPr>
        </a:p>
      </dgm:t>
    </dgm:pt>
    <dgm:pt modelId="{4F443351-7092-4D13-9A0E-90D89FBFD970}" type="parTrans" cxnId="{6AA99A5C-BE95-4553-85BC-75F934DCDE1B}">
      <dgm:prSet/>
      <dgm:spPr/>
      <dgm:t>
        <a:bodyPr/>
        <a:lstStyle/>
        <a:p>
          <a:endParaRPr lang="hu-HU"/>
        </a:p>
      </dgm:t>
    </dgm:pt>
    <dgm:pt modelId="{C17A7F0D-C79C-43DF-9168-8F64FEC20507}" type="sibTrans" cxnId="{6AA99A5C-BE95-4553-85BC-75F934DCDE1B}">
      <dgm:prSet/>
      <dgm:spPr/>
      <dgm:t>
        <a:bodyPr/>
        <a:lstStyle/>
        <a:p>
          <a:endParaRPr lang="hu-HU"/>
        </a:p>
      </dgm:t>
    </dgm:pt>
    <dgm:pt modelId="{C32F7338-110E-410F-A31A-833CA8791047}">
      <dgm:prSet phldrT="[Szöveg]" custT="1"/>
      <dgm:spPr/>
      <dgm:t>
        <a:bodyPr/>
        <a:lstStyle/>
        <a:p>
          <a:r>
            <a:rPr lang="hu-HU" sz="2000" dirty="0" smtClean="0">
              <a:solidFill>
                <a:schemeClr val="bg2">
                  <a:lumMod val="75000"/>
                  <a:lumOff val="25000"/>
                </a:schemeClr>
              </a:solidFill>
            </a:rPr>
            <a:t>PREJUDICE</a:t>
          </a:r>
          <a:endParaRPr lang="hu-HU" sz="2000" dirty="0">
            <a:solidFill>
              <a:schemeClr val="bg2">
                <a:lumMod val="75000"/>
                <a:lumOff val="25000"/>
              </a:schemeClr>
            </a:solidFill>
          </a:endParaRPr>
        </a:p>
      </dgm:t>
    </dgm:pt>
    <dgm:pt modelId="{887A4B6F-DB7C-4045-80E0-9948F6697CC0}" type="parTrans" cxnId="{640DACF6-1B8E-4BD1-BB04-E6CB61338549}">
      <dgm:prSet/>
      <dgm:spPr/>
      <dgm:t>
        <a:bodyPr/>
        <a:lstStyle/>
        <a:p>
          <a:endParaRPr lang="hu-HU"/>
        </a:p>
      </dgm:t>
    </dgm:pt>
    <dgm:pt modelId="{4CA2F8E1-8694-4131-9E9C-C2BB5451C5DA}" type="sibTrans" cxnId="{640DACF6-1B8E-4BD1-BB04-E6CB61338549}">
      <dgm:prSet/>
      <dgm:spPr/>
      <dgm:t>
        <a:bodyPr/>
        <a:lstStyle/>
        <a:p>
          <a:endParaRPr lang="hu-HU"/>
        </a:p>
      </dgm:t>
    </dgm:pt>
    <dgm:pt modelId="{55ACE745-A7EF-4170-9405-436041C18C3F}">
      <dgm:prSet phldrT="[Szöveg]" custT="1"/>
      <dgm:spPr/>
      <dgm:t>
        <a:bodyPr/>
        <a:lstStyle/>
        <a:p>
          <a:r>
            <a:rPr lang="hu-HU" sz="2000" dirty="0" smtClean="0">
              <a:solidFill>
                <a:schemeClr val="bg2">
                  <a:lumMod val="75000"/>
                  <a:lumOff val="25000"/>
                </a:schemeClr>
              </a:solidFill>
            </a:rPr>
            <a:t>DISCRIMINATION</a:t>
          </a:r>
          <a:endParaRPr lang="hu-HU" sz="2000" dirty="0">
            <a:solidFill>
              <a:schemeClr val="bg2">
                <a:lumMod val="75000"/>
                <a:lumOff val="25000"/>
              </a:schemeClr>
            </a:solidFill>
          </a:endParaRPr>
        </a:p>
      </dgm:t>
    </dgm:pt>
    <dgm:pt modelId="{D06A2812-49C6-4577-B46D-1E062A4A7C7D}" type="parTrans" cxnId="{25AADC15-3D2B-4D6E-A7EF-94F05D02C190}">
      <dgm:prSet/>
      <dgm:spPr/>
      <dgm:t>
        <a:bodyPr/>
        <a:lstStyle/>
        <a:p>
          <a:endParaRPr lang="hu-HU"/>
        </a:p>
      </dgm:t>
    </dgm:pt>
    <dgm:pt modelId="{2086029B-0F41-451F-9255-F839E11AD761}" type="sibTrans" cxnId="{25AADC15-3D2B-4D6E-A7EF-94F05D02C190}">
      <dgm:prSet/>
      <dgm:spPr/>
      <dgm:t>
        <a:bodyPr/>
        <a:lstStyle/>
        <a:p>
          <a:endParaRPr lang="hu-HU"/>
        </a:p>
      </dgm:t>
    </dgm:pt>
    <dgm:pt modelId="{DCBBB904-48F9-4111-96B2-C260BB4851F1}" type="pres">
      <dgm:prSet presAssocID="{EE4C082B-FD13-4A8B-8788-4EC24E226C02}" presName="rootnode" presStyleCnt="0">
        <dgm:presLayoutVars>
          <dgm:chMax/>
          <dgm:chPref/>
          <dgm:dir/>
          <dgm:animLvl val="lvl"/>
        </dgm:presLayoutVars>
      </dgm:prSet>
      <dgm:spPr/>
      <dgm:t>
        <a:bodyPr/>
        <a:lstStyle/>
        <a:p>
          <a:endParaRPr lang="hu-HU"/>
        </a:p>
      </dgm:t>
    </dgm:pt>
    <dgm:pt modelId="{9CA5D162-05E3-4021-86C6-803B27D69F4E}" type="pres">
      <dgm:prSet presAssocID="{15FC3167-2513-460D-AF6B-5F68A271DF2A}" presName="composite" presStyleCnt="0"/>
      <dgm:spPr/>
    </dgm:pt>
    <dgm:pt modelId="{D68319AE-7379-4A9E-922E-934B712879EF}" type="pres">
      <dgm:prSet presAssocID="{15FC3167-2513-460D-AF6B-5F68A271DF2A}" presName="LShape" presStyleLbl="alignNode1" presStyleIdx="0" presStyleCnt="5"/>
      <dgm:spPr>
        <a:solidFill>
          <a:schemeClr val="accent2"/>
        </a:solidFill>
        <a:ln>
          <a:noFill/>
        </a:ln>
      </dgm:spPr>
      <dgm:t>
        <a:bodyPr/>
        <a:lstStyle/>
        <a:p>
          <a:endParaRPr lang="en-US"/>
        </a:p>
      </dgm:t>
    </dgm:pt>
    <dgm:pt modelId="{1B1F797E-EBB0-4AF7-95F8-49226E2432B0}" type="pres">
      <dgm:prSet presAssocID="{15FC3167-2513-460D-AF6B-5F68A271DF2A}" presName="ParentText" presStyleLbl="revTx" presStyleIdx="0" presStyleCnt="3">
        <dgm:presLayoutVars>
          <dgm:chMax val="0"/>
          <dgm:chPref val="0"/>
          <dgm:bulletEnabled val="1"/>
        </dgm:presLayoutVars>
      </dgm:prSet>
      <dgm:spPr/>
      <dgm:t>
        <a:bodyPr/>
        <a:lstStyle/>
        <a:p>
          <a:endParaRPr lang="hu-HU"/>
        </a:p>
      </dgm:t>
    </dgm:pt>
    <dgm:pt modelId="{6DD94235-4C63-4F16-887E-93D8638FCAA6}" type="pres">
      <dgm:prSet presAssocID="{15FC3167-2513-460D-AF6B-5F68A271DF2A}" presName="Triangle" presStyleLbl="alignNode1" presStyleIdx="1" presStyleCnt="5"/>
      <dgm:spPr>
        <a:solidFill>
          <a:schemeClr val="accent4"/>
        </a:solidFill>
        <a:ln>
          <a:noFill/>
        </a:ln>
      </dgm:spPr>
      <dgm:t>
        <a:bodyPr/>
        <a:lstStyle/>
        <a:p>
          <a:endParaRPr lang="en-US"/>
        </a:p>
      </dgm:t>
    </dgm:pt>
    <dgm:pt modelId="{A0C7BE3B-CE73-45AE-89C9-41F64AD22CB6}" type="pres">
      <dgm:prSet presAssocID="{C17A7F0D-C79C-43DF-9168-8F64FEC20507}" presName="sibTrans" presStyleCnt="0"/>
      <dgm:spPr/>
    </dgm:pt>
    <dgm:pt modelId="{3DAAA6E0-ED8C-4E31-9CF4-3C75A5D04A95}" type="pres">
      <dgm:prSet presAssocID="{C17A7F0D-C79C-43DF-9168-8F64FEC20507}" presName="space" presStyleCnt="0"/>
      <dgm:spPr/>
    </dgm:pt>
    <dgm:pt modelId="{FD91388F-8CA4-475A-907B-E2566F6519DE}" type="pres">
      <dgm:prSet presAssocID="{C32F7338-110E-410F-A31A-833CA8791047}" presName="composite" presStyleCnt="0"/>
      <dgm:spPr/>
    </dgm:pt>
    <dgm:pt modelId="{CC11D62E-A656-4423-BF86-EF044362DCB8}" type="pres">
      <dgm:prSet presAssocID="{C32F7338-110E-410F-A31A-833CA8791047}" presName="LShape" presStyleLbl="alignNode1" presStyleIdx="2" presStyleCnt="5"/>
      <dgm:spPr>
        <a:solidFill>
          <a:schemeClr val="accent2">
            <a:lumMod val="75000"/>
          </a:schemeClr>
        </a:solidFill>
        <a:ln>
          <a:noFill/>
        </a:ln>
      </dgm:spPr>
      <dgm:t>
        <a:bodyPr/>
        <a:lstStyle/>
        <a:p>
          <a:endParaRPr lang="en-US"/>
        </a:p>
      </dgm:t>
    </dgm:pt>
    <dgm:pt modelId="{29D08456-890B-4A73-BDE5-4CA625CDBF70}" type="pres">
      <dgm:prSet presAssocID="{C32F7338-110E-410F-A31A-833CA8791047}" presName="ParentText" presStyleLbl="revTx" presStyleIdx="1" presStyleCnt="3">
        <dgm:presLayoutVars>
          <dgm:chMax val="0"/>
          <dgm:chPref val="0"/>
          <dgm:bulletEnabled val="1"/>
        </dgm:presLayoutVars>
      </dgm:prSet>
      <dgm:spPr/>
      <dgm:t>
        <a:bodyPr/>
        <a:lstStyle/>
        <a:p>
          <a:endParaRPr lang="hu-HU"/>
        </a:p>
      </dgm:t>
    </dgm:pt>
    <dgm:pt modelId="{2A1AF32C-0405-41A1-8B27-A39B0532077F}" type="pres">
      <dgm:prSet presAssocID="{C32F7338-110E-410F-A31A-833CA8791047}" presName="Triangle" presStyleLbl="alignNode1" presStyleIdx="3" presStyleCnt="5"/>
      <dgm:spPr>
        <a:solidFill>
          <a:schemeClr val="accent4"/>
        </a:solidFill>
        <a:ln>
          <a:noFill/>
        </a:ln>
      </dgm:spPr>
      <dgm:t>
        <a:bodyPr/>
        <a:lstStyle/>
        <a:p>
          <a:endParaRPr lang="en-US"/>
        </a:p>
      </dgm:t>
    </dgm:pt>
    <dgm:pt modelId="{8098365C-4382-4453-B145-BF95076B2386}" type="pres">
      <dgm:prSet presAssocID="{4CA2F8E1-8694-4131-9E9C-C2BB5451C5DA}" presName="sibTrans" presStyleCnt="0"/>
      <dgm:spPr/>
    </dgm:pt>
    <dgm:pt modelId="{97361627-8378-4742-822A-DD5264B3270E}" type="pres">
      <dgm:prSet presAssocID="{4CA2F8E1-8694-4131-9E9C-C2BB5451C5DA}" presName="space" presStyleCnt="0"/>
      <dgm:spPr/>
    </dgm:pt>
    <dgm:pt modelId="{0E15F65F-1A07-4453-A3A7-0D878681FA09}" type="pres">
      <dgm:prSet presAssocID="{55ACE745-A7EF-4170-9405-436041C18C3F}" presName="composite" presStyleCnt="0"/>
      <dgm:spPr/>
    </dgm:pt>
    <dgm:pt modelId="{46172620-E39A-4C99-9628-64E9B462A77F}" type="pres">
      <dgm:prSet presAssocID="{55ACE745-A7EF-4170-9405-436041C18C3F}" presName="LShape" presStyleLbl="alignNode1" presStyleIdx="4" presStyleCnt="5"/>
      <dgm:spPr>
        <a:solidFill>
          <a:schemeClr val="accent2">
            <a:lumMod val="50000"/>
          </a:schemeClr>
        </a:solidFill>
        <a:ln>
          <a:noFill/>
        </a:ln>
      </dgm:spPr>
      <dgm:t>
        <a:bodyPr/>
        <a:lstStyle/>
        <a:p>
          <a:endParaRPr lang="en-US"/>
        </a:p>
      </dgm:t>
    </dgm:pt>
    <dgm:pt modelId="{71C55705-569B-4BD4-88B9-711B3B60C5AF}" type="pres">
      <dgm:prSet presAssocID="{55ACE745-A7EF-4170-9405-436041C18C3F}" presName="ParentText" presStyleLbl="revTx" presStyleIdx="2" presStyleCnt="3">
        <dgm:presLayoutVars>
          <dgm:chMax val="0"/>
          <dgm:chPref val="0"/>
          <dgm:bulletEnabled val="1"/>
        </dgm:presLayoutVars>
      </dgm:prSet>
      <dgm:spPr/>
      <dgm:t>
        <a:bodyPr/>
        <a:lstStyle/>
        <a:p>
          <a:endParaRPr lang="hu-HU"/>
        </a:p>
      </dgm:t>
    </dgm:pt>
  </dgm:ptLst>
  <dgm:cxnLst>
    <dgm:cxn modelId="{640DACF6-1B8E-4BD1-BB04-E6CB61338549}" srcId="{EE4C082B-FD13-4A8B-8788-4EC24E226C02}" destId="{C32F7338-110E-410F-A31A-833CA8791047}" srcOrd="1" destOrd="0" parTransId="{887A4B6F-DB7C-4045-80E0-9948F6697CC0}" sibTransId="{4CA2F8E1-8694-4131-9E9C-C2BB5451C5DA}"/>
    <dgm:cxn modelId="{8A26E11D-665A-4B36-9A0F-F8E32142E56E}" type="presOf" srcId="{15FC3167-2513-460D-AF6B-5F68A271DF2A}" destId="{1B1F797E-EBB0-4AF7-95F8-49226E2432B0}" srcOrd="0" destOrd="0" presId="urn:microsoft.com/office/officeart/2009/3/layout/StepUpProcess"/>
    <dgm:cxn modelId="{6AA99A5C-BE95-4553-85BC-75F934DCDE1B}" srcId="{EE4C082B-FD13-4A8B-8788-4EC24E226C02}" destId="{15FC3167-2513-460D-AF6B-5F68A271DF2A}" srcOrd="0" destOrd="0" parTransId="{4F443351-7092-4D13-9A0E-90D89FBFD970}" sibTransId="{C17A7F0D-C79C-43DF-9168-8F64FEC20507}"/>
    <dgm:cxn modelId="{84B746CC-63D2-45C1-9915-63F1871035E6}" type="presOf" srcId="{C32F7338-110E-410F-A31A-833CA8791047}" destId="{29D08456-890B-4A73-BDE5-4CA625CDBF70}" srcOrd="0" destOrd="0" presId="urn:microsoft.com/office/officeart/2009/3/layout/StepUpProcess"/>
    <dgm:cxn modelId="{68A38979-BB1F-4C9D-9CCD-279AC4118A66}" type="presOf" srcId="{55ACE745-A7EF-4170-9405-436041C18C3F}" destId="{71C55705-569B-4BD4-88B9-711B3B60C5AF}" srcOrd="0" destOrd="0" presId="urn:microsoft.com/office/officeart/2009/3/layout/StepUpProcess"/>
    <dgm:cxn modelId="{25AADC15-3D2B-4D6E-A7EF-94F05D02C190}" srcId="{EE4C082B-FD13-4A8B-8788-4EC24E226C02}" destId="{55ACE745-A7EF-4170-9405-436041C18C3F}" srcOrd="2" destOrd="0" parTransId="{D06A2812-49C6-4577-B46D-1E062A4A7C7D}" sibTransId="{2086029B-0F41-451F-9255-F839E11AD761}"/>
    <dgm:cxn modelId="{FAAEC8AD-23AC-4155-A2E5-F3BC0D550A36}" type="presOf" srcId="{EE4C082B-FD13-4A8B-8788-4EC24E226C02}" destId="{DCBBB904-48F9-4111-96B2-C260BB4851F1}" srcOrd="0" destOrd="0" presId="urn:microsoft.com/office/officeart/2009/3/layout/StepUpProcess"/>
    <dgm:cxn modelId="{E7FA7FE5-5D12-4CE5-8162-CDBE4C8936E9}" type="presParOf" srcId="{DCBBB904-48F9-4111-96B2-C260BB4851F1}" destId="{9CA5D162-05E3-4021-86C6-803B27D69F4E}" srcOrd="0" destOrd="0" presId="urn:microsoft.com/office/officeart/2009/3/layout/StepUpProcess"/>
    <dgm:cxn modelId="{2009B6A9-FBDA-4A55-8066-E4864915F5E5}" type="presParOf" srcId="{9CA5D162-05E3-4021-86C6-803B27D69F4E}" destId="{D68319AE-7379-4A9E-922E-934B712879EF}" srcOrd="0" destOrd="0" presId="urn:microsoft.com/office/officeart/2009/3/layout/StepUpProcess"/>
    <dgm:cxn modelId="{D7C9EB58-DA93-46B7-B78F-37B7CE2A6503}" type="presParOf" srcId="{9CA5D162-05E3-4021-86C6-803B27D69F4E}" destId="{1B1F797E-EBB0-4AF7-95F8-49226E2432B0}" srcOrd="1" destOrd="0" presId="urn:microsoft.com/office/officeart/2009/3/layout/StepUpProcess"/>
    <dgm:cxn modelId="{47641AC6-FD96-461A-886E-8FA546D2C0D5}" type="presParOf" srcId="{9CA5D162-05E3-4021-86C6-803B27D69F4E}" destId="{6DD94235-4C63-4F16-887E-93D8638FCAA6}" srcOrd="2" destOrd="0" presId="urn:microsoft.com/office/officeart/2009/3/layout/StepUpProcess"/>
    <dgm:cxn modelId="{79596E2F-E21F-4505-B3B3-175FDC95335D}" type="presParOf" srcId="{DCBBB904-48F9-4111-96B2-C260BB4851F1}" destId="{A0C7BE3B-CE73-45AE-89C9-41F64AD22CB6}" srcOrd="1" destOrd="0" presId="urn:microsoft.com/office/officeart/2009/3/layout/StepUpProcess"/>
    <dgm:cxn modelId="{984A0D0E-BDB9-4418-867D-EE1C84CC375A}" type="presParOf" srcId="{A0C7BE3B-CE73-45AE-89C9-41F64AD22CB6}" destId="{3DAAA6E0-ED8C-4E31-9CF4-3C75A5D04A95}" srcOrd="0" destOrd="0" presId="urn:microsoft.com/office/officeart/2009/3/layout/StepUpProcess"/>
    <dgm:cxn modelId="{85CBB8DC-C4B7-416C-9ED9-14B6B04C502D}" type="presParOf" srcId="{DCBBB904-48F9-4111-96B2-C260BB4851F1}" destId="{FD91388F-8CA4-475A-907B-E2566F6519DE}" srcOrd="2" destOrd="0" presId="urn:microsoft.com/office/officeart/2009/3/layout/StepUpProcess"/>
    <dgm:cxn modelId="{F158F09F-5826-49BA-B56F-C025C94A754D}" type="presParOf" srcId="{FD91388F-8CA4-475A-907B-E2566F6519DE}" destId="{CC11D62E-A656-4423-BF86-EF044362DCB8}" srcOrd="0" destOrd="0" presId="urn:microsoft.com/office/officeart/2009/3/layout/StepUpProcess"/>
    <dgm:cxn modelId="{95DD302C-3C76-4509-AEA6-95C49758A519}" type="presParOf" srcId="{FD91388F-8CA4-475A-907B-E2566F6519DE}" destId="{29D08456-890B-4A73-BDE5-4CA625CDBF70}" srcOrd="1" destOrd="0" presId="urn:microsoft.com/office/officeart/2009/3/layout/StepUpProcess"/>
    <dgm:cxn modelId="{8B5C68FC-5B65-4E54-A864-DD16F4B36111}" type="presParOf" srcId="{FD91388F-8CA4-475A-907B-E2566F6519DE}" destId="{2A1AF32C-0405-41A1-8B27-A39B0532077F}" srcOrd="2" destOrd="0" presId="urn:microsoft.com/office/officeart/2009/3/layout/StepUpProcess"/>
    <dgm:cxn modelId="{A9C6D019-AC8E-4353-AD6B-6A0674CEF917}" type="presParOf" srcId="{DCBBB904-48F9-4111-96B2-C260BB4851F1}" destId="{8098365C-4382-4453-B145-BF95076B2386}" srcOrd="3" destOrd="0" presId="urn:microsoft.com/office/officeart/2009/3/layout/StepUpProcess"/>
    <dgm:cxn modelId="{05E98988-EAE1-40BA-8ABA-F835C868BB4C}" type="presParOf" srcId="{8098365C-4382-4453-B145-BF95076B2386}" destId="{97361627-8378-4742-822A-DD5264B3270E}" srcOrd="0" destOrd="0" presId="urn:microsoft.com/office/officeart/2009/3/layout/StepUpProcess"/>
    <dgm:cxn modelId="{5961F1E5-2FB6-49FA-A9ED-B19A8C56EAAD}" type="presParOf" srcId="{DCBBB904-48F9-4111-96B2-C260BB4851F1}" destId="{0E15F65F-1A07-4453-A3A7-0D878681FA09}" srcOrd="4" destOrd="0" presId="urn:microsoft.com/office/officeart/2009/3/layout/StepUpProcess"/>
    <dgm:cxn modelId="{089A6C34-3142-400D-91B0-A09BD95635EC}" type="presParOf" srcId="{0E15F65F-1A07-4453-A3A7-0D878681FA09}" destId="{46172620-E39A-4C99-9628-64E9B462A77F}" srcOrd="0" destOrd="0" presId="urn:microsoft.com/office/officeart/2009/3/layout/StepUpProcess"/>
    <dgm:cxn modelId="{6B1B215F-E3A2-468A-BD0B-78EEA101A7A4}" type="presParOf" srcId="{0E15F65F-1A07-4453-A3A7-0D878681FA09}" destId="{71C55705-569B-4BD4-88B9-711B3B60C5A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319AE-7379-4A9E-922E-934B712879EF}">
      <dsp:nvSpPr>
        <dsp:cNvPr id="0" name=""/>
        <dsp:cNvSpPr/>
      </dsp:nvSpPr>
      <dsp:spPr>
        <a:xfrm rot="5400000">
          <a:off x="716229" y="1302917"/>
          <a:ext cx="2154905" cy="3585713"/>
        </a:xfrm>
        <a:prstGeom prst="corner">
          <a:avLst>
            <a:gd name="adj1" fmla="val 16120"/>
            <a:gd name="adj2" fmla="val 1611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1F797E-EBB0-4AF7-95F8-49226E2432B0}">
      <dsp:nvSpPr>
        <dsp:cNvPr id="0" name=""/>
        <dsp:cNvSpPr/>
      </dsp:nvSpPr>
      <dsp:spPr>
        <a:xfrm>
          <a:off x="356522" y="2374273"/>
          <a:ext cx="3237202" cy="283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u-HU" sz="2000" kern="1200" dirty="0" smtClean="0">
              <a:solidFill>
                <a:schemeClr val="bg2">
                  <a:lumMod val="75000"/>
                  <a:lumOff val="25000"/>
                </a:schemeClr>
              </a:solidFill>
            </a:rPr>
            <a:t>STEREOTYPES</a:t>
          </a:r>
          <a:endParaRPr lang="hu-HU" sz="2000" kern="1200" dirty="0">
            <a:solidFill>
              <a:schemeClr val="bg2">
                <a:lumMod val="75000"/>
                <a:lumOff val="25000"/>
              </a:schemeClr>
            </a:solidFill>
          </a:endParaRPr>
        </a:p>
      </dsp:txBody>
      <dsp:txXfrm>
        <a:off x="356522" y="2374273"/>
        <a:ext cx="3237202" cy="2837597"/>
      </dsp:txXfrm>
    </dsp:sp>
    <dsp:sp modelId="{6DD94235-4C63-4F16-887E-93D8638FCAA6}">
      <dsp:nvSpPr>
        <dsp:cNvPr id="0" name=""/>
        <dsp:cNvSpPr/>
      </dsp:nvSpPr>
      <dsp:spPr>
        <a:xfrm>
          <a:off x="2982932" y="1038933"/>
          <a:ext cx="610792" cy="610792"/>
        </a:xfrm>
        <a:prstGeom prst="triangle">
          <a:avLst>
            <a:gd name="adj" fmla="val 10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1D62E-A656-4423-BF86-EF044362DCB8}">
      <dsp:nvSpPr>
        <dsp:cNvPr id="0" name=""/>
        <dsp:cNvSpPr/>
      </dsp:nvSpPr>
      <dsp:spPr>
        <a:xfrm rot="5400000">
          <a:off x="4679198" y="322277"/>
          <a:ext cx="2154905" cy="3585713"/>
        </a:xfrm>
        <a:prstGeom prst="corner">
          <a:avLst>
            <a:gd name="adj1" fmla="val 16120"/>
            <a:gd name="adj2" fmla="val 16110"/>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08456-890B-4A73-BDE5-4CA625CDBF70}">
      <dsp:nvSpPr>
        <dsp:cNvPr id="0" name=""/>
        <dsp:cNvSpPr/>
      </dsp:nvSpPr>
      <dsp:spPr>
        <a:xfrm>
          <a:off x="4319490" y="1393633"/>
          <a:ext cx="3237202" cy="283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u-HU" sz="2000" kern="1200" dirty="0" smtClean="0">
              <a:solidFill>
                <a:schemeClr val="bg2">
                  <a:lumMod val="75000"/>
                  <a:lumOff val="25000"/>
                </a:schemeClr>
              </a:solidFill>
            </a:rPr>
            <a:t>PREJUDICE</a:t>
          </a:r>
          <a:endParaRPr lang="hu-HU" sz="2000" kern="1200" dirty="0">
            <a:solidFill>
              <a:schemeClr val="bg2">
                <a:lumMod val="75000"/>
                <a:lumOff val="25000"/>
              </a:schemeClr>
            </a:solidFill>
          </a:endParaRPr>
        </a:p>
      </dsp:txBody>
      <dsp:txXfrm>
        <a:off x="4319490" y="1393633"/>
        <a:ext cx="3237202" cy="2837597"/>
      </dsp:txXfrm>
    </dsp:sp>
    <dsp:sp modelId="{2A1AF32C-0405-41A1-8B27-A39B0532077F}">
      <dsp:nvSpPr>
        <dsp:cNvPr id="0" name=""/>
        <dsp:cNvSpPr/>
      </dsp:nvSpPr>
      <dsp:spPr>
        <a:xfrm>
          <a:off x="6945900" y="58293"/>
          <a:ext cx="610792" cy="610792"/>
        </a:xfrm>
        <a:prstGeom prst="triangle">
          <a:avLst>
            <a:gd name="adj" fmla="val 10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72620-E39A-4C99-9628-64E9B462A77F}">
      <dsp:nvSpPr>
        <dsp:cNvPr id="0" name=""/>
        <dsp:cNvSpPr/>
      </dsp:nvSpPr>
      <dsp:spPr>
        <a:xfrm rot="5400000">
          <a:off x="8642166" y="-658362"/>
          <a:ext cx="2154905" cy="3585713"/>
        </a:xfrm>
        <a:prstGeom prst="corner">
          <a:avLst>
            <a:gd name="adj1" fmla="val 16120"/>
            <a:gd name="adj2" fmla="val 16110"/>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55705-569B-4BD4-88B9-711B3B60C5AF}">
      <dsp:nvSpPr>
        <dsp:cNvPr id="0" name=""/>
        <dsp:cNvSpPr/>
      </dsp:nvSpPr>
      <dsp:spPr>
        <a:xfrm>
          <a:off x="8282458" y="412992"/>
          <a:ext cx="3237202" cy="283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hu-HU" sz="2000" kern="1200" dirty="0" smtClean="0">
              <a:solidFill>
                <a:schemeClr val="bg2">
                  <a:lumMod val="75000"/>
                  <a:lumOff val="25000"/>
                </a:schemeClr>
              </a:solidFill>
            </a:rPr>
            <a:t>DISCRIMINATION</a:t>
          </a:r>
          <a:endParaRPr lang="hu-HU" sz="2000" kern="1200" dirty="0">
            <a:solidFill>
              <a:schemeClr val="bg2">
                <a:lumMod val="75000"/>
                <a:lumOff val="25000"/>
              </a:schemeClr>
            </a:solidFill>
          </a:endParaRPr>
        </a:p>
      </dsp:txBody>
      <dsp:txXfrm>
        <a:off x="8282458" y="412992"/>
        <a:ext cx="3237202" cy="283759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1407894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2756834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472001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25734920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6797896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0228615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5090992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1754965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2560911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2068336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7805662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3654775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3315388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5531175"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7" name="Text Placeholder 9"/>
          <p:cNvSpPr>
            <a:spLocks noGrp="1"/>
          </p:cNvSpPr>
          <p:nvPr>
            <p:ph type="body" sz="quarter" idx="13" hasCustomPrompt="1"/>
          </p:nvPr>
        </p:nvSpPr>
        <p:spPr>
          <a:xfrm>
            <a:off x="6323788" y="1212611"/>
            <a:ext cx="5531175"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6477956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11426611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2712619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230518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25834238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4.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2.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5.png"/><Relationship Id="rId10" Type="http://schemas.openxmlformats.org/officeDocument/2006/relationships/slideLayout" Target="../slideLayouts/slideLayout83.xml"/><Relationship Id="rId19" Type="http://schemas.openxmlformats.org/officeDocument/2006/relationships/image" Target="../media/image19.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2837419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50"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h.ie/wp-content/uploads/2018/11/STEREOTYPING-of-Young-People-RESOURCE-PACK.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qualityhumanrights.com/sites/default/files/research-report-56-processes-of-prejudice-theory-evidence-and-intervention.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mages.app.goo.gl/NF97BeikEmUHXxi57" TargetMode="External"/><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h.ie/wp-content/uploads/2018/11/STEREOTYPING-of-Young-People-RESOURCE-PACK.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lexico.com/en/defini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u-HU" b="1" dirty="0" smtClean="0">
                <a:solidFill>
                  <a:schemeClr val="accent3"/>
                </a:solidFill>
                <a:latin typeface="+mj-lt"/>
                <a:cs typeface="Arial" panose="020B0604020202020204" pitchFamily="34" charset="0"/>
              </a:rPr>
              <a:t>Hate speech</a:t>
            </a:r>
            <a:endParaRPr lang="el-GR" b="1" dirty="0">
              <a:solidFill>
                <a:schemeClr val="accent3"/>
              </a:solidFill>
              <a:latin typeface="+mj-lt"/>
              <a:cs typeface="Arial" panose="020B0604020202020204" pitchFamily="34" charset="0"/>
            </a:endParaRPr>
          </a:p>
        </p:txBody>
      </p:sp>
      <p:sp>
        <p:nvSpPr>
          <p:cNvPr id="8" name="Subtitle 7"/>
          <p:cNvSpPr>
            <a:spLocks noGrp="1"/>
          </p:cNvSpPr>
          <p:nvPr>
            <p:ph type="subTitle" idx="1"/>
          </p:nvPr>
        </p:nvSpPr>
        <p:spPr/>
        <p:txBody>
          <a:bodyPr/>
          <a:lstStyle/>
          <a:p>
            <a:r>
              <a:rPr lang="en-US" dirty="0"/>
              <a:t>Unit </a:t>
            </a:r>
            <a:r>
              <a:rPr lang="en-US" dirty="0" smtClean="0"/>
              <a:t>1: </a:t>
            </a:r>
            <a:r>
              <a:rPr lang="en-US" dirty="0"/>
              <a:t>Identity, stereotypes, prejudice and discrimination </a:t>
            </a:r>
          </a:p>
        </p:txBody>
      </p:sp>
    </p:spTree>
    <p:extLst>
      <p:ext uri="{BB962C8B-B14F-4D97-AF65-F5344CB8AC3E}">
        <p14:creationId xmlns:p14="http://schemas.microsoft.com/office/powerpoint/2010/main" val="409048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Reference</a:t>
            </a:r>
            <a:endParaRPr lang="hu-HU" b="1" dirty="0">
              <a:cs typeface="Arial" panose="020B0604020202020204" pitchFamily="34" charset="0"/>
            </a:endParaRPr>
          </a:p>
        </p:txBody>
      </p:sp>
      <p:sp>
        <p:nvSpPr>
          <p:cNvPr id="3" name="Tartalom helye 2"/>
          <p:cNvSpPr>
            <a:spLocks noGrp="1"/>
          </p:cNvSpPr>
          <p:nvPr>
            <p:ph sz="quarter" idx="12"/>
          </p:nvPr>
        </p:nvSpPr>
        <p:spPr/>
        <p:txBody>
          <a:bodyPr>
            <a:normAutofit/>
          </a:bodyPr>
          <a:lstStyle/>
          <a:p>
            <a:pPr marL="0" indent="0">
              <a:lnSpc>
                <a:spcPct val="120000"/>
              </a:lnSpc>
              <a:buNone/>
            </a:pPr>
            <a:r>
              <a:rPr lang="hu-HU" sz="1400" dirty="0" smtClean="0">
                <a:latin typeface="+mn-lt"/>
                <a:cs typeface="Arial" panose="020B0604020202020204" pitchFamily="34" charset="0"/>
              </a:rPr>
              <a:t>The </a:t>
            </a:r>
            <a:r>
              <a:rPr lang="hu-HU" sz="1400" dirty="0">
                <a:latin typeface="+mn-lt"/>
                <a:cs typeface="Arial" panose="020B0604020202020204" pitchFamily="34" charset="0"/>
              </a:rPr>
              <a:t>Equality Authority </a:t>
            </a:r>
            <a:r>
              <a:rPr lang="hu-HU" sz="1400" dirty="0" smtClean="0">
                <a:latin typeface="+mn-lt"/>
                <a:cs typeface="Arial" panose="020B0604020202020204" pitchFamily="34" charset="0"/>
              </a:rPr>
              <a:t>and </a:t>
            </a:r>
            <a:r>
              <a:rPr lang="en-US" sz="1400" dirty="0" smtClean="0">
                <a:latin typeface="+mn-lt"/>
                <a:cs typeface="Arial" panose="020B0604020202020204" pitchFamily="34" charset="0"/>
              </a:rPr>
              <a:t>The </a:t>
            </a:r>
            <a:r>
              <a:rPr lang="en-US" sz="1400" dirty="0">
                <a:latin typeface="+mn-lt"/>
                <a:cs typeface="Arial" panose="020B0604020202020204" pitchFamily="34" charset="0"/>
              </a:rPr>
              <a:t>National Youth Council of </a:t>
            </a:r>
            <a:r>
              <a:rPr lang="en-US" sz="1400" dirty="0" smtClean="0">
                <a:latin typeface="+mn-lt"/>
                <a:cs typeface="Arial" panose="020B0604020202020204" pitchFamily="34" charset="0"/>
              </a:rPr>
              <a:t>Ireland</a:t>
            </a:r>
            <a:r>
              <a:rPr lang="hu-HU" sz="1400" dirty="0" smtClean="0">
                <a:latin typeface="+mn-lt"/>
                <a:cs typeface="Arial" panose="020B0604020202020204" pitchFamily="34" charset="0"/>
              </a:rPr>
              <a:t>, 2008 – Stereotyping of </a:t>
            </a:r>
            <a:r>
              <a:rPr lang="hu-HU" sz="1400" dirty="0">
                <a:latin typeface="+mn-lt"/>
                <a:cs typeface="Arial" panose="020B0604020202020204" pitchFamily="34" charset="0"/>
              </a:rPr>
              <a:t>Young People </a:t>
            </a:r>
            <a:r>
              <a:rPr lang="hu-HU" sz="1400" dirty="0" err="1" smtClean="0">
                <a:latin typeface="+mn-lt"/>
                <a:cs typeface="Arial" panose="020B0604020202020204" pitchFamily="34" charset="0"/>
              </a:rPr>
              <a:t>Resource</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Pack</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Activity</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sheet</a:t>
            </a:r>
            <a:r>
              <a:rPr lang="hu-HU" sz="1400" dirty="0" smtClean="0">
                <a:latin typeface="+mn-lt"/>
                <a:cs typeface="Arial" panose="020B0604020202020204" pitchFamily="34" charset="0"/>
              </a:rPr>
              <a:t> 2/p.1.,3.: </a:t>
            </a:r>
            <a:r>
              <a:rPr lang="hu-HU" sz="1400" dirty="0" smtClean="0">
                <a:latin typeface="+mn-lt"/>
                <a:hlinkClick r:id="rId2"/>
              </a:rPr>
              <a:t>https</a:t>
            </a:r>
            <a:r>
              <a:rPr lang="hu-HU" sz="1400" dirty="0">
                <a:latin typeface="+mn-lt"/>
                <a:hlinkClick r:id="rId2"/>
              </a:rPr>
              <a:t>://www.youth.ie/wp-content/uploads/2018/11/STEREOTYPING-of-Young-People-RESOURCE-PACK.pdf</a:t>
            </a:r>
            <a:endParaRPr lang="hu-HU" sz="1400" b="1" dirty="0" smtClean="0">
              <a:latin typeface="+mn-lt"/>
              <a:cs typeface="Arial" panose="020B0604020202020204" pitchFamily="34" charset="0"/>
            </a:endParaRPr>
          </a:p>
          <a:p>
            <a:pPr marL="0" indent="0">
              <a:buNone/>
            </a:pPr>
            <a:endParaRPr lang="hu-HU" sz="1400" i="1" u="sng" dirty="0">
              <a:latin typeface="+mn-lt"/>
            </a:endParaRPr>
          </a:p>
          <a:p>
            <a:pPr marL="0" indent="0">
              <a:buNone/>
            </a:pPr>
            <a:endParaRPr lang="hu-HU" sz="1400" u="sng" dirty="0">
              <a:latin typeface="+mn-lt"/>
            </a:endParaRPr>
          </a:p>
        </p:txBody>
      </p:sp>
    </p:spTree>
    <p:extLst>
      <p:ext uri="{BB962C8B-B14F-4D97-AF65-F5344CB8AC3E}">
        <p14:creationId xmlns:p14="http://schemas.microsoft.com/office/powerpoint/2010/main" val="849716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Prejudice</a:t>
            </a:r>
            <a:endParaRPr lang="hu-HU" b="1" dirty="0">
              <a:cs typeface="Arial" panose="020B0604020202020204" pitchFamily="34" charset="0"/>
            </a:endParaRPr>
          </a:p>
        </p:txBody>
      </p:sp>
      <p:sp>
        <p:nvSpPr>
          <p:cNvPr id="3" name="Tartalom helye 2"/>
          <p:cNvSpPr>
            <a:spLocks noGrp="1"/>
          </p:cNvSpPr>
          <p:nvPr>
            <p:ph sz="quarter" idx="11"/>
          </p:nvPr>
        </p:nvSpPr>
        <p:spPr/>
        <p:txBody>
          <a:bodyPr/>
          <a:lstStyle/>
          <a:p>
            <a:pPr marL="0" indent="0">
              <a:lnSpc>
                <a:spcPct val="100000"/>
              </a:lnSpc>
              <a:buNone/>
            </a:pPr>
            <a:r>
              <a:rPr lang="en-US" dirty="0" smtClean="0">
                <a:latin typeface="+mn-lt"/>
                <a:cs typeface="Arial" panose="020B0604020202020204" pitchFamily="34" charset="0"/>
              </a:rPr>
              <a:t>This </a:t>
            </a:r>
            <a:r>
              <a:rPr lang="en-US" dirty="0">
                <a:latin typeface="+mn-lt"/>
                <a:cs typeface="Arial" panose="020B0604020202020204" pitchFamily="34" charset="0"/>
              </a:rPr>
              <a:t>refers to the ways that people in different social groups view members of other groups. Their views may relate to power differences, the precise nature of differences, and whether group members feel threatened by others. These intergroup perceptions provide the context within which people develop their attitudes and prejudices. </a:t>
            </a:r>
            <a:endParaRPr lang="hu-HU" dirty="0">
              <a:latin typeface="+mn-lt"/>
              <a:cs typeface="Arial" panose="020B0604020202020204" pitchFamily="34" charset="0"/>
            </a:endParaRPr>
          </a:p>
        </p:txBody>
      </p:sp>
      <p:sp>
        <p:nvSpPr>
          <p:cNvPr id="5" name="Content Placeholder 4"/>
          <p:cNvSpPr>
            <a:spLocks noGrp="1"/>
          </p:cNvSpPr>
          <p:nvPr>
            <p:ph sz="quarter" idx="12"/>
          </p:nvPr>
        </p:nvSpPr>
        <p:spPr/>
        <p:txBody>
          <a:bodyPr/>
          <a:lstStyle/>
          <a:p>
            <a:pPr>
              <a:lnSpc>
                <a:spcPct val="100000"/>
              </a:lnSpc>
            </a:pPr>
            <a:r>
              <a:rPr lang="en-US" b="1" dirty="0"/>
              <a:t>These include: </a:t>
            </a:r>
            <a:r>
              <a:rPr lang="en-US" dirty="0"/>
              <a:t>people’s key values; the ways they see themselves and others; their sense of social identity, and social norms that define who is included in or excluded from social groups. </a:t>
            </a:r>
          </a:p>
          <a:p>
            <a:pPr>
              <a:lnSpc>
                <a:spcPct val="100000"/>
              </a:lnSpc>
            </a:pPr>
            <a:endParaRPr lang="en-US" dirty="0"/>
          </a:p>
          <a:p>
            <a:pPr>
              <a:lnSpc>
                <a:spcPct val="100000"/>
              </a:lnSpc>
            </a:pPr>
            <a:r>
              <a:rPr lang="en-US" b="1" dirty="0"/>
              <a:t>Prejudice is more likely to develop and persist where: </a:t>
            </a:r>
          </a:p>
          <a:p>
            <a:pPr marL="540000" indent="-285750">
              <a:lnSpc>
                <a:spcPct val="100000"/>
              </a:lnSpc>
              <a:buFont typeface="Arial" panose="020B0604020202020204" pitchFamily="34" charset="0"/>
              <a:buChar char="•"/>
            </a:pPr>
            <a:r>
              <a:rPr lang="en-US" dirty="0"/>
              <a:t>groups have different or conflicting key values </a:t>
            </a:r>
          </a:p>
          <a:p>
            <a:pPr marL="540000" indent="-285750">
              <a:lnSpc>
                <a:spcPct val="100000"/>
              </a:lnSpc>
              <a:buFont typeface="Arial" panose="020B0604020202020204" pitchFamily="34" charset="0"/>
              <a:buChar char="•"/>
            </a:pPr>
            <a:r>
              <a:rPr lang="en-US" dirty="0"/>
              <a:t>others are seen as different </a:t>
            </a:r>
          </a:p>
          <a:p>
            <a:pPr marL="540000" indent="-285750">
              <a:lnSpc>
                <a:spcPct val="100000"/>
              </a:lnSpc>
              <a:buFont typeface="Arial" panose="020B0604020202020204" pitchFamily="34" charset="0"/>
              <a:buChar char="•"/>
            </a:pPr>
            <a:r>
              <a:rPr lang="en-US" dirty="0"/>
              <a:t>people see their identity in terms of belonging to particular groups, and </a:t>
            </a:r>
          </a:p>
          <a:p>
            <a:pPr marL="540000" indent="-285750">
              <a:lnSpc>
                <a:spcPct val="100000"/>
              </a:lnSpc>
              <a:buFont typeface="Arial" panose="020B0604020202020204" pitchFamily="34" charset="0"/>
              <a:buChar char="•"/>
            </a:pPr>
            <a:r>
              <a:rPr lang="en-US" dirty="0"/>
              <a:t>their groups discriminate against others. </a:t>
            </a:r>
          </a:p>
        </p:txBody>
      </p:sp>
      <p:sp>
        <p:nvSpPr>
          <p:cNvPr id="4" name="Text Placeholder 3"/>
          <p:cNvSpPr>
            <a:spLocks noGrp="1"/>
          </p:cNvSpPr>
          <p:nvPr>
            <p:ph type="body" sz="quarter" idx="10"/>
          </p:nvPr>
        </p:nvSpPr>
        <p:spPr/>
        <p:txBody>
          <a:bodyPr/>
          <a:lstStyle/>
          <a:p>
            <a:r>
              <a:rPr lang="en-US" b="1" dirty="0"/>
              <a:t>The intergroup context </a:t>
            </a:r>
          </a:p>
        </p:txBody>
      </p:sp>
      <p:sp>
        <p:nvSpPr>
          <p:cNvPr id="6" name="Text Placeholder 5"/>
          <p:cNvSpPr>
            <a:spLocks noGrp="1"/>
          </p:cNvSpPr>
          <p:nvPr>
            <p:ph type="body" sz="quarter" idx="13"/>
          </p:nvPr>
        </p:nvSpPr>
        <p:spPr/>
        <p:txBody>
          <a:bodyPr/>
          <a:lstStyle/>
          <a:p>
            <a:r>
              <a:rPr lang="en-US" b="1" dirty="0"/>
              <a:t>The psychological bases of prejudice </a:t>
            </a:r>
          </a:p>
        </p:txBody>
      </p:sp>
    </p:spTree>
    <p:extLst>
      <p:ext uri="{BB962C8B-B14F-4D97-AF65-F5344CB8AC3E}">
        <p14:creationId xmlns:p14="http://schemas.microsoft.com/office/powerpoint/2010/main" val="150607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Prejudice</a:t>
            </a:r>
            <a:endParaRPr lang="hu-HU" b="1" dirty="0">
              <a:cs typeface="Arial" panose="020B0604020202020204" pitchFamily="34" charset="0"/>
            </a:endParaRPr>
          </a:p>
        </p:txBody>
      </p:sp>
      <p:sp>
        <p:nvSpPr>
          <p:cNvPr id="3" name="Tartalom helye 2"/>
          <p:cNvSpPr>
            <a:spLocks noGrp="1"/>
          </p:cNvSpPr>
          <p:nvPr>
            <p:ph sz="quarter" idx="11"/>
          </p:nvPr>
        </p:nvSpPr>
        <p:spPr/>
        <p:txBody>
          <a:bodyPr/>
          <a:lstStyle/>
          <a:p>
            <a:pPr>
              <a:lnSpc>
                <a:spcPct val="100000"/>
              </a:lnSpc>
            </a:pPr>
            <a:r>
              <a:rPr lang="en-US" dirty="0">
                <a:latin typeface="+mn-lt"/>
                <a:cs typeface="Arial" panose="020B0604020202020204" pitchFamily="34" charset="0"/>
              </a:rPr>
              <a:t>There are many ways in which prejudice can be expressed. Stereotypes can be positive or negative, and may be linked to a fear that other groups may pose a threat. Some apparently positive stereotypes (as sometimes expressed towards older people or women, for instance) may nonetheless be patronizing and devalue those groups. </a:t>
            </a:r>
          </a:p>
          <a:p>
            <a:pPr>
              <a:lnSpc>
                <a:spcPct val="100000"/>
              </a:lnSpc>
            </a:pPr>
            <a:r>
              <a:rPr lang="en-US" dirty="0">
                <a:latin typeface="+mn-lt"/>
                <a:cs typeface="Arial" panose="020B0604020202020204" pitchFamily="34" charset="0"/>
              </a:rPr>
              <a:t>Different stereotypes evoke different emotional responses. These include derogatory attitudes or overt hostility. People’s use of language, behavior, emotional reactions and media images can all reflect prejudice too.</a:t>
            </a:r>
            <a:endParaRPr lang="hu-HU" dirty="0">
              <a:latin typeface="+mn-lt"/>
              <a:cs typeface="Arial" panose="020B0604020202020204" pitchFamily="34" charset="0"/>
            </a:endParaRPr>
          </a:p>
        </p:txBody>
      </p:sp>
      <p:sp>
        <p:nvSpPr>
          <p:cNvPr id="5" name="Content Placeholder 4"/>
          <p:cNvSpPr>
            <a:spLocks noGrp="1"/>
          </p:cNvSpPr>
          <p:nvPr>
            <p:ph sz="quarter" idx="12"/>
          </p:nvPr>
        </p:nvSpPr>
        <p:spPr/>
        <p:txBody>
          <a:bodyPr/>
          <a:lstStyle/>
          <a:p>
            <a:pPr>
              <a:lnSpc>
                <a:spcPct val="100000"/>
              </a:lnSpc>
            </a:pPr>
            <a:r>
              <a:rPr lang="en-US" dirty="0">
                <a:latin typeface="+mn-lt"/>
              </a:rPr>
              <a:t>This has several dimensions. First, people’s experiences do not always match others’ views about the extent of prejudice. For instance, few people express negative prejudice towards older people, yet older people report high levels of prejudice towards them. </a:t>
            </a:r>
          </a:p>
          <a:p>
            <a:pPr>
              <a:lnSpc>
                <a:spcPct val="100000"/>
              </a:lnSpc>
            </a:pPr>
            <a:r>
              <a:rPr lang="en-US" dirty="0">
                <a:latin typeface="+mn-lt"/>
              </a:rPr>
              <a:t>Secondly, contact between groups is likely to increase mutual understanding, though it needs to be close and meaningful contact. </a:t>
            </a:r>
          </a:p>
          <a:p>
            <a:pPr>
              <a:lnSpc>
                <a:spcPct val="100000"/>
              </a:lnSpc>
            </a:pPr>
            <a:r>
              <a:rPr lang="en-US" dirty="0">
                <a:latin typeface="+mn-lt"/>
              </a:rPr>
              <a:t>A third factor is the extent to which people wish to avoid being prejudiced. This is based on personal values, a wish to avoid disapproval, and wider social norms. Each of these offers a means for potentially preventing the expression of prejudice and discriminatory </a:t>
            </a:r>
            <a:r>
              <a:rPr lang="en-US" dirty="0" smtClean="0">
                <a:latin typeface="+mn-lt"/>
              </a:rPr>
              <a:t>behavior. </a:t>
            </a:r>
            <a:endParaRPr lang="en-US" dirty="0">
              <a:latin typeface="+mn-lt"/>
            </a:endParaRPr>
          </a:p>
        </p:txBody>
      </p:sp>
      <p:sp>
        <p:nvSpPr>
          <p:cNvPr id="4" name="Text Placeholder 3"/>
          <p:cNvSpPr>
            <a:spLocks noGrp="1"/>
          </p:cNvSpPr>
          <p:nvPr>
            <p:ph type="body" sz="quarter" idx="10"/>
          </p:nvPr>
        </p:nvSpPr>
        <p:spPr/>
        <p:txBody>
          <a:bodyPr/>
          <a:lstStyle/>
          <a:p>
            <a:r>
              <a:rPr lang="en-US" b="1" dirty="0"/>
              <a:t>Manifestations of prejudice</a:t>
            </a:r>
          </a:p>
        </p:txBody>
      </p:sp>
      <p:sp>
        <p:nvSpPr>
          <p:cNvPr id="6" name="Text Placeholder 5"/>
          <p:cNvSpPr>
            <a:spLocks noGrp="1"/>
          </p:cNvSpPr>
          <p:nvPr>
            <p:ph type="body" sz="quarter" idx="13"/>
          </p:nvPr>
        </p:nvSpPr>
        <p:spPr/>
        <p:txBody>
          <a:bodyPr/>
          <a:lstStyle/>
          <a:p>
            <a:r>
              <a:rPr lang="en-US" b="1" dirty="0"/>
              <a:t>The effect of experience</a:t>
            </a:r>
          </a:p>
        </p:txBody>
      </p:sp>
    </p:spTree>
    <p:extLst>
      <p:ext uri="{BB962C8B-B14F-4D97-AF65-F5344CB8AC3E}">
        <p14:creationId xmlns:p14="http://schemas.microsoft.com/office/powerpoint/2010/main" val="429097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References</a:t>
            </a:r>
            <a:endParaRPr lang="hu-HU" b="1" dirty="0">
              <a:latin typeface="+mj-lt"/>
              <a:cs typeface="Arial" panose="020B0604020202020204" pitchFamily="34" charset="0"/>
            </a:endParaRPr>
          </a:p>
        </p:txBody>
      </p:sp>
      <p:sp>
        <p:nvSpPr>
          <p:cNvPr id="3" name="Tartalom helye 2"/>
          <p:cNvSpPr>
            <a:spLocks noGrp="1"/>
          </p:cNvSpPr>
          <p:nvPr>
            <p:ph sz="quarter" idx="12"/>
          </p:nvPr>
        </p:nvSpPr>
        <p:spPr/>
        <p:txBody>
          <a:bodyPr>
            <a:normAutofit/>
          </a:bodyPr>
          <a:lstStyle/>
          <a:p>
            <a:pPr marL="0" indent="0">
              <a:lnSpc>
                <a:spcPct val="120000"/>
              </a:lnSpc>
              <a:buNone/>
            </a:pPr>
            <a:r>
              <a:rPr lang="hu-HU" sz="1400" dirty="0" smtClean="0">
                <a:latin typeface="+mn-lt"/>
                <a:cs typeface="Arial" panose="020B0604020202020204" pitchFamily="34" charset="0"/>
              </a:rPr>
              <a:t>Dominic </a:t>
            </a:r>
            <a:r>
              <a:rPr lang="hu-HU" sz="1400" dirty="0">
                <a:latin typeface="+mn-lt"/>
                <a:cs typeface="Arial" panose="020B0604020202020204" pitchFamily="34" charset="0"/>
              </a:rPr>
              <a:t>Abrams, 2010 - </a:t>
            </a:r>
            <a:r>
              <a:rPr lang="en-US" sz="1400" dirty="0">
                <a:latin typeface="+mn-lt"/>
                <a:cs typeface="Arial" panose="020B0604020202020204" pitchFamily="34" charset="0"/>
              </a:rPr>
              <a:t>Equality and Human Rights Commission Research Report </a:t>
            </a:r>
            <a:r>
              <a:rPr lang="en-US" sz="1400" dirty="0" smtClean="0">
                <a:latin typeface="+mn-lt"/>
                <a:cs typeface="Arial" panose="020B0604020202020204" pitchFamily="34" charset="0"/>
              </a:rPr>
              <a:t>Series</a:t>
            </a:r>
            <a:r>
              <a:rPr lang="hu-HU" sz="1400" dirty="0" smtClean="0">
                <a:latin typeface="+mn-lt"/>
                <a:cs typeface="Arial" panose="020B0604020202020204" pitchFamily="34" charset="0"/>
              </a:rPr>
              <a:t>, p.3-4.: </a:t>
            </a:r>
            <a:r>
              <a:rPr lang="hu-HU" sz="1400" dirty="0">
                <a:latin typeface="+mn-lt"/>
                <a:hlinkClick r:id="rId2"/>
              </a:rPr>
              <a:t>https://www.equalityhumanrights.com/sites/default/files/research-report-56-processes-of-prejudice-theory-evidence-and-intervention.pdf</a:t>
            </a:r>
            <a:endParaRPr lang="hu-HU" sz="1400" dirty="0">
              <a:latin typeface="+mn-lt"/>
              <a:cs typeface="Arial" panose="020B0604020202020204" pitchFamily="34" charset="0"/>
            </a:endParaRPr>
          </a:p>
          <a:p>
            <a:pPr marL="0" indent="0">
              <a:buNone/>
            </a:pPr>
            <a:endParaRPr lang="hu-HU" sz="1400" i="1" u="sng" dirty="0">
              <a:latin typeface="+mn-lt"/>
            </a:endParaRPr>
          </a:p>
          <a:p>
            <a:pPr marL="0" indent="0">
              <a:buNone/>
            </a:pPr>
            <a:endParaRPr lang="hu-HU" sz="1400" u="sng" dirty="0">
              <a:latin typeface="+mn-lt"/>
            </a:endParaRPr>
          </a:p>
        </p:txBody>
      </p:sp>
    </p:spTree>
    <p:extLst>
      <p:ext uri="{BB962C8B-B14F-4D97-AF65-F5344CB8AC3E}">
        <p14:creationId xmlns:p14="http://schemas.microsoft.com/office/powerpoint/2010/main" val="58632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Discrimination</a:t>
            </a:r>
            <a:r>
              <a:rPr lang="hu-HU" b="1" dirty="0" smtClean="0">
                <a:latin typeface="+mj-lt"/>
              </a:rPr>
              <a:t> </a:t>
            </a:r>
            <a:r>
              <a:rPr lang="hu-HU" b="1" dirty="0" smtClean="0">
                <a:latin typeface="+mj-lt"/>
                <a:cs typeface="Arial" panose="020B0604020202020204" pitchFamily="34" charset="0"/>
              </a:rPr>
              <a:t>– Two types</a:t>
            </a:r>
            <a:endParaRPr lang="hu-HU" b="1" dirty="0">
              <a:latin typeface="+mj-lt"/>
              <a:cs typeface="Arial" panose="020B0604020202020204" pitchFamily="34" charset="0"/>
            </a:endParaRPr>
          </a:p>
        </p:txBody>
      </p:sp>
      <p:pic>
        <p:nvPicPr>
          <p:cNvPr id="6" name="Tartalom helye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394624" y="1551711"/>
            <a:ext cx="6744773" cy="3448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zövegdoboz 2"/>
          <p:cNvSpPr txBox="1"/>
          <p:nvPr/>
        </p:nvSpPr>
        <p:spPr>
          <a:xfrm>
            <a:off x="6689125" y="6147257"/>
            <a:ext cx="5389605" cy="523220"/>
          </a:xfrm>
          <a:prstGeom prst="rect">
            <a:avLst/>
          </a:prstGeom>
          <a:noFill/>
        </p:spPr>
        <p:txBody>
          <a:bodyPr wrap="square" rtlCol="0">
            <a:spAutoFit/>
          </a:bodyPr>
          <a:lstStyle/>
          <a:p>
            <a:pPr algn="r"/>
            <a:r>
              <a:rPr lang="hu-HU" sz="1400" dirty="0">
                <a:hlinkClick r:id="rId3"/>
              </a:rPr>
              <a:t>https://</a:t>
            </a:r>
            <a:r>
              <a:rPr lang="hu-HU" sz="1400" dirty="0" smtClean="0">
                <a:hlinkClick r:id="rId3"/>
              </a:rPr>
              <a:t>images.app.goo.gl/NF97BeikEmUHXxi57</a:t>
            </a:r>
            <a:endParaRPr lang="hu-HU" sz="1400" dirty="0" smtClean="0"/>
          </a:p>
          <a:p>
            <a:pPr algn="r"/>
            <a:endParaRPr lang="hu-HU" sz="1400" dirty="0"/>
          </a:p>
        </p:txBody>
      </p:sp>
    </p:spTree>
    <p:extLst>
      <p:ext uri="{BB962C8B-B14F-4D97-AF65-F5344CB8AC3E}">
        <p14:creationId xmlns:p14="http://schemas.microsoft.com/office/powerpoint/2010/main" val="132221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From Image to Action</a:t>
            </a:r>
            <a:endParaRPr lang="hu-HU" b="1" dirty="0">
              <a:latin typeface="+mj-lt"/>
              <a:cs typeface="Arial" panose="020B0604020202020204" pitchFamily="34" charset="0"/>
            </a:endParaRPr>
          </a:p>
        </p:txBody>
      </p:sp>
      <p:graphicFrame>
        <p:nvGraphicFramePr>
          <p:cNvPr id="4" name="Tartalom helye 3"/>
          <p:cNvGraphicFramePr>
            <a:graphicFrameLocks noGrp="1"/>
          </p:cNvGraphicFramePr>
          <p:nvPr>
            <p:ph sz="quarter" idx="12"/>
            <p:extLst>
              <p:ext uri="{D42A27DB-BD31-4B8C-83A1-F6EECF244321}">
                <p14:modId xmlns:p14="http://schemas.microsoft.com/office/powerpoint/2010/main" val="1758479152"/>
              </p:ext>
            </p:extLst>
          </p:nvPr>
        </p:nvGraphicFramePr>
        <p:xfrm>
          <a:off x="334963" y="1292225"/>
          <a:ext cx="11520487" cy="526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57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Exercise 4</a:t>
            </a:r>
            <a:r>
              <a:rPr lang="en-GB" b="1" dirty="0">
                <a:latin typeface="+mj-lt"/>
                <a:cs typeface="Arial" panose="020B0604020202020204" pitchFamily="34" charset="0"/>
              </a:rPr>
              <a:t> </a:t>
            </a:r>
            <a:r>
              <a:rPr lang="hu-HU" b="1" dirty="0" smtClean="0">
                <a:latin typeface="+mj-lt"/>
                <a:cs typeface="Arial" panose="020B0604020202020204" pitchFamily="34" charset="0"/>
              </a:rPr>
              <a:t>-</a:t>
            </a:r>
            <a:r>
              <a:rPr lang="en-GB" b="1" dirty="0" smtClean="0">
                <a:latin typeface="+mj-lt"/>
                <a:cs typeface="Arial" panose="020B0604020202020204" pitchFamily="34" charset="0"/>
              </a:rPr>
              <a:t> </a:t>
            </a:r>
            <a:r>
              <a:rPr lang="hu-HU" b="1" dirty="0" smtClean="0">
                <a:latin typeface="+mj-lt"/>
                <a:cs typeface="Arial" panose="020B0604020202020204" pitchFamily="34" charset="0"/>
              </a:rPr>
              <a:t>Stereotypes</a:t>
            </a:r>
            <a:endParaRPr lang="hu-HU" b="1" dirty="0">
              <a:latin typeface="+mj-lt"/>
              <a:cs typeface="Arial" panose="020B0604020202020204" pitchFamily="34" charset="0"/>
            </a:endParaRPr>
          </a:p>
        </p:txBody>
      </p:sp>
      <p:pic>
        <p:nvPicPr>
          <p:cNvPr id="7" name="Tartalom helye 6"/>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362699" y="1975382"/>
            <a:ext cx="3886200" cy="1009996"/>
          </a:xfr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427" y="1637764"/>
            <a:ext cx="1443251" cy="1764845"/>
          </a:xfrm>
          <a:prstGeom prst="rect">
            <a:avLst/>
          </a:prstGeom>
        </p:spPr>
      </p:pic>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942" y="1556158"/>
            <a:ext cx="2116540" cy="1848445"/>
          </a:xfrm>
          <a:prstGeom prst="rect">
            <a:avLst/>
          </a:prstGeom>
        </p:spPr>
      </p:pic>
      <p:pic>
        <p:nvPicPr>
          <p:cNvPr id="11"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905" y="1800395"/>
            <a:ext cx="2444914" cy="1377899"/>
          </a:xfrm>
          <a:prstGeom prst="rect">
            <a:avLst/>
          </a:prstGeom>
        </p:spPr>
      </p:pic>
      <p:sp>
        <p:nvSpPr>
          <p:cNvPr id="12" name="Szövegdoboz 11"/>
          <p:cNvSpPr txBox="1"/>
          <p:nvPr/>
        </p:nvSpPr>
        <p:spPr>
          <a:xfrm>
            <a:off x="445079" y="4238884"/>
            <a:ext cx="9335068" cy="923330"/>
          </a:xfrm>
          <a:prstGeom prst="rect">
            <a:avLst/>
          </a:prstGeom>
          <a:noFill/>
        </p:spPr>
        <p:txBody>
          <a:bodyPr wrap="square" rtlCol="0">
            <a:spAutoFit/>
          </a:bodyPr>
          <a:lstStyle/>
          <a:p>
            <a:pPr marL="457200" indent="-457200">
              <a:buFont typeface="Wingdings" panose="05000000000000000000" pitchFamily="2" charset="2"/>
              <a:buChar char="q"/>
            </a:pPr>
            <a:r>
              <a:rPr lang="en-US" dirty="0" smtClean="0">
                <a:solidFill>
                  <a:schemeClr val="bg2">
                    <a:lumMod val="75000"/>
                    <a:lumOff val="25000"/>
                  </a:schemeClr>
                </a:solidFill>
                <a:cs typeface="Arial" panose="020B0604020202020204" pitchFamily="34" charset="0"/>
              </a:rPr>
              <a:t>What can you on these pictures?</a:t>
            </a:r>
            <a:endParaRPr lang="hu-HU" dirty="0" smtClean="0">
              <a:solidFill>
                <a:schemeClr val="bg2">
                  <a:lumMod val="75000"/>
                  <a:lumOff val="25000"/>
                </a:schemeClr>
              </a:solidFill>
              <a:cs typeface="Arial" panose="020B0604020202020204" pitchFamily="34" charset="0"/>
            </a:endParaRPr>
          </a:p>
          <a:p>
            <a:endParaRPr lang="en-US" dirty="0" smtClean="0">
              <a:solidFill>
                <a:schemeClr val="bg2">
                  <a:lumMod val="75000"/>
                  <a:lumOff val="25000"/>
                </a:schemeClr>
              </a:solidFill>
              <a:cs typeface="Arial" panose="020B0604020202020204" pitchFamily="34" charset="0"/>
            </a:endParaRPr>
          </a:p>
          <a:p>
            <a:pPr marL="457200" indent="-457200">
              <a:buFont typeface="Wingdings" panose="05000000000000000000" pitchFamily="2" charset="2"/>
              <a:buChar char="q"/>
            </a:pPr>
            <a:r>
              <a:rPr lang="en-US" dirty="0" smtClean="0">
                <a:solidFill>
                  <a:schemeClr val="bg2">
                    <a:lumMod val="75000"/>
                    <a:lumOff val="25000"/>
                  </a:schemeClr>
                </a:solidFill>
                <a:cs typeface="Arial" panose="020B0604020202020204" pitchFamily="34" charset="0"/>
              </a:rPr>
              <a:t>What is your first impression?</a:t>
            </a:r>
          </a:p>
        </p:txBody>
      </p:sp>
    </p:spTree>
    <p:extLst>
      <p:ext uri="{BB962C8B-B14F-4D97-AF65-F5344CB8AC3E}">
        <p14:creationId xmlns:p14="http://schemas.microsoft.com/office/powerpoint/2010/main" val="354193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Exercise 5 -</a:t>
            </a:r>
            <a:r>
              <a:rPr lang="en-GB" b="1" dirty="0" smtClean="0">
                <a:latin typeface="+mj-lt"/>
                <a:cs typeface="Arial" panose="020B0604020202020204" pitchFamily="34" charset="0"/>
              </a:rPr>
              <a:t> </a:t>
            </a:r>
            <a:r>
              <a:rPr lang="hu-HU" b="1" dirty="0" smtClean="0">
                <a:latin typeface="+mj-lt"/>
                <a:cs typeface="Arial" panose="020B0604020202020204" pitchFamily="34" charset="0"/>
              </a:rPr>
              <a:t>Prejudice</a:t>
            </a:r>
            <a:endParaRPr lang="hu-HU" b="1" dirty="0">
              <a:latin typeface="+mj-lt"/>
              <a:cs typeface="Arial" panose="020B0604020202020204" pitchFamily="34" charset="0"/>
            </a:endParaRPr>
          </a:p>
        </p:txBody>
      </p:sp>
      <p:sp>
        <p:nvSpPr>
          <p:cNvPr id="12" name="Szövegdoboz 11"/>
          <p:cNvSpPr txBox="1"/>
          <p:nvPr/>
        </p:nvSpPr>
        <p:spPr>
          <a:xfrm>
            <a:off x="362699" y="4435645"/>
            <a:ext cx="9335068" cy="369332"/>
          </a:xfrm>
          <a:prstGeom prst="rect">
            <a:avLst/>
          </a:prstGeom>
          <a:noFill/>
        </p:spPr>
        <p:txBody>
          <a:bodyPr wrap="square" rtlCol="0">
            <a:spAutoFit/>
          </a:bodyPr>
          <a:lstStyle/>
          <a:p>
            <a:pPr marL="457200" indent="-457200">
              <a:buFont typeface="Wingdings" panose="05000000000000000000" pitchFamily="2" charset="2"/>
              <a:buChar char="q"/>
            </a:pPr>
            <a:r>
              <a:rPr lang="hu-HU" dirty="0" smtClean="0">
                <a:solidFill>
                  <a:schemeClr val="bg2">
                    <a:lumMod val="75000"/>
                    <a:lumOff val="25000"/>
                  </a:schemeClr>
                </a:solidFill>
                <a:cs typeface="Arial" panose="020B0604020202020204" pitchFamily="34" charset="0"/>
              </a:rPr>
              <a:t>What kind of features can you link to these groups of people?</a:t>
            </a:r>
            <a:endParaRPr lang="en-US" dirty="0">
              <a:solidFill>
                <a:schemeClr val="bg2">
                  <a:lumMod val="75000"/>
                  <a:lumOff val="25000"/>
                </a:schemeClr>
              </a:solidFill>
              <a:cs typeface="Arial" panose="020B0604020202020204" pitchFamily="34" charset="0"/>
            </a:endParaRPr>
          </a:p>
        </p:txBody>
      </p:sp>
      <p:pic>
        <p:nvPicPr>
          <p:cNvPr id="13" name="Tartalom hely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99" y="1975382"/>
            <a:ext cx="3886200" cy="1009996"/>
          </a:xfrm>
          <a:prstGeom prst="rect">
            <a:avLst/>
          </a:prstGeom>
        </p:spPr>
      </p:pic>
      <p:pic>
        <p:nvPicPr>
          <p:cNvPr id="14"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427" y="1637764"/>
            <a:ext cx="1443251" cy="1764845"/>
          </a:xfrm>
          <a:prstGeom prst="rect">
            <a:avLst/>
          </a:prstGeom>
        </p:spPr>
      </p:pic>
      <p:pic>
        <p:nvPicPr>
          <p:cNvPr id="15"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942" y="1556158"/>
            <a:ext cx="2116540" cy="1848445"/>
          </a:xfrm>
          <a:prstGeom prst="rect">
            <a:avLst/>
          </a:prstGeom>
        </p:spPr>
      </p:pic>
      <p:pic>
        <p:nvPicPr>
          <p:cNvPr id="16"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905" y="1800395"/>
            <a:ext cx="2444914" cy="1377899"/>
          </a:xfrm>
          <a:prstGeom prst="rect">
            <a:avLst/>
          </a:prstGeom>
        </p:spPr>
      </p:pic>
    </p:spTree>
    <p:extLst>
      <p:ext uri="{BB962C8B-B14F-4D97-AF65-F5344CB8AC3E}">
        <p14:creationId xmlns:p14="http://schemas.microsoft.com/office/powerpoint/2010/main" val="1326064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Exercise 6</a:t>
            </a:r>
            <a:r>
              <a:rPr lang="en-GB" b="1" dirty="0" smtClean="0">
                <a:cs typeface="Arial" panose="020B0604020202020204" pitchFamily="34" charset="0"/>
              </a:rPr>
              <a:t> </a:t>
            </a:r>
            <a:r>
              <a:rPr lang="hu-HU" b="1" dirty="0" smtClean="0">
                <a:cs typeface="Arial" panose="020B0604020202020204" pitchFamily="34" charset="0"/>
              </a:rPr>
              <a:t>-</a:t>
            </a:r>
            <a:r>
              <a:rPr lang="en-GB" b="1" dirty="0" smtClean="0">
                <a:cs typeface="Arial" panose="020B0604020202020204" pitchFamily="34" charset="0"/>
              </a:rPr>
              <a:t> </a:t>
            </a:r>
            <a:r>
              <a:rPr lang="hu-HU" b="1" dirty="0" smtClean="0">
                <a:cs typeface="Arial" panose="020B0604020202020204" pitchFamily="34" charset="0"/>
              </a:rPr>
              <a:t>Discrimination</a:t>
            </a:r>
            <a:endParaRPr lang="hu-HU" b="1" dirty="0">
              <a:cs typeface="Arial" panose="020B0604020202020204" pitchFamily="34" charset="0"/>
            </a:endParaRPr>
          </a:p>
        </p:txBody>
      </p:sp>
      <p:sp>
        <p:nvSpPr>
          <p:cNvPr id="12" name="Szövegdoboz 11"/>
          <p:cNvSpPr txBox="1"/>
          <p:nvPr/>
        </p:nvSpPr>
        <p:spPr>
          <a:xfrm>
            <a:off x="362699" y="4526262"/>
            <a:ext cx="9335068" cy="369332"/>
          </a:xfrm>
          <a:prstGeom prst="rect">
            <a:avLst/>
          </a:prstGeom>
          <a:noFill/>
        </p:spPr>
        <p:txBody>
          <a:bodyPr wrap="square" rtlCol="0">
            <a:spAutoFit/>
          </a:bodyPr>
          <a:lstStyle/>
          <a:p>
            <a:pPr marL="457200" indent="-457200">
              <a:buFont typeface="Wingdings" panose="05000000000000000000" pitchFamily="2" charset="2"/>
              <a:buChar char="q"/>
            </a:pPr>
            <a:r>
              <a:rPr lang="hu-HU" dirty="0" err="1" smtClean="0">
                <a:solidFill>
                  <a:schemeClr val="bg2">
                    <a:lumMod val="75000"/>
                    <a:lumOff val="25000"/>
                  </a:schemeClr>
                </a:solidFill>
                <a:cs typeface="Arial" panose="020B0604020202020204" pitchFamily="34" charset="0"/>
              </a:rPr>
              <a:t>How</a:t>
            </a:r>
            <a:r>
              <a:rPr lang="hu-HU" dirty="0" smtClean="0">
                <a:solidFill>
                  <a:schemeClr val="bg2">
                    <a:lumMod val="75000"/>
                    <a:lumOff val="25000"/>
                  </a:schemeClr>
                </a:solidFill>
                <a:cs typeface="Arial" panose="020B0604020202020204" pitchFamily="34" charset="0"/>
              </a:rPr>
              <a:t> </a:t>
            </a:r>
            <a:r>
              <a:rPr lang="hu-HU" dirty="0" err="1" smtClean="0">
                <a:solidFill>
                  <a:schemeClr val="bg2">
                    <a:lumMod val="75000"/>
                    <a:lumOff val="25000"/>
                  </a:schemeClr>
                </a:solidFill>
                <a:cs typeface="Arial" panose="020B0604020202020204" pitchFamily="34" charset="0"/>
              </a:rPr>
              <a:t>would</a:t>
            </a:r>
            <a:r>
              <a:rPr lang="hu-HU" dirty="0" smtClean="0">
                <a:solidFill>
                  <a:schemeClr val="bg2">
                    <a:lumMod val="75000"/>
                    <a:lumOff val="25000"/>
                  </a:schemeClr>
                </a:solidFill>
                <a:cs typeface="Arial" panose="020B0604020202020204" pitchFamily="34" charset="0"/>
              </a:rPr>
              <a:t> you </a:t>
            </a:r>
            <a:r>
              <a:rPr lang="hu-HU" dirty="0" err="1" smtClean="0">
                <a:solidFill>
                  <a:schemeClr val="bg2">
                    <a:lumMod val="75000"/>
                    <a:lumOff val="25000"/>
                  </a:schemeClr>
                </a:solidFill>
                <a:cs typeface="Arial" panose="020B0604020202020204" pitchFamily="34" charset="0"/>
              </a:rPr>
              <a:t>react</a:t>
            </a:r>
            <a:r>
              <a:rPr lang="hu-HU" dirty="0" smtClean="0">
                <a:solidFill>
                  <a:schemeClr val="bg2">
                    <a:lumMod val="75000"/>
                    <a:lumOff val="25000"/>
                  </a:schemeClr>
                </a:solidFill>
                <a:cs typeface="Arial" panose="020B0604020202020204" pitchFamily="34" charset="0"/>
              </a:rPr>
              <a:t> </a:t>
            </a:r>
            <a:r>
              <a:rPr lang="hu-HU" dirty="0" err="1" smtClean="0">
                <a:solidFill>
                  <a:schemeClr val="bg2">
                    <a:lumMod val="75000"/>
                    <a:lumOff val="25000"/>
                  </a:schemeClr>
                </a:solidFill>
                <a:cs typeface="Arial" panose="020B0604020202020204" pitchFamily="34" charset="0"/>
              </a:rPr>
              <a:t>if</a:t>
            </a:r>
            <a:r>
              <a:rPr lang="hu-HU" dirty="0" smtClean="0">
                <a:solidFill>
                  <a:schemeClr val="bg2">
                    <a:lumMod val="75000"/>
                    <a:lumOff val="25000"/>
                  </a:schemeClr>
                </a:solidFill>
                <a:cs typeface="Arial" panose="020B0604020202020204" pitchFamily="34" charset="0"/>
              </a:rPr>
              <a:t> you </a:t>
            </a:r>
            <a:r>
              <a:rPr lang="hu-HU" dirty="0" err="1" smtClean="0">
                <a:solidFill>
                  <a:schemeClr val="bg2">
                    <a:lumMod val="75000"/>
                    <a:lumOff val="25000"/>
                  </a:schemeClr>
                </a:solidFill>
                <a:cs typeface="Arial" panose="020B0604020202020204" pitchFamily="34" charset="0"/>
              </a:rPr>
              <a:t>have</a:t>
            </a:r>
            <a:r>
              <a:rPr lang="hu-HU" dirty="0" smtClean="0">
                <a:solidFill>
                  <a:schemeClr val="bg2">
                    <a:lumMod val="75000"/>
                    <a:lumOff val="25000"/>
                  </a:schemeClr>
                </a:solidFill>
                <a:cs typeface="Arial" panose="020B0604020202020204" pitchFamily="34" charset="0"/>
              </a:rPr>
              <a:t> to </a:t>
            </a:r>
            <a:r>
              <a:rPr lang="hu-HU" dirty="0" err="1" smtClean="0">
                <a:solidFill>
                  <a:schemeClr val="bg2">
                    <a:lumMod val="75000"/>
                    <a:lumOff val="25000"/>
                  </a:schemeClr>
                </a:solidFill>
                <a:cs typeface="Arial" panose="020B0604020202020204" pitchFamily="34" charset="0"/>
              </a:rPr>
              <a:t>work</a:t>
            </a:r>
            <a:r>
              <a:rPr lang="hu-HU" dirty="0" smtClean="0">
                <a:solidFill>
                  <a:schemeClr val="bg2">
                    <a:lumMod val="75000"/>
                    <a:lumOff val="25000"/>
                  </a:schemeClr>
                </a:solidFill>
                <a:cs typeface="Arial" panose="020B0604020202020204" pitchFamily="34" charset="0"/>
              </a:rPr>
              <a:t>, </a:t>
            </a:r>
            <a:r>
              <a:rPr lang="hu-HU" dirty="0" err="1" smtClean="0">
                <a:solidFill>
                  <a:schemeClr val="bg2">
                    <a:lumMod val="75000"/>
                    <a:lumOff val="25000"/>
                  </a:schemeClr>
                </a:solidFill>
                <a:cs typeface="Arial" panose="020B0604020202020204" pitchFamily="34" charset="0"/>
              </a:rPr>
              <a:t>study</a:t>
            </a:r>
            <a:r>
              <a:rPr lang="hu-HU" dirty="0" smtClean="0">
                <a:solidFill>
                  <a:schemeClr val="bg2">
                    <a:lumMod val="75000"/>
                    <a:lumOff val="25000"/>
                  </a:schemeClr>
                </a:solidFill>
                <a:cs typeface="Arial" panose="020B0604020202020204" pitchFamily="34" charset="0"/>
              </a:rPr>
              <a:t>, </a:t>
            </a:r>
            <a:r>
              <a:rPr lang="hu-HU" dirty="0" err="1" smtClean="0">
                <a:solidFill>
                  <a:schemeClr val="bg2">
                    <a:lumMod val="75000"/>
                    <a:lumOff val="25000"/>
                  </a:schemeClr>
                </a:solidFill>
                <a:cs typeface="Arial" panose="020B0604020202020204" pitchFamily="34" charset="0"/>
              </a:rPr>
              <a:t>live</a:t>
            </a:r>
            <a:r>
              <a:rPr lang="hu-HU" dirty="0" smtClean="0">
                <a:solidFill>
                  <a:schemeClr val="bg2">
                    <a:lumMod val="75000"/>
                    <a:lumOff val="25000"/>
                  </a:schemeClr>
                </a:solidFill>
                <a:cs typeface="Arial" panose="020B0604020202020204" pitchFamily="34" charset="0"/>
              </a:rPr>
              <a:t> with </a:t>
            </a:r>
            <a:r>
              <a:rPr lang="hu-HU" dirty="0" err="1" smtClean="0">
                <a:solidFill>
                  <a:schemeClr val="bg2">
                    <a:lumMod val="75000"/>
                    <a:lumOff val="25000"/>
                  </a:schemeClr>
                </a:solidFill>
                <a:cs typeface="Arial" panose="020B0604020202020204" pitchFamily="34" charset="0"/>
              </a:rPr>
              <a:t>them</a:t>
            </a:r>
            <a:r>
              <a:rPr lang="hu-HU" dirty="0" smtClean="0">
                <a:solidFill>
                  <a:schemeClr val="bg2">
                    <a:lumMod val="75000"/>
                    <a:lumOff val="25000"/>
                  </a:schemeClr>
                </a:solidFill>
                <a:cs typeface="Arial" panose="020B0604020202020204" pitchFamily="34" charset="0"/>
              </a:rPr>
              <a:t>?</a:t>
            </a:r>
            <a:endParaRPr lang="en-US" dirty="0">
              <a:solidFill>
                <a:schemeClr val="bg2">
                  <a:lumMod val="75000"/>
                  <a:lumOff val="25000"/>
                </a:schemeClr>
              </a:solidFill>
              <a:cs typeface="Arial" panose="020B0604020202020204" pitchFamily="34" charset="0"/>
            </a:endParaRPr>
          </a:p>
        </p:txBody>
      </p:sp>
      <p:pic>
        <p:nvPicPr>
          <p:cNvPr id="13" name="Tartalom hely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99" y="1975382"/>
            <a:ext cx="3886200" cy="1009996"/>
          </a:xfrm>
          <a:prstGeom prst="rect">
            <a:avLst/>
          </a:prstGeom>
        </p:spPr>
      </p:pic>
      <p:pic>
        <p:nvPicPr>
          <p:cNvPr id="14"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427" y="1637764"/>
            <a:ext cx="1443251" cy="1764845"/>
          </a:xfrm>
          <a:prstGeom prst="rect">
            <a:avLst/>
          </a:prstGeom>
        </p:spPr>
      </p:pic>
      <p:pic>
        <p:nvPicPr>
          <p:cNvPr id="15"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942" y="1556158"/>
            <a:ext cx="2116540" cy="1848445"/>
          </a:xfrm>
          <a:prstGeom prst="rect">
            <a:avLst/>
          </a:prstGeom>
        </p:spPr>
      </p:pic>
      <p:pic>
        <p:nvPicPr>
          <p:cNvPr id="16"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9905" y="1800395"/>
            <a:ext cx="2444914" cy="1377899"/>
          </a:xfrm>
          <a:prstGeom prst="rect">
            <a:avLst/>
          </a:prstGeom>
        </p:spPr>
      </p:pic>
    </p:spTree>
    <p:extLst>
      <p:ext uri="{BB962C8B-B14F-4D97-AF65-F5344CB8AC3E}">
        <p14:creationId xmlns:p14="http://schemas.microsoft.com/office/powerpoint/2010/main" val="298403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End of Unit 1</a:t>
            </a:r>
            <a:endParaRPr lang="en-US" b="1" dirty="0"/>
          </a:p>
        </p:txBody>
      </p:sp>
    </p:spTree>
    <p:extLst>
      <p:ext uri="{BB962C8B-B14F-4D97-AF65-F5344CB8AC3E}">
        <p14:creationId xmlns:p14="http://schemas.microsoft.com/office/powerpoint/2010/main" val="315322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Identity</a:t>
            </a:r>
            <a:endParaRPr lang="hu-HU" b="1" dirty="0">
              <a:latin typeface="+mj-lt"/>
              <a:cs typeface="Arial" panose="020B0604020202020204" pitchFamily="34" charset="0"/>
            </a:endParaRPr>
          </a:p>
        </p:txBody>
      </p:sp>
      <p:sp>
        <p:nvSpPr>
          <p:cNvPr id="3" name="Tartalom helye 2"/>
          <p:cNvSpPr>
            <a:spLocks noGrp="1"/>
          </p:cNvSpPr>
          <p:nvPr>
            <p:ph sz="quarter" idx="12"/>
          </p:nvPr>
        </p:nvSpPr>
        <p:spPr/>
        <p:txBody>
          <a:bodyPr/>
          <a:lstStyle/>
          <a:p>
            <a:pPr>
              <a:lnSpc>
                <a:spcPct val="100000"/>
              </a:lnSpc>
            </a:pPr>
            <a:r>
              <a:rPr lang="en-US" dirty="0" smtClean="0">
                <a:latin typeface="+mn-lt"/>
                <a:cs typeface="Arial" panose="020B0604020202020204" pitchFamily="34" charset="0"/>
              </a:rPr>
              <a:t>Identity </a:t>
            </a:r>
            <a:r>
              <a:rPr lang="en-US" dirty="0">
                <a:latin typeface="+mn-lt"/>
                <a:cs typeface="Arial" panose="020B0604020202020204" pitchFamily="34" charset="0"/>
              </a:rPr>
              <a:t>is what makes us similar to some people and at the same time it is what makes </a:t>
            </a:r>
            <a:r>
              <a:rPr lang="en-US" dirty="0" smtClean="0">
                <a:latin typeface="+mn-lt"/>
                <a:cs typeface="Arial" panose="020B0604020202020204" pitchFamily="34" charset="0"/>
              </a:rPr>
              <a:t>us</a:t>
            </a:r>
            <a:r>
              <a:rPr lang="hu-HU" dirty="0" smtClean="0">
                <a:latin typeface="+mn-lt"/>
                <a:cs typeface="Arial" panose="020B0604020202020204" pitchFamily="34" charset="0"/>
              </a:rPr>
              <a:t> different </a:t>
            </a:r>
            <a:r>
              <a:rPr lang="hu-HU" dirty="0">
                <a:latin typeface="+mn-lt"/>
                <a:cs typeface="Arial" panose="020B0604020202020204" pitchFamily="34" charset="0"/>
              </a:rPr>
              <a:t>from other people</a:t>
            </a:r>
            <a:r>
              <a:rPr lang="hu-HU" dirty="0" smtClean="0">
                <a:latin typeface="+mn-lt"/>
                <a:cs typeface="Arial" panose="020B0604020202020204" pitchFamily="34" charset="0"/>
              </a:rPr>
              <a:t>.</a:t>
            </a:r>
            <a:endParaRPr lang="hu-HU" dirty="0">
              <a:latin typeface="+mn-lt"/>
              <a:cs typeface="Arial" panose="020B0604020202020204" pitchFamily="34" charset="0"/>
            </a:endParaRPr>
          </a:p>
          <a:p>
            <a:pPr>
              <a:lnSpc>
                <a:spcPct val="100000"/>
              </a:lnSpc>
            </a:pPr>
            <a:r>
              <a:rPr lang="en-US" dirty="0">
                <a:latin typeface="+mn-lt"/>
                <a:cs typeface="Arial" panose="020B0604020202020204" pitchFamily="34" charset="0"/>
              </a:rPr>
              <a:t>We are all different because we all have qualities that make every one of us a separate person</a:t>
            </a:r>
            <a:r>
              <a:rPr lang="en-US" dirty="0" smtClean="0">
                <a:latin typeface="+mn-lt"/>
                <a:cs typeface="Arial" panose="020B0604020202020204" pitchFamily="34" charset="0"/>
              </a:rPr>
              <a:t>.</a:t>
            </a:r>
            <a:endParaRPr lang="en-US" dirty="0">
              <a:latin typeface="+mn-lt"/>
              <a:cs typeface="Arial" panose="020B0604020202020204" pitchFamily="34" charset="0"/>
            </a:endParaRPr>
          </a:p>
          <a:p>
            <a:pPr>
              <a:lnSpc>
                <a:spcPct val="100000"/>
              </a:lnSpc>
            </a:pPr>
            <a:r>
              <a:rPr lang="en-US" dirty="0">
                <a:latin typeface="+mn-lt"/>
                <a:cs typeface="Arial" panose="020B0604020202020204" pitchFamily="34" charset="0"/>
              </a:rPr>
              <a:t>This is called ‘personal identity’. Personal identity is that ‘thing’ that makes you different from </a:t>
            </a:r>
            <a:r>
              <a:rPr lang="en-US" dirty="0" smtClean="0">
                <a:latin typeface="+mn-lt"/>
                <a:cs typeface="Arial" panose="020B0604020202020204" pitchFamily="34" charset="0"/>
              </a:rPr>
              <a:t>all</a:t>
            </a:r>
            <a:r>
              <a:rPr lang="hu-HU" dirty="0" smtClean="0">
                <a:latin typeface="+mn-lt"/>
                <a:cs typeface="Arial" panose="020B0604020202020204" pitchFamily="34" charset="0"/>
              </a:rPr>
              <a:t> other </a:t>
            </a:r>
            <a:r>
              <a:rPr lang="hu-HU" dirty="0">
                <a:latin typeface="+mn-lt"/>
                <a:cs typeface="Arial" panose="020B0604020202020204" pitchFamily="34" charset="0"/>
              </a:rPr>
              <a:t>people.</a:t>
            </a:r>
          </a:p>
        </p:txBody>
      </p:sp>
    </p:spTree>
    <p:extLst>
      <p:ext uri="{BB962C8B-B14F-4D97-AF65-F5344CB8AC3E}">
        <p14:creationId xmlns:p14="http://schemas.microsoft.com/office/powerpoint/2010/main" val="163700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Exercise 1</a:t>
            </a:r>
            <a:endParaRPr lang="hu-HU" b="1" dirty="0">
              <a:latin typeface="+mj-lt"/>
              <a:cs typeface="Arial" panose="020B0604020202020204" pitchFamily="34" charset="0"/>
            </a:endParaRPr>
          </a:p>
        </p:txBody>
      </p:sp>
      <p:sp>
        <p:nvSpPr>
          <p:cNvPr id="3" name="Tartalom helye 2"/>
          <p:cNvSpPr>
            <a:spLocks noGrp="1"/>
          </p:cNvSpPr>
          <p:nvPr>
            <p:ph sz="quarter" idx="11"/>
          </p:nvPr>
        </p:nvSpPr>
        <p:spPr/>
        <p:txBody>
          <a:bodyPr>
            <a:noAutofit/>
          </a:bodyPr>
          <a:lstStyle/>
          <a:p>
            <a:pPr marL="285750" indent="-285750">
              <a:lnSpc>
                <a:spcPct val="100000"/>
              </a:lnSpc>
              <a:buFont typeface="Arial" panose="020B0604020202020204" pitchFamily="34" charset="0"/>
              <a:buChar char="•"/>
            </a:pPr>
            <a:r>
              <a:rPr lang="en-US" dirty="0">
                <a:latin typeface="+mn-lt"/>
                <a:cs typeface="Arial" panose="020B0604020202020204" pitchFamily="34" charset="0"/>
              </a:rPr>
              <a:t>Activity 1 How do you describe yourself?</a:t>
            </a:r>
          </a:p>
          <a:p>
            <a:pPr marL="285750" indent="-285750">
              <a:lnSpc>
                <a:spcPct val="100000"/>
              </a:lnSpc>
              <a:buFont typeface="Arial" panose="020B0604020202020204" pitchFamily="34" charset="0"/>
              <a:buChar char="•"/>
            </a:pPr>
            <a:r>
              <a:rPr lang="en-US" dirty="0" smtClean="0">
                <a:latin typeface="+mn-lt"/>
                <a:cs typeface="Arial" panose="020B0604020202020204" pitchFamily="34" charset="0"/>
              </a:rPr>
              <a:t>Approx. </a:t>
            </a:r>
            <a:r>
              <a:rPr lang="en-US" dirty="0">
                <a:latin typeface="+mn-lt"/>
                <a:cs typeface="Arial" panose="020B0604020202020204" pitchFamily="34" charset="0"/>
              </a:rPr>
              <a:t>20 </a:t>
            </a:r>
            <a:r>
              <a:rPr lang="en-US" dirty="0" smtClean="0">
                <a:latin typeface="+mn-lt"/>
                <a:cs typeface="Arial" panose="020B0604020202020204" pitchFamily="34" charset="0"/>
              </a:rPr>
              <a:t>min</a:t>
            </a:r>
            <a:r>
              <a:rPr lang="hu-HU" dirty="0" smtClean="0">
                <a:latin typeface="+mn-lt"/>
                <a:cs typeface="Arial" panose="020B0604020202020204" pitchFamily="34" charset="0"/>
              </a:rPr>
              <a:t>+</a:t>
            </a:r>
            <a:r>
              <a:rPr lang="en-US" dirty="0" smtClean="0">
                <a:latin typeface="+mn-lt"/>
                <a:cs typeface="Arial" panose="020B0604020202020204" pitchFamily="34" charset="0"/>
              </a:rPr>
              <a:t>Flipchart </a:t>
            </a:r>
            <a:r>
              <a:rPr lang="en-US" dirty="0">
                <a:latin typeface="+mn-lt"/>
                <a:cs typeface="Arial" panose="020B0604020202020204" pitchFamily="34" charset="0"/>
              </a:rPr>
              <a:t>paper and markers</a:t>
            </a:r>
          </a:p>
          <a:p>
            <a:pPr marL="285750" indent="-285750">
              <a:lnSpc>
                <a:spcPct val="100000"/>
              </a:lnSpc>
              <a:buFont typeface="Arial" panose="020B0604020202020204" pitchFamily="34" charset="0"/>
              <a:buChar char="•"/>
            </a:pPr>
            <a:r>
              <a:rPr lang="en-US" dirty="0">
                <a:latin typeface="+mn-lt"/>
                <a:cs typeface="Arial" panose="020B0604020202020204" pitchFamily="34" charset="0"/>
              </a:rPr>
              <a:t>Think about how you identify yourself?</a:t>
            </a:r>
          </a:p>
          <a:p>
            <a:pPr marL="285750" indent="-285750">
              <a:lnSpc>
                <a:spcPct val="100000"/>
              </a:lnSpc>
              <a:buFont typeface="Arial" panose="020B0604020202020204" pitchFamily="34" charset="0"/>
              <a:buChar char="•"/>
            </a:pPr>
            <a:r>
              <a:rPr lang="en-US" dirty="0">
                <a:latin typeface="+mn-lt"/>
                <a:cs typeface="Arial" panose="020B0604020202020204" pitchFamily="34" charset="0"/>
              </a:rPr>
              <a:t>Think of situations where you might identify yourself:</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ethnicity? (for example - I am a Traveller)</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age? (for example - I am fifteen)</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family background? (for example - I live with my father and have three brothers)</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disability status (for example - I have a disability)</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sexuality? (for example - I am heterosexual)</a:t>
            </a:r>
          </a:p>
          <a:p>
            <a:pPr marL="540000" indent="-285750">
              <a:lnSpc>
                <a:spcPct val="100000"/>
              </a:lnSpc>
              <a:buFont typeface="Open Sans" panose="020B0606030504020204" pitchFamily="34" charset="0"/>
              <a:buChar char="−"/>
            </a:pPr>
            <a:r>
              <a:rPr lang="en-US" dirty="0" smtClean="0">
                <a:latin typeface="+mn-lt"/>
                <a:cs typeface="Arial" panose="020B0604020202020204" pitchFamily="34" charset="0"/>
              </a:rPr>
              <a:t>By </a:t>
            </a:r>
            <a:r>
              <a:rPr lang="en-US" dirty="0">
                <a:latin typeface="+mn-lt"/>
                <a:cs typeface="Arial" panose="020B0604020202020204" pitchFamily="34" charset="0"/>
              </a:rPr>
              <a:t>relationship to others? (for example - I am a friend/granddaughter/pupil</a:t>
            </a:r>
            <a:r>
              <a:rPr lang="en-US" dirty="0" smtClean="0">
                <a:latin typeface="+mn-lt"/>
                <a:cs typeface="Arial" panose="020B0604020202020204" pitchFamily="34" charset="0"/>
              </a:rPr>
              <a:t>)</a:t>
            </a:r>
            <a:endParaRPr lang="en-US" dirty="0">
              <a:latin typeface="+mn-lt"/>
              <a:cs typeface="Arial" panose="020B0604020202020204" pitchFamily="34" charset="0"/>
            </a:endParaRPr>
          </a:p>
        </p:txBody>
      </p:sp>
      <p:sp>
        <p:nvSpPr>
          <p:cNvPr id="4" name="Content Placeholder 3"/>
          <p:cNvSpPr>
            <a:spLocks noGrp="1"/>
          </p:cNvSpPr>
          <p:nvPr>
            <p:ph sz="quarter" idx="12"/>
          </p:nvPr>
        </p:nvSpPr>
        <p:spPr/>
        <p:txBody>
          <a:bodyPr/>
          <a:lstStyle/>
          <a:p>
            <a:pPr marL="540000" indent="-285750">
              <a:lnSpc>
                <a:spcPct val="100000"/>
              </a:lnSpc>
              <a:buFont typeface="Open Sans" panose="020B0606030504020204" pitchFamily="34" charset="0"/>
              <a:buChar char="−"/>
            </a:pPr>
            <a:r>
              <a:rPr lang="en-US" dirty="0"/>
              <a:t>By skin </a:t>
            </a:r>
            <a:r>
              <a:rPr lang="en-US" dirty="0" err="1"/>
              <a:t>colour</a:t>
            </a:r>
            <a:r>
              <a:rPr lang="en-US" dirty="0"/>
              <a:t>? (for example - I am a Black person)</a:t>
            </a:r>
          </a:p>
          <a:p>
            <a:pPr marL="540000" indent="-285750">
              <a:lnSpc>
                <a:spcPct val="100000"/>
              </a:lnSpc>
              <a:buFont typeface="Open Sans" panose="020B0606030504020204" pitchFamily="34" charset="0"/>
              <a:buChar char="−"/>
            </a:pPr>
            <a:r>
              <a:rPr lang="en-US" dirty="0"/>
              <a:t>By religion? (for example - I am a Catholic)</a:t>
            </a:r>
          </a:p>
          <a:p>
            <a:pPr marL="540000" indent="-285750">
              <a:lnSpc>
                <a:spcPct val="100000"/>
              </a:lnSpc>
              <a:buFont typeface="Open Sans" panose="020B0606030504020204" pitchFamily="34" charset="0"/>
              <a:buChar char="−"/>
            </a:pPr>
            <a:r>
              <a:rPr lang="en-US" dirty="0"/>
              <a:t>By gender? (for example - I am a woman)</a:t>
            </a:r>
          </a:p>
          <a:p>
            <a:pPr marL="540000" indent="-285750">
              <a:lnSpc>
                <a:spcPct val="100000"/>
              </a:lnSpc>
              <a:buFont typeface="Open Sans" panose="020B0606030504020204" pitchFamily="34" charset="0"/>
              <a:buChar char="−"/>
            </a:pPr>
            <a:r>
              <a:rPr lang="en-US" dirty="0"/>
              <a:t>By nationality? (for example - I am Irish)</a:t>
            </a:r>
          </a:p>
          <a:p>
            <a:pPr>
              <a:lnSpc>
                <a:spcPct val="100000"/>
              </a:lnSpc>
            </a:pPr>
            <a:endParaRPr lang="en-US"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908" y="3328086"/>
            <a:ext cx="3618612" cy="3233052"/>
          </a:xfrm>
          <a:prstGeom prst="rect">
            <a:avLst/>
          </a:prstGeom>
        </p:spPr>
      </p:pic>
    </p:spTree>
    <p:extLst>
      <p:ext uri="{BB962C8B-B14F-4D97-AF65-F5344CB8AC3E}">
        <p14:creationId xmlns:p14="http://schemas.microsoft.com/office/powerpoint/2010/main" val="178740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Group Identity</a:t>
            </a:r>
            <a:endParaRPr lang="hu-HU" b="1" dirty="0">
              <a:cs typeface="Arial" panose="020B0604020202020204" pitchFamily="34" charset="0"/>
            </a:endParaRPr>
          </a:p>
        </p:txBody>
      </p:sp>
      <p:sp>
        <p:nvSpPr>
          <p:cNvPr id="3" name="Tartalom helye 2"/>
          <p:cNvSpPr>
            <a:spLocks noGrp="1"/>
          </p:cNvSpPr>
          <p:nvPr>
            <p:ph sz="quarter" idx="12"/>
          </p:nvPr>
        </p:nvSpPr>
        <p:spPr/>
        <p:txBody>
          <a:bodyPr>
            <a:normAutofit/>
          </a:bodyPr>
          <a:lstStyle/>
          <a:p>
            <a:pPr marL="0" indent="0">
              <a:lnSpc>
                <a:spcPct val="100000"/>
              </a:lnSpc>
              <a:buNone/>
            </a:pPr>
            <a:r>
              <a:rPr lang="hu-HU" dirty="0">
                <a:latin typeface="+mn-lt"/>
                <a:cs typeface="Arial" panose="020B0604020202020204" pitchFamily="34" charset="0"/>
              </a:rPr>
              <a:t>Most </a:t>
            </a:r>
            <a:r>
              <a:rPr lang="hu-HU" dirty="0" smtClean="0">
                <a:latin typeface="+mn-lt"/>
                <a:cs typeface="Arial" panose="020B0604020202020204" pitchFamily="34" charset="0"/>
              </a:rPr>
              <a:t>people </a:t>
            </a:r>
            <a:r>
              <a:rPr lang="en-US" dirty="0" smtClean="0">
                <a:latin typeface="+mn-lt"/>
                <a:cs typeface="Arial" panose="020B0604020202020204" pitchFamily="34" charset="0"/>
              </a:rPr>
              <a:t>identify </a:t>
            </a:r>
            <a:r>
              <a:rPr lang="en-US" dirty="0">
                <a:latin typeface="+mn-lt"/>
                <a:cs typeface="Arial" panose="020B0604020202020204" pitchFamily="34" charset="0"/>
              </a:rPr>
              <a:t>with certain groups of people to which they feel they belong. Membership of these </a:t>
            </a:r>
            <a:r>
              <a:rPr lang="en-US" dirty="0" smtClean="0">
                <a:latin typeface="+mn-lt"/>
                <a:cs typeface="Arial" panose="020B0604020202020204" pitchFamily="34" charset="0"/>
              </a:rPr>
              <a:t>groups</a:t>
            </a:r>
            <a:r>
              <a:rPr lang="hu-HU" dirty="0" smtClean="0">
                <a:latin typeface="+mn-lt"/>
                <a:cs typeface="Arial" panose="020B0604020202020204" pitchFamily="34" charset="0"/>
              </a:rPr>
              <a:t> </a:t>
            </a:r>
            <a:r>
              <a:rPr lang="en-US" dirty="0" smtClean="0">
                <a:latin typeface="+mn-lt"/>
                <a:cs typeface="Arial" panose="020B0604020202020204" pitchFamily="34" charset="0"/>
              </a:rPr>
              <a:t>informs </a:t>
            </a:r>
            <a:r>
              <a:rPr lang="en-US" dirty="0">
                <a:latin typeface="+mn-lt"/>
                <a:cs typeface="Arial" panose="020B0604020202020204" pitchFamily="34" charset="0"/>
              </a:rPr>
              <a:t>their </a:t>
            </a:r>
            <a:r>
              <a:rPr lang="en-US" dirty="0" smtClean="0">
                <a:latin typeface="+mn-lt"/>
                <a:cs typeface="Arial" panose="020B0604020202020204" pitchFamily="34" charset="0"/>
              </a:rPr>
              <a:t>behavior, </a:t>
            </a:r>
            <a:r>
              <a:rPr lang="en-US" dirty="0">
                <a:latin typeface="+mn-lt"/>
                <a:cs typeface="Arial" panose="020B0604020202020204" pitchFamily="34" charset="0"/>
              </a:rPr>
              <a:t>provides them with self-esteem and shapes beliefs, values and relationships.</a:t>
            </a:r>
          </a:p>
          <a:p>
            <a:pPr marL="0" indent="0">
              <a:lnSpc>
                <a:spcPct val="100000"/>
              </a:lnSpc>
              <a:buNone/>
            </a:pPr>
            <a:r>
              <a:rPr lang="en-US" dirty="0">
                <a:latin typeface="+mn-lt"/>
                <a:cs typeface="Arial" panose="020B0604020202020204" pitchFamily="34" charset="0"/>
              </a:rPr>
              <a:t>Most people can and do belong to a number of social groups.</a:t>
            </a:r>
          </a:p>
          <a:p>
            <a:pPr marL="0" indent="0">
              <a:lnSpc>
                <a:spcPct val="100000"/>
              </a:lnSpc>
              <a:buNone/>
            </a:pPr>
            <a:r>
              <a:rPr lang="en-US" dirty="0">
                <a:latin typeface="+mn-lt"/>
                <a:cs typeface="Arial" panose="020B0604020202020204" pitchFamily="34" charset="0"/>
              </a:rPr>
              <a:t>We can act differently from situation to situation. We are all complex. There are times when </a:t>
            </a:r>
            <a:r>
              <a:rPr lang="en-US" dirty="0" smtClean="0">
                <a:latin typeface="+mn-lt"/>
                <a:cs typeface="Arial" panose="020B0604020202020204" pitchFamily="34" charset="0"/>
              </a:rPr>
              <a:t>one</a:t>
            </a:r>
            <a:r>
              <a:rPr lang="hu-HU" dirty="0" smtClean="0">
                <a:latin typeface="+mn-lt"/>
                <a:cs typeface="Arial" panose="020B0604020202020204" pitchFamily="34" charset="0"/>
              </a:rPr>
              <a:t> </a:t>
            </a:r>
            <a:r>
              <a:rPr lang="en-US" dirty="0" smtClean="0">
                <a:latin typeface="+mn-lt"/>
                <a:cs typeface="Arial" panose="020B0604020202020204" pitchFamily="34" charset="0"/>
              </a:rPr>
              <a:t>aspect </a:t>
            </a:r>
            <a:r>
              <a:rPr lang="en-US" dirty="0">
                <a:latin typeface="+mn-lt"/>
                <a:cs typeface="Arial" panose="020B0604020202020204" pitchFamily="34" charset="0"/>
              </a:rPr>
              <a:t>of our social identity becomes more dominant than another. For example, most of us will </a:t>
            </a:r>
            <a:r>
              <a:rPr lang="en-US" dirty="0" smtClean="0">
                <a:latin typeface="+mn-lt"/>
                <a:cs typeface="Arial" panose="020B0604020202020204" pitchFamily="34" charset="0"/>
              </a:rPr>
              <a:t>seek</a:t>
            </a:r>
            <a:r>
              <a:rPr lang="hu-HU" dirty="0" smtClean="0">
                <a:latin typeface="+mn-lt"/>
                <a:cs typeface="Arial" panose="020B0604020202020204" pitchFamily="34" charset="0"/>
              </a:rPr>
              <a:t> </a:t>
            </a:r>
            <a:r>
              <a:rPr lang="en-US" dirty="0" smtClean="0">
                <a:latin typeface="+mn-lt"/>
                <a:cs typeface="Arial" panose="020B0604020202020204" pitchFamily="34" charset="0"/>
              </a:rPr>
              <a:t>out </a:t>
            </a:r>
            <a:r>
              <a:rPr lang="en-US" dirty="0">
                <a:latin typeface="+mn-lt"/>
                <a:cs typeface="Arial" panose="020B0604020202020204" pitchFamily="34" charset="0"/>
              </a:rPr>
              <a:t>people of a similar age when we join a youth group. Similarly, at international sporting events, </a:t>
            </a:r>
            <a:r>
              <a:rPr lang="en-US" dirty="0" smtClean="0">
                <a:latin typeface="+mn-lt"/>
                <a:cs typeface="Arial" panose="020B0604020202020204" pitchFamily="34" charset="0"/>
              </a:rPr>
              <a:t>we</a:t>
            </a:r>
            <a:r>
              <a:rPr lang="hu-HU" dirty="0" smtClean="0">
                <a:latin typeface="+mn-lt"/>
                <a:cs typeface="Arial" panose="020B0604020202020204" pitchFamily="34" charset="0"/>
              </a:rPr>
              <a:t> </a:t>
            </a:r>
            <a:r>
              <a:rPr lang="en-US" dirty="0" smtClean="0">
                <a:latin typeface="+mn-lt"/>
                <a:cs typeface="Arial" panose="020B0604020202020204" pitchFamily="34" charset="0"/>
              </a:rPr>
              <a:t>tend </a:t>
            </a:r>
            <a:r>
              <a:rPr lang="en-US" dirty="0">
                <a:latin typeface="+mn-lt"/>
                <a:cs typeface="Arial" panose="020B0604020202020204" pitchFamily="34" charset="0"/>
              </a:rPr>
              <a:t>to identify with the country we are supporting.</a:t>
            </a:r>
            <a:endParaRPr lang="hu-HU" dirty="0">
              <a:latin typeface="+mn-lt"/>
              <a:cs typeface="Arial" panose="020B0604020202020204" pitchFamily="34" charset="0"/>
            </a:endParaRPr>
          </a:p>
        </p:txBody>
      </p:sp>
    </p:spTree>
    <p:extLst>
      <p:ext uri="{BB962C8B-B14F-4D97-AF65-F5344CB8AC3E}">
        <p14:creationId xmlns:p14="http://schemas.microsoft.com/office/powerpoint/2010/main" val="143184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cs typeface="Arial" panose="020B0604020202020204" pitchFamily="34" charset="0"/>
              </a:rPr>
              <a:t>Exercise 2</a:t>
            </a:r>
            <a:endParaRPr lang="hu-HU" b="1" dirty="0">
              <a:cs typeface="Arial" panose="020B0604020202020204" pitchFamily="34" charset="0"/>
            </a:endParaRPr>
          </a:p>
        </p:txBody>
      </p:sp>
      <p:sp>
        <p:nvSpPr>
          <p:cNvPr id="3" name="Tartalom helye 2"/>
          <p:cNvSpPr>
            <a:spLocks noGrp="1"/>
          </p:cNvSpPr>
          <p:nvPr>
            <p:ph sz="quarter" idx="11"/>
          </p:nvPr>
        </p:nvSpPr>
        <p:spPr/>
        <p:txBody>
          <a:bodyPr>
            <a:normAutofit/>
          </a:bodyPr>
          <a:lstStyle/>
          <a:p>
            <a:pPr marL="285750" indent="-285750">
              <a:lnSpc>
                <a:spcPct val="100000"/>
              </a:lnSpc>
              <a:buFont typeface="Arial" panose="020B0604020202020204" pitchFamily="34" charset="0"/>
              <a:buChar char="•"/>
            </a:pPr>
            <a:r>
              <a:rPr lang="en-US" dirty="0"/>
              <a:t>Please explore the following concepts relating to a person’s social identity - their meaning </a:t>
            </a:r>
            <a:r>
              <a:rPr lang="en-US" dirty="0" smtClean="0"/>
              <a:t>to</a:t>
            </a:r>
            <a:r>
              <a:rPr lang="hu-HU" dirty="0" smtClean="0"/>
              <a:t> </a:t>
            </a:r>
            <a:r>
              <a:rPr lang="en-US" dirty="0" smtClean="0"/>
              <a:t>individual </a:t>
            </a:r>
            <a:r>
              <a:rPr lang="en-US" dirty="0"/>
              <a:t>members, how important they are to a person’s identity - in group discussion. </a:t>
            </a:r>
            <a:endParaRPr lang="hu-HU" dirty="0" smtClean="0"/>
          </a:p>
          <a:p>
            <a:pPr marL="285750" indent="-285750">
              <a:lnSpc>
                <a:spcPct val="100000"/>
              </a:lnSpc>
              <a:buFont typeface="Arial" panose="020B0604020202020204" pitchFamily="34" charset="0"/>
              <a:buChar char="•"/>
            </a:pPr>
            <a:r>
              <a:rPr lang="en-US" dirty="0" smtClean="0"/>
              <a:t>Think </a:t>
            </a:r>
            <a:r>
              <a:rPr lang="en-US" dirty="0"/>
              <a:t>about how naming different aspects of various social groups may influence how a person </a:t>
            </a:r>
            <a:r>
              <a:rPr lang="en-US" dirty="0" smtClean="0"/>
              <a:t>is</a:t>
            </a:r>
            <a:r>
              <a:rPr lang="hu-HU" dirty="0" smtClean="0"/>
              <a:t> perceived </a:t>
            </a:r>
            <a:r>
              <a:rPr lang="hu-HU" dirty="0"/>
              <a:t>by others?</a:t>
            </a:r>
          </a:p>
          <a:p>
            <a:pPr marL="285750" indent="-285750">
              <a:lnSpc>
                <a:spcPct val="100000"/>
              </a:lnSpc>
              <a:buFont typeface="Arial" panose="020B0604020202020204" pitchFamily="34" charset="0"/>
              <a:buChar char="•"/>
            </a:pPr>
            <a:r>
              <a:rPr lang="en-US" dirty="0"/>
              <a:t>Discuss with </a:t>
            </a:r>
            <a:r>
              <a:rPr lang="hu-HU" dirty="0" smtClean="0"/>
              <a:t>the </a:t>
            </a:r>
            <a:r>
              <a:rPr lang="en-US" dirty="0" smtClean="0"/>
              <a:t>group </a:t>
            </a:r>
            <a:r>
              <a:rPr lang="en-US" dirty="0"/>
              <a:t>whether it is possible to ‘know’ enough about a person based on one, two </a:t>
            </a:r>
            <a:r>
              <a:rPr lang="en-US" dirty="0" smtClean="0"/>
              <a:t>or</a:t>
            </a:r>
            <a:r>
              <a:rPr lang="hu-HU" dirty="0" smtClean="0"/>
              <a:t> </a:t>
            </a:r>
            <a:r>
              <a:rPr lang="en-US" dirty="0" smtClean="0"/>
              <a:t>more </a:t>
            </a:r>
            <a:r>
              <a:rPr lang="en-US" dirty="0"/>
              <a:t>aspects of their identity?</a:t>
            </a:r>
          </a:p>
          <a:p>
            <a:pPr>
              <a:lnSpc>
                <a:spcPct val="100000"/>
              </a:lnSpc>
            </a:pPr>
            <a:endParaRPr lang="en-US" b="1" dirty="0" smtClean="0"/>
          </a:p>
          <a:p>
            <a:pPr>
              <a:lnSpc>
                <a:spcPct val="100000"/>
              </a:lnSpc>
            </a:pPr>
            <a:r>
              <a:rPr lang="en-US" b="1" dirty="0" smtClean="0">
                <a:solidFill>
                  <a:schemeClr val="accent2"/>
                </a:solidFill>
              </a:rPr>
              <a:t>PLEASE </a:t>
            </a:r>
            <a:r>
              <a:rPr lang="en-US" b="1" dirty="0">
                <a:solidFill>
                  <a:schemeClr val="accent2"/>
                </a:solidFill>
              </a:rPr>
              <a:t>NOTE: </a:t>
            </a:r>
            <a:r>
              <a:rPr lang="en-US" dirty="0"/>
              <a:t>You can carry out this exercise without asking for personal information from </a:t>
            </a:r>
            <a:r>
              <a:rPr lang="en-US" dirty="0" smtClean="0"/>
              <a:t>the</a:t>
            </a:r>
            <a:r>
              <a:rPr lang="hu-HU" dirty="0" smtClean="0"/>
              <a:t> </a:t>
            </a:r>
            <a:r>
              <a:rPr lang="en-US" dirty="0" smtClean="0"/>
              <a:t>participants</a:t>
            </a:r>
            <a:r>
              <a:rPr lang="en-US" dirty="0"/>
              <a:t>. Participants may choose to ‘invent’ their social identities.</a:t>
            </a:r>
            <a:endParaRPr lang="hu-HU"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314" y="1291804"/>
            <a:ext cx="4777810" cy="4268736"/>
          </a:xfrm>
          <a:prstGeom prst="rect">
            <a:avLst/>
          </a:prstGeom>
        </p:spPr>
      </p:pic>
    </p:spTree>
    <p:extLst>
      <p:ext uri="{BB962C8B-B14F-4D97-AF65-F5344CB8AC3E}">
        <p14:creationId xmlns:p14="http://schemas.microsoft.com/office/powerpoint/2010/main" val="234827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Reference</a:t>
            </a:r>
            <a:endParaRPr lang="hu-HU" b="1" dirty="0">
              <a:latin typeface="+mj-lt"/>
              <a:cs typeface="Arial" panose="020B0604020202020204" pitchFamily="34" charset="0"/>
            </a:endParaRPr>
          </a:p>
        </p:txBody>
      </p:sp>
      <p:sp>
        <p:nvSpPr>
          <p:cNvPr id="3" name="Tartalom helye 2"/>
          <p:cNvSpPr>
            <a:spLocks noGrp="1"/>
          </p:cNvSpPr>
          <p:nvPr>
            <p:ph sz="quarter" idx="12"/>
          </p:nvPr>
        </p:nvSpPr>
        <p:spPr/>
        <p:txBody>
          <a:bodyPr>
            <a:normAutofit/>
          </a:bodyPr>
          <a:lstStyle/>
          <a:p>
            <a:pPr marL="0" indent="0">
              <a:lnSpc>
                <a:spcPct val="120000"/>
              </a:lnSpc>
              <a:buNone/>
            </a:pPr>
            <a:r>
              <a:rPr lang="hu-HU" sz="1400" dirty="0" smtClean="0">
                <a:latin typeface="+mn-lt"/>
                <a:cs typeface="Arial" panose="020B0604020202020204" pitchFamily="34" charset="0"/>
              </a:rPr>
              <a:t>The </a:t>
            </a:r>
            <a:r>
              <a:rPr lang="hu-HU" sz="1400" dirty="0">
                <a:latin typeface="+mn-lt"/>
                <a:cs typeface="Arial" panose="020B0604020202020204" pitchFamily="34" charset="0"/>
              </a:rPr>
              <a:t>Equality Authority </a:t>
            </a:r>
            <a:r>
              <a:rPr lang="hu-HU" sz="1400" dirty="0" smtClean="0">
                <a:latin typeface="+mn-lt"/>
                <a:cs typeface="Arial" panose="020B0604020202020204" pitchFamily="34" charset="0"/>
              </a:rPr>
              <a:t>and </a:t>
            </a:r>
            <a:r>
              <a:rPr lang="en-US" sz="1400" dirty="0" smtClean="0">
                <a:latin typeface="+mn-lt"/>
                <a:cs typeface="Arial" panose="020B0604020202020204" pitchFamily="34" charset="0"/>
              </a:rPr>
              <a:t>The </a:t>
            </a:r>
            <a:r>
              <a:rPr lang="en-US" sz="1400" dirty="0">
                <a:latin typeface="+mn-lt"/>
                <a:cs typeface="Arial" panose="020B0604020202020204" pitchFamily="34" charset="0"/>
              </a:rPr>
              <a:t>National Youth Council of </a:t>
            </a:r>
            <a:r>
              <a:rPr lang="en-US" sz="1400" dirty="0" smtClean="0">
                <a:latin typeface="+mn-lt"/>
                <a:cs typeface="Arial" panose="020B0604020202020204" pitchFamily="34" charset="0"/>
              </a:rPr>
              <a:t>Ireland</a:t>
            </a:r>
            <a:r>
              <a:rPr lang="hu-HU" sz="1400" dirty="0" smtClean="0">
                <a:latin typeface="+mn-lt"/>
                <a:cs typeface="Arial" panose="020B0604020202020204" pitchFamily="34" charset="0"/>
              </a:rPr>
              <a:t>, 2008 – Stereotyping of </a:t>
            </a:r>
            <a:r>
              <a:rPr lang="hu-HU" sz="1400" dirty="0">
                <a:latin typeface="+mn-lt"/>
                <a:cs typeface="Arial" panose="020B0604020202020204" pitchFamily="34" charset="0"/>
              </a:rPr>
              <a:t>Young People </a:t>
            </a:r>
            <a:r>
              <a:rPr lang="hu-HU" sz="1400" dirty="0" err="1" smtClean="0">
                <a:latin typeface="+mn-lt"/>
                <a:cs typeface="Arial" panose="020B0604020202020204" pitchFamily="34" charset="0"/>
              </a:rPr>
              <a:t>Resource</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Pack</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Activity</a:t>
            </a:r>
            <a:r>
              <a:rPr lang="hu-HU" sz="1400" dirty="0" smtClean="0">
                <a:latin typeface="+mn-lt"/>
                <a:cs typeface="Arial" panose="020B0604020202020204" pitchFamily="34" charset="0"/>
              </a:rPr>
              <a:t> </a:t>
            </a:r>
            <a:r>
              <a:rPr lang="hu-HU" sz="1400" dirty="0" err="1" smtClean="0">
                <a:latin typeface="+mn-lt"/>
                <a:cs typeface="Arial" panose="020B0604020202020204" pitchFamily="34" charset="0"/>
              </a:rPr>
              <a:t>sheet</a:t>
            </a:r>
            <a:r>
              <a:rPr lang="hu-HU" sz="1400" dirty="0" smtClean="0">
                <a:latin typeface="+mn-lt"/>
                <a:cs typeface="Arial" panose="020B0604020202020204" pitchFamily="34" charset="0"/>
              </a:rPr>
              <a:t> 1/p.1-2.: </a:t>
            </a:r>
            <a:r>
              <a:rPr lang="hu-HU" sz="1400" dirty="0">
                <a:latin typeface="+mn-lt"/>
                <a:hlinkClick r:id="rId2"/>
              </a:rPr>
              <a:t>https://www.youth.ie/wp-content/uploads/2018/11/STEREOTYPING-of-Young-People-RESOURCE-PACK.pdf</a:t>
            </a:r>
            <a:endParaRPr lang="hu-HU" sz="1400" b="1" dirty="0" smtClean="0">
              <a:latin typeface="+mn-lt"/>
              <a:cs typeface="Arial" panose="020B0604020202020204" pitchFamily="34" charset="0"/>
            </a:endParaRPr>
          </a:p>
          <a:p>
            <a:pPr marL="0" indent="0">
              <a:buNone/>
            </a:pPr>
            <a:endParaRPr lang="hu-HU" sz="1400" i="1" u="sng" dirty="0">
              <a:latin typeface="+mn-lt"/>
            </a:endParaRPr>
          </a:p>
          <a:p>
            <a:pPr marL="0" indent="0">
              <a:buNone/>
            </a:pPr>
            <a:endParaRPr lang="hu-HU" sz="1400" u="sng" dirty="0">
              <a:latin typeface="+mn-lt"/>
            </a:endParaRPr>
          </a:p>
        </p:txBody>
      </p:sp>
    </p:spTree>
    <p:extLst>
      <p:ext uri="{BB962C8B-B14F-4D97-AF65-F5344CB8AC3E}">
        <p14:creationId xmlns:p14="http://schemas.microsoft.com/office/powerpoint/2010/main" val="168181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 </a:t>
            </a:r>
            <a:r>
              <a:rPr lang="en-US" b="1" dirty="0" smtClean="0"/>
              <a:t>between</a:t>
            </a:r>
            <a:endParaRPr lang="en-US" b="1" dirty="0"/>
          </a:p>
        </p:txBody>
      </p:sp>
      <p:sp>
        <p:nvSpPr>
          <p:cNvPr id="7" name="Title 1"/>
          <p:cNvSpPr txBox="1">
            <a:spLocks/>
          </p:cNvSpPr>
          <p:nvPr/>
        </p:nvSpPr>
        <p:spPr>
          <a:xfrm>
            <a:off x="1339363" y="346330"/>
            <a:ext cx="10515600" cy="616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Content Placeholder 2"/>
          <p:cNvSpPr>
            <a:spLocks noGrp="1"/>
          </p:cNvSpPr>
          <p:nvPr>
            <p:ph sz="quarter" idx="11"/>
          </p:nvPr>
        </p:nvSpPr>
        <p:spPr/>
        <p:txBody>
          <a:bodyPr/>
          <a:lstStyle/>
          <a:p>
            <a:pPr marL="0" indent="0">
              <a:lnSpc>
                <a:spcPct val="100000"/>
              </a:lnSpc>
              <a:buNone/>
            </a:pPr>
            <a:r>
              <a:rPr lang="hu-HU" b="1" dirty="0" smtClean="0"/>
              <a:t>Stereotypes</a:t>
            </a:r>
          </a:p>
          <a:p>
            <a:pPr marL="0" indent="0">
              <a:lnSpc>
                <a:spcPct val="100000"/>
              </a:lnSpc>
              <a:buNone/>
            </a:pPr>
            <a:r>
              <a:rPr lang="hu-HU" dirty="0" smtClean="0"/>
              <a:t>W</a:t>
            </a:r>
            <a:r>
              <a:rPr lang="en-US" dirty="0" smtClean="0"/>
              <a:t>idely </a:t>
            </a:r>
            <a:r>
              <a:rPr lang="en-US" dirty="0"/>
              <a:t>held but fixed and oversimplified image or idea of a particular type of person or </a:t>
            </a:r>
            <a:r>
              <a:rPr lang="en-US" dirty="0" smtClean="0"/>
              <a:t>thing</a:t>
            </a:r>
            <a:endParaRPr lang="hu-HU" dirty="0" smtClean="0"/>
          </a:p>
          <a:p>
            <a:pPr marL="0" indent="0">
              <a:lnSpc>
                <a:spcPct val="100000"/>
              </a:lnSpc>
              <a:buNone/>
            </a:pPr>
            <a:endParaRPr lang="hu-HU" dirty="0" smtClean="0"/>
          </a:p>
          <a:p>
            <a:pPr marL="0" indent="0">
              <a:lnSpc>
                <a:spcPct val="100000"/>
              </a:lnSpc>
              <a:buNone/>
            </a:pPr>
            <a:endParaRPr lang="hu-HU" dirty="0"/>
          </a:p>
          <a:p>
            <a:pPr marL="0" indent="0">
              <a:lnSpc>
                <a:spcPct val="100000"/>
              </a:lnSpc>
              <a:buNone/>
            </a:pPr>
            <a:endParaRPr lang="hu-HU" sz="2200" dirty="0" smtClean="0"/>
          </a:p>
        </p:txBody>
      </p:sp>
      <p:sp>
        <p:nvSpPr>
          <p:cNvPr id="9" name="Content Placeholder 3"/>
          <p:cNvSpPr txBox="1">
            <a:spLocks/>
          </p:cNvSpPr>
          <p:nvPr/>
        </p:nvSpPr>
        <p:spPr>
          <a:xfrm>
            <a:off x="6248400" y="1382420"/>
            <a:ext cx="5181600" cy="3709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hu-HU" sz="1800" b="1" dirty="0" smtClean="0">
                <a:solidFill>
                  <a:schemeClr val="accent6">
                    <a:lumMod val="75000"/>
                  </a:schemeClr>
                </a:solidFill>
              </a:rPr>
              <a:t>Prejudice</a:t>
            </a:r>
            <a:r>
              <a:rPr lang="hu-HU" sz="1800" b="1" dirty="0" smtClean="0"/>
              <a:t> 		</a:t>
            </a:r>
            <a:endParaRPr lang="en-US" sz="1800" b="1" dirty="0" smtClean="0"/>
          </a:p>
          <a:p>
            <a:pPr marL="0" indent="0">
              <a:lnSpc>
                <a:spcPct val="100000"/>
              </a:lnSpc>
              <a:buFont typeface="Arial" panose="020B0604020202020204" pitchFamily="34" charset="0"/>
              <a:buNone/>
            </a:pPr>
            <a:r>
              <a:rPr lang="en-US" sz="1800" dirty="0" smtClean="0">
                <a:solidFill>
                  <a:schemeClr val="accent6">
                    <a:lumMod val="75000"/>
                  </a:schemeClr>
                </a:solidFill>
              </a:rPr>
              <a:t>preconceived opinion that is not based on reason or actual experience.</a:t>
            </a:r>
            <a:endParaRPr lang="hu-HU" sz="1800" dirty="0" smtClean="0">
              <a:solidFill>
                <a:schemeClr val="accent6">
                  <a:lumMod val="75000"/>
                </a:schemeClr>
              </a:solidFill>
            </a:endParaRPr>
          </a:p>
          <a:p>
            <a:pPr marL="0" indent="0">
              <a:lnSpc>
                <a:spcPct val="100000"/>
              </a:lnSpc>
              <a:buNone/>
            </a:pPr>
            <a:endParaRPr lang="en-US" sz="1800" b="1" dirty="0" smtClean="0">
              <a:solidFill>
                <a:srgbClr val="FFC000"/>
              </a:solidFill>
            </a:endParaRPr>
          </a:p>
          <a:p>
            <a:pPr marL="0" indent="0">
              <a:lnSpc>
                <a:spcPct val="100000"/>
              </a:lnSpc>
              <a:buNone/>
            </a:pPr>
            <a:r>
              <a:rPr lang="hu-HU" sz="1800" b="1" dirty="0" smtClean="0">
                <a:solidFill>
                  <a:srgbClr val="FFC000"/>
                </a:solidFill>
              </a:rPr>
              <a:t>Discrimination</a:t>
            </a:r>
            <a:endParaRPr lang="en-US" sz="1800" dirty="0" smtClean="0">
              <a:solidFill>
                <a:srgbClr val="FFC000"/>
              </a:solidFill>
            </a:endParaRPr>
          </a:p>
          <a:p>
            <a:pPr marL="0" indent="0">
              <a:lnSpc>
                <a:spcPct val="100000"/>
              </a:lnSpc>
              <a:buFont typeface="Arial" panose="020B0604020202020204" pitchFamily="34" charset="0"/>
              <a:buNone/>
            </a:pPr>
            <a:r>
              <a:rPr lang="en-US" sz="1800" dirty="0" smtClean="0">
                <a:solidFill>
                  <a:srgbClr val="FFC000"/>
                </a:solidFill>
              </a:rPr>
              <a:t>the unjust or prejudicial treatment of different categories of people, especially on the grounds of race, age, or sex.</a:t>
            </a:r>
            <a:endParaRPr lang="el-GR" sz="1800" dirty="0">
              <a:solidFill>
                <a:srgbClr val="FFC000"/>
              </a:solidFill>
            </a:endParaRPr>
          </a:p>
        </p:txBody>
      </p:sp>
      <p:sp>
        <p:nvSpPr>
          <p:cNvPr id="4" name="TextBox 3"/>
          <p:cNvSpPr txBox="1"/>
          <p:nvPr/>
        </p:nvSpPr>
        <p:spPr>
          <a:xfrm>
            <a:off x="6368563" y="6037918"/>
            <a:ext cx="5486400" cy="523220"/>
          </a:xfrm>
          <a:prstGeom prst="rect">
            <a:avLst/>
          </a:prstGeom>
          <a:noFill/>
        </p:spPr>
        <p:txBody>
          <a:bodyPr wrap="square" rtlCol="0">
            <a:spAutoFit/>
          </a:bodyPr>
          <a:lstStyle/>
          <a:p>
            <a:pPr algn="r"/>
            <a:r>
              <a:rPr lang="hu-HU" sz="1400" dirty="0"/>
              <a:t>(</a:t>
            </a:r>
            <a:r>
              <a:rPr lang="hu-HU" sz="1400" dirty="0">
                <a:hlinkClick r:id="rId2"/>
              </a:rPr>
              <a:t>https://www.lexico.com/en/definition/</a:t>
            </a:r>
            <a:r>
              <a:rPr lang="hu-HU" sz="1400" dirty="0"/>
              <a:t>)</a:t>
            </a:r>
            <a:endParaRPr lang="el-GR" sz="1400" dirty="0"/>
          </a:p>
          <a:p>
            <a:pPr algn="r"/>
            <a:endParaRPr lang="en-US" sz="1400" dirty="0"/>
          </a:p>
        </p:txBody>
      </p:sp>
    </p:spTree>
    <p:extLst>
      <p:ext uri="{BB962C8B-B14F-4D97-AF65-F5344CB8AC3E}">
        <p14:creationId xmlns:p14="http://schemas.microsoft.com/office/powerpoint/2010/main" val="151906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Stereotypes</a:t>
            </a:r>
            <a:endParaRPr lang="hu-HU" b="1" dirty="0">
              <a:latin typeface="+mj-lt"/>
              <a:cs typeface="Arial" panose="020B0604020202020204" pitchFamily="34" charset="0"/>
            </a:endParaRPr>
          </a:p>
        </p:txBody>
      </p:sp>
      <p:sp>
        <p:nvSpPr>
          <p:cNvPr id="3" name="Tartalom helye 2"/>
          <p:cNvSpPr>
            <a:spLocks noGrp="1"/>
          </p:cNvSpPr>
          <p:nvPr>
            <p:ph sz="quarter" idx="12"/>
          </p:nvPr>
        </p:nvSpPr>
        <p:spPr/>
        <p:txBody>
          <a:bodyPr>
            <a:normAutofit/>
          </a:bodyPr>
          <a:lstStyle/>
          <a:p>
            <a:pPr marL="285750" indent="-285750">
              <a:lnSpc>
                <a:spcPct val="100000"/>
              </a:lnSpc>
              <a:buFont typeface="Arial" panose="020B0604020202020204" pitchFamily="34" charset="0"/>
              <a:buChar char="•"/>
            </a:pPr>
            <a:r>
              <a:rPr lang="en-US" dirty="0" smtClean="0">
                <a:latin typeface="+mn-lt"/>
                <a:cs typeface="Arial" panose="020B0604020202020204" pitchFamily="34" charset="0"/>
              </a:rPr>
              <a:t>Stereotypes </a:t>
            </a:r>
            <a:r>
              <a:rPr lang="en-US" dirty="0">
                <a:latin typeface="+mn-lt"/>
                <a:cs typeface="Arial" panose="020B0604020202020204" pitchFamily="34" charset="0"/>
              </a:rPr>
              <a:t>can be negative and/or positive.</a:t>
            </a:r>
          </a:p>
          <a:p>
            <a:pPr marL="285750" indent="-285750">
              <a:lnSpc>
                <a:spcPct val="100000"/>
              </a:lnSpc>
              <a:buFont typeface="Arial" panose="020B0604020202020204" pitchFamily="34" charset="0"/>
              <a:buChar char="•"/>
            </a:pPr>
            <a:r>
              <a:rPr lang="en-US" dirty="0">
                <a:latin typeface="+mn-lt"/>
                <a:cs typeface="Arial" panose="020B0604020202020204" pitchFamily="34" charset="0"/>
              </a:rPr>
              <a:t>Stereotypes do not necessarily need to be negative. Many stereotypes attribute positive qualities </a:t>
            </a:r>
            <a:r>
              <a:rPr lang="en-US" dirty="0" smtClean="0">
                <a:latin typeface="+mn-lt"/>
                <a:cs typeface="Arial" panose="020B0604020202020204" pitchFamily="34" charset="0"/>
              </a:rPr>
              <a:t>to</a:t>
            </a:r>
            <a:r>
              <a:rPr lang="hu-HU" dirty="0" smtClean="0">
                <a:latin typeface="+mn-lt"/>
                <a:cs typeface="Arial" panose="020B0604020202020204" pitchFamily="34" charset="0"/>
              </a:rPr>
              <a:t> </a:t>
            </a:r>
            <a:r>
              <a:rPr lang="en-US" dirty="0" smtClean="0">
                <a:latin typeface="+mn-lt"/>
                <a:cs typeface="Arial" panose="020B0604020202020204" pitchFamily="34" charset="0"/>
              </a:rPr>
              <a:t>entire </a:t>
            </a:r>
            <a:r>
              <a:rPr lang="en-US" dirty="0">
                <a:latin typeface="+mn-lt"/>
                <a:cs typeface="Arial" panose="020B0604020202020204" pitchFamily="34" charset="0"/>
              </a:rPr>
              <a:t>groups, such as “Jamaicans are really relaxed” or “gay men have fantastic fashion sense”.</a:t>
            </a:r>
          </a:p>
          <a:p>
            <a:pPr marL="285750" indent="-285750">
              <a:lnSpc>
                <a:spcPct val="100000"/>
              </a:lnSpc>
              <a:buFont typeface="Arial" panose="020B0604020202020204" pitchFamily="34" charset="0"/>
              <a:buChar char="•"/>
            </a:pPr>
            <a:r>
              <a:rPr lang="en-US" dirty="0">
                <a:latin typeface="+mn-lt"/>
                <a:cs typeface="Arial" panose="020B0604020202020204" pitchFamily="34" charset="0"/>
              </a:rPr>
              <a:t>While positive stereotypes may seem harmless enough it is important to </a:t>
            </a:r>
            <a:r>
              <a:rPr lang="en-US" dirty="0" smtClean="0">
                <a:latin typeface="+mn-lt"/>
                <a:cs typeface="Arial" panose="020B0604020202020204" pitchFamily="34" charset="0"/>
              </a:rPr>
              <a:t>recognize </a:t>
            </a:r>
            <a:r>
              <a:rPr lang="en-US" dirty="0">
                <a:latin typeface="+mn-lt"/>
                <a:cs typeface="Arial" panose="020B0604020202020204" pitchFamily="34" charset="0"/>
              </a:rPr>
              <a:t>that all </a:t>
            </a:r>
            <a:r>
              <a:rPr lang="en-US" dirty="0" smtClean="0">
                <a:latin typeface="+mn-lt"/>
                <a:cs typeface="Arial" panose="020B0604020202020204" pitchFamily="34" charset="0"/>
              </a:rPr>
              <a:t>stereotypes</a:t>
            </a:r>
            <a:r>
              <a:rPr lang="hu-HU" dirty="0" smtClean="0">
                <a:latin typeface="+mn-lt"/>
                <a:cs typeface="Arial" panose="020B0604020202020204" pitchFamily="34" charset="0"/>
              </a:rPr>
              <a:t> </a:t>
            </a:r>
            <a:r>
              <a:rPr lang="en-US" dirty="0" smtClean="0">
                <a:latin typeface="+mn-lt"/>
                <a:cs typeface="Arial" panose="020B0604020202020204" pitchFamily="34" charset="0"/>
              </a:rPr>
              <a:t>are </a:t>
            </a:r>
            <a:r>
              <a:rPr lang="en-US" dirty="0">
                <a:latin typeface="+mn-lt"/>
                <a:cs typeface="Arial" panose="020B0604020202020204" pitchFamily="34" charset="0"/>
              </a:rPr>
              <a:t>problematic because they tend to be </a:t>
            </a:r>
            <a:r>
              <a:rPr lang="en-US" dirty="0" smtClean="0">
                <a:latin typeface="+mn-lt"/>
                <a:cs typeface="Arial" panose="020B0604020202020204" pitchFamily="34" charset="0"/>
              </a:rPr>
              <a:t>patronizing </a:t>
            </a:r>
            <a:r>
              <a:rPr lang="en-US" dirty="0">
                <a:latin typeface="+mn-lt"/>
                <a:cs typeface="Arial" panose="020B0604020202020204" pitchFamily="34" charset="0"/>
              </a:rPr>
              <a:t>in tone and damaging in effect. </a:t>
            </a:r>
            <a:endParaRPr lang="hu-HU" dirty="0" smtClean="0">
              <a:latin typeface="+mn-lt"/>
              <a:cs typeface="Arial" panose="020B0604020202020204" pitchFamily="34" charset="0"/>
            </a:endParaRPr>
          </a:p>
          <a:p>
            <a:pPr marL="285750" indent="-285750">
              <a:lnSpc>
                <a:spcPct val="100000"/>
              </a:lnSpc>
              <a:buFont typeface="Arial" panose="020B0604020202020204" pitchFamily="34" charset="0"/>
              <a:buChar char="•"/>
            </a:pPr>
            <a:r>
              <a:rPr lang="en-US" dirty="0" smtClean="0">
                <a:latin typeface="+mn-lt"/>
                <a:cs typeface="Arial" panose="020B0604020202020204" pitchFamily="34" charset="0"/>
              </a:rPr>
              <a:t>For example,</a:t>
            </a:r>
            <a:r>
              <a:rPr lang="hu-HU" dirty="0" smtClean="0">
                <a:latin typeface="+mn-lt"/>
                <a:cs typeface="Arial" panose="020B0604020202020204" pitchFamily="34" charset="0"/>
              </a:rPr>
              <a:t> </a:t>
            </a:r>
            <a:r>
              <a:rPr lang="en-US" dirty="0" smtClean="0">
                <a:latin typeface="+mn-lt"/>
                <a:cs typeface="Arial" panose="020B0604020202020204" pitchFamily="34" charset="0"/>
              </a:rPr>
              <a:t>belief </a:t>
            </a:r>
            <a:r>
              <a:rPr lang="en-US" dirty="0">
                <a:latin typeface="+mn-lt"/>
                <a:cs typeface="Arial" panose="020B0604020202020204" pitchFamily="34" charset="0"/>
              </a:rPr>
              <a:t>in the stereotypical notion that ‘all Asians are brilliant at school’ may lead teachers to </a:t>
            </a:r>
            <a:r>
              <a:rPr lang="en-US" dirty="0" smtClean="0">
                <a:latin typeface="+mn-lt"/>
                <a:cs typeface="Arial" panose="020B0604020202020204" pitchFamily="34" charset="0"/>
              </a:rPr>
              <a:t>presume</a:t>
            </a:r>
            <a:r>
              <a:rPr lang="hu-HU" dirty="0" smtClean="0">
                <a:latin typeface="+mn-lt"/>
                <a:cs typeface="Arial" panose="020B0604020202020204" pitchFamily="34" charset="0"/>
              </a:rPr>
              <a:t> </a:t>
            </a:r>
            <a:r>
              <a:rPr lang="en-US" dirty="0" smtClean="0">
                <a:latin typeface="+mn-lt"/>
                <a:cs typeface="Arial" panose="020B0604020202020204" pitchFamily="34" charset="0"/>
              </a:rPr>
              <a:t>that </a:t>
            </a:r>
            <a:r>
              <a:rPr lang="en-US" dirty="0">
                <a:latin typeface="+mn-lt"/>
                <a:cs typeface="Arial" panose="020B0604020202020204" pitchFamily="34" charset="0"/>
              </a:rPr>
              <a:t>all people of Asian origin do extremely well in Maths and other subjects and, therefore, </a:t>
            </a:r>
            <a:r>
              <a:rPr lang="en-US" dirty="0" smtClean="0">
                <a:latin typeface="+mn-lt"/>
                <a:cs typeface="Arial" panose="020B0604020202020204" pitchFamily="34" charset="0"/>
              </a:rPr>
              <a:t>should</a:t>
            </a:r>
            <a:r>
              <a:rPr lang="hu-HU" dirty="0" smtClean="0">
                <a:latin typeface="+mn-lt"/>
                <a:cs typeface="Arial" panose="020B0604020202020204" pitchFamily="34" charset="0"/>
              </a:rPr>
              <a:t> </a:t>
            </a:r>
            <a:r>
              <a:rPr lang="en-US" dirty="0" smtClean="0">
                <a:latin typeface="+mn-lt"/>
                <a:cs typeface="Arial" panose="020B0604020202020204" pitchFamily="34" charset="0"/>
              </a:rPr>
              <a:t>attempt </a:t>
            </a:r>
            <a:r>
              <a:rPr lang="en-US" dirty="0">
                <a:latin typeface="+mn-lt"/>
                <a:cs typeface="Arial" panose="020B0604020202020204" pitchFamily="34" charset="0"/>
              </a:rPr>
              <a:t>the higher level papers regardless of the individual person concerned.</a:t>
            </a:r>
            <a:endParaRPr lang="hu-HU" dirty="0">
              <a:latin typeface="+mn-lt"/>
              <a:cs typeface="Arial" panose="020B0604020202020204" pitchFamily="34" charset="0"/>
            </a:endParaRPr>
          </a:p>
        </p:txBody>
      </p:sp>
    </p:spTree>
    <p:extLst>
      <p:ext uri="{BB962C8B-B14F-4D97-AF65-F5344CB8AC3E}">
        <p14:creationId xmlns:p14="http://schemas.microsoft.com/office/powerpoint/2010/main" val="3837401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mj-lt"/>
                <a:cs typeface="Arial" panose="020B0604020202020204" pitchFamily="34" charset="0"/>
              </a:rPr>
              <a:t>Exercise 3</a:t>
            </a:r>
            <a:endParaRPr lang="hu-HU" b="1" dirty="0">
              <a:latin typeface="+mj-lt"/>
              <a:cs typeface="Arial" panose="020B0604020202020204" pitchFamily="34" charset="0"/>
            </a:endParaRPr>
          </a:p>
        </p:txBody>
      </p:sp>
      <p:sp>
        <p:nvSpPr>
          <p:cNvPr id="3" name="Tartalom helye 2"/>
          <p:cNvSpPr>
            <a:spLocks noGrp="1"/>
          </p:cNvSpPr>
          <p:nvPr>
            <p:ph sz="quarter" idx="11"/>
          </p:nvPr>
        </p:nvSpPr>
        <p:spPr/>
        <p:txBody>
          <a:bodyPr>
            <a:normAutofit/>
          </a:bodyPr>
          <a:lstStyle/>
          <a:p>
            <a:pPr marL="285750" indent="-285750">
              <a:lnSpc>
                <a:spcPct val="100000"/>
              </a:lnSpc>
              <a:buFont typeface="Arial" panose="020B0604020202020204" pitchFamily="34" charset="0"/>
              <a:buChar char="•"/>
            </a:pPr>
            <a:r>
              <a:rPr lang="en-US" dirty="0"/>
              <a:t>Write up words on a post-it that come into your mind when you hear the word stereotype.</a:t>
            </a:r>
          </a:p>
          <a:p>
            <a:pPr marL="285750" indent="-285750">
              <a:lnSpc>
                <a:spcPct val="100000"/>
              </a:lnSpc>
              <a:buFont typeface="Arial" panose="020B0604020202020204" pitchFamily="34" charset="0"/>
              <a:buChar char="•"/>
            </a:pPr>
            <a:r>
              <a:rPr lang="en-US" dirty="0" smtClean="0"/>
              <a:t>On </a:t>
            </a:r>
            <a:r>
              <a:rPr lang="en-US" dirty="0"/>
              <a:t>a second post-it, write down an example of when you last heard or saw </a:t>
            </a:r>
            <a:r>
              <a:rPr lang="en-US" dirty="0" smtClean="0"/>
              <a:t>somebody</a:t>
            </a:r>
            <a:r>
              <a:rPr lang="hu-HU" dirty="0" smtClean="0"/>
              <a:t> </a:t>
            </a:r>
            <a:r>
              <a:rPr lang="en-US" dirty="0" smtClean="0"/>
              <a:t>stereotyping </a:t>
            </a:r>
            <a:r>
              <a:rPr lang="en-US" dirty="0"/>
              <a:t>another person or group of people</a:t>
            </a:r>
            <a:r>
              <a:rPr lang="en-US" dirty="0" smtClean="0"/>
              <a:t>.</a:t>
            </a:r>
            <a:endParaRPr lang="hu-HU" dirty="0" smtClean="0"/>
          </a:p>
          <a:p>
            <a:pPr marL="285750" indent="-285750">
              <a:lnSpc>
                <a:spcPct val="100000"/>
              </a:lnSpc>
              <a:buFont typeface="Arial" panose="020B0604020202020204" pitchFamily="34" charset="0"/>
              <a:buChar char="•"/>
            </a:pPr>
            <a:r>
              <a:rPr lang="en-US" dirty="0" smtClean="0"/>
              <a:t>Discuss </a:t>
            </a:r>
            <a:r>
              <a:rPr lang="en-US" dirty="0"/>
              <a:t>the words, definitions and examples that the group suggests.</a:t>
            </a:r>
          </a:p>
          <a:p>
            <a:pPr marL="285750" indent="-285750">
              <a:lnSpc>
                <a:spcPct val="100000"/>
              </a:lnSpc>
              <a:buFont typeface="Arial" panose="020B0604020202020204" pitchFamily="34" charset="0"/>
              <a:buChar char="•"/>
            </a:pPr>
            <a:r>
              <a:rPr lang="en-US" dirty="0" smtClean="0"/>
              <a:t>Try </a:t>
            </a:r>
            <a:r>
              <a:rPr lang="en-US" dirty="0"/>
              <a:t>and think of a celebrity or person that you know who does not fit with the </a:t>
            </a:r>
            <a:r>
              <a:rPr lang="en-US" dirty="0" smtClean="0"/>
              <a:t>traditional</a:t>
            </a:r>
            <a:r>
              <a:rPr lang="hu-HU" dirty="0" smtClean="0"/>
              <a:t> </a:t>
            </a:r>
            <a:r>
              <a:rPr lang="en-US" dirty="0" smtClean="0"/>
              <a:t>understanding </a:t>
            </a:r>
            <a:r>
              <a:rPr lang="en-US" dirty="0"/>
              <a:t>you may have held in relation to a social group. Discuss.</a:t>
            </a:r>
          </a:p>
          <a:p>
            <a:pPr marL="285750" indent="-285750">
              <a:lnSpc>
                <a:spcPct val="100000"/>
              </a:lnSpc>
              <a:buFont typeface="Arial" panose="020B0604020202020204" pitchFamily="34" charset="0"/>
              <a:buChar char="•"/>
            </a:pPr>
            <a:r>
              <a:rPr lang="en-US" dirty="0" smtClean="0"/>
              <a:t>Form </a:t>
            </a:r>
            <a:r>
              <a:rPr lang="en-US" dirty="0"/>
              <a:t>small groups and discuss various instances where stereotyping has had an </a:t>
            </a:r>
            <a:r>
              <a:rPr lang="en-US" dirty="0" smtClean="0"/>
              <a:t>impact</a:t>
            </a:r>
            <a:r>
              <a:rPr lang="hu-HU" dirty="0" smtClean="0"/>
              <a:t> </a:t>
            </a:r>
            <a:r>
              <a:rPr lang="en-US" dirty="0" smtClean="0"/>
              <a:t>on </a:t>
            </a:r>
            <a:r>
              <a:rPr lang="en-US" dirty="0"/>
              <a:t>your life. Remember that these examples can be from everyday life</a:t>
            </a:r>
            <a:r>
              <a:rPr lang="en-US" dirty="0" smtClean="0"/>
              <a:t>.</a:t>
            </a:r>
            <a:r>
              <a:rPr lang="hu-HU" dirty="0" smtClean="0"/>
              <a:t> </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386" y="1291804"/>
            <a:ext cx="5579577" cy="4985075"/>
          </a:xfrm>
          <a:prstGeom prst="rect">
            <a:avLst/>
          </a:prstGeom>
        </p:spPr>
      </p:pic>
    </p:spTree>
    <p:extLst>
      <p:ext uri="{BB962C8B-B14F-4D97-AF65-F5344CB8AC3E}">
        <p14:creationId xmlns:p14="http://schemas.microsoft.com/office/powerpoint/2010/main" val="3521427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TotalTime>
  <Words>1247</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Arial</vt:lpstr>
      <vt:lpstr>Calibri</vt:lpstr>
      <vt:lpstr>Calibri Light</vt:lpstr>
      <vt:lpstr>Open Sans</vt:lpstr>
      <vt:lpstr>Roboto Slab</vt:lpstr>
      <vt:lpstr>Wingdings</vt:lpstr>
      <vt:lpstr>CARDET Course template</vt:lpstr>
      <vt:lpstr>1_Custom Design</vt:lpstr>
      <vt:lpstr>2_Custom Design</vt:lpstr>
      <vt:lpstr>Custom Design</vt:lpstr>
      <vt:lpstr>3_Custom Design</vt:lpstr>
      <vt:lpstr>4_Custom Design</vt:lpstr>
      <vt:lpstr>5_Custom Design</vt:lpstr>
      <vt:lpstr>Hate speech</vt:lpstr>
      <vt:lpstr>Identity</vt:lpstr>
      <vt:lpstr>Exercise 1</vt:lpstr>
      <vt:lpstr>Group Identity</vt:lpstr>
      <vt:lpstr>Exercise 2</vt:lpstr>
      <vt:lpstr>Reference</vt:lpstr>
      <vt:lpstr>Differences between</vt:lpstr>
      <vt:lpstr>Stereotypes</vt:lpstr>
      <vt:lpstr>Exercise 3</vt:lpstr>
      <vt:lpstr>Reference</vt:lpstr>
      <vt:lpstr>Prejudice</vt:lpstr>
      <vt:lpstr>Prejudice</vt:lpstr>
      <vt:lpstr>References</vt:lpstr>
      <vt:lpstr>Discrimination – Two types</vt:lpstr>
      <vt:lpstr>From Image to Action</vt:lpstr>
      <vt:lpstr>Exercise 4 - Stereotypes</vt:lpstr>
      <vt:lpstr>Exercise 5 - Prejudice</vt:lpstr>
      <vt:lpstr>Exercise 6 - Discrimination</vt:lpstr>
      <vt:lpstr>End of Unit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Theognosia Petrou</cp:lastModifiedBy>
  <cp:revision>68</cp:revision>
  <dcterms:created xsi:type="dcterms:W3CDTF">2019-11-27T07:34:47Z</dcterms:created>
  <dcterms:modified xsi:type="dcterms:W3CDTF">2020-08-07T11:50:33Z</dcterms:modified>
</cp:coreProperties>
</file>