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notesMasterIdLst>
    <p:notesMasterId r:id="rId20"/>
  </p:notesMasterIdLst>
  <p:sldIdLst>
    <p:sldId id="256" r:id="rId8"/>
    <p:sldId id="300" r:id="rId9"/>
    <p:sldId id="344" r:id="rId10"/>
    <p:sldId id="319" r:id="rId11"/>
    <p:sldId id="267" r:id="rId12"/>
    <p:sldId id="307" r:id="rId13"/>
    <p:sldId id="301" r:id="rId14"/>
    <p:sldId id="304" r:id="rId15"/>
    <p:sldId id="305" r:id="rId16"/>
    <p:sldId id="306" r:id="rId17"/>
    <p:sldId id="346" r:id="rId18"/>
    <p:sldId id="348"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LORES" initials="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0A"/>
    <a:srgbClr val="1D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2" autoAdjust="0"/>
    <p:restoredTop sz="92220" autoAdjust="0"/>
  </p:normalViewPr>
  <p:slideViewPr>
    <p:cSldViewPr snapToGrid="0">
      <p:cViewPr varScale="1">
        <p:scale>
          <a:sx n="50" d="100"/>
          <a:sy n="50" d="100"/>
        </p:scale>
        <p:origin x="58" y="494"/>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6A6B49-15B1-40AB-9D1C-672867A309C5}" type="datetimeFigureOut">
              <a:rPr lang="it-IT" smtClean="0"/>
              <a:t>07/08/2020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err="1" smtClean="0"/>
              <a:t>When</a:t>
            </a:r>
            <a:r>
              <a:rPr lang="it-IT" dirty="0" smtClean="0"/>
              <a:t> </a:t>
            </a:r>
            <a:r>
              <a:rPr lang="it-IT" dirty="0" err="1" smtClean="0"/>
              <a:t>translated</a:t>
            </a:r>
            <a:r>
              <a:rPr lang="it-IT" dirty="0" smtClean="0"/>
              <a:t>, </a:t>
            </a:r>
            <a:r>
              <a:rPr lang="it-IT" dirty="0" err="1" smtClean="0"/>
              <a:t>this</a:t>
            </a:r>
            <a:r>
              <a:rPr lang="it-IT" dirty="0" smtClean="0"/>
              <a:t> slide </a:t>
            </a:r>
            <a:r>
              <a:rPr lang="it-IT" dirty="0" err="1" smtClean="0"/>
              <a:t>should</a:t>
            </a:r>
            <a:r>
              <a:rPr lang="it-IT" dirty="0" smtClean="0"/>
              <a:t> be </a:t>
            </a:r>
            <a:r>
              <a:rPr lang="it-IT" dirty="0" err="1" smtClean="0"/>
              <a:t>adapated</a:t>
            </a:r>
            <a:r>
              <a:rPr lang="it-IT" dirty="0" smtClean="0"/>
              <a:t> with </a:t>
            </a:r>
            <a:r>
              <a:rPr lang="it-IT" dirty="0" err="1" smtClean="0"/>
              <a:t>relevant</a:t>
            </a:r>
            <a:r>
              <a:rPr lang="it-IT" dirty="0" smtClean="0"/>
              <a:t> </a:t>
            </a:r>
            <a:r>
              <a:rPr lang="it-IT" dirty="0" err="1" smtClean="0"/>
              <a:t>Fake</a:t>
            </a:r>
            <a:r>
              <a:rPr lang="it-IT" dirty="0" smtClean="0"/>
              <a:t> News in the </a:t>
            </a:r>
            <a:r>
              <a:rPr lang="it-IT" dirty="0" err="1" smtClean="0"/>
              <a:t>respective</a:t>
            </a:r>
            <a:r>
              <a:rPr lang="it-IT" dirty="0" smtClean="0"/>
              <a:t> country</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60AEDD-C46F-4DE4-A77A-F0245059EF8B}" type="slidenum">
              <a:rPr lang="it-IT" smtClean="0"/>
              <a:t>‹#›</a:t>
            </a:fld>
            <a:endParaRPr lang="it-IT"/>
          </a:p>
        </p:txBody>
      </p:sp>
    </p:spTree>
    <p:extLst>
      <p:ext uri="{BB962C8B-B14F-4D97-AF65-F5344CB8AC3E}">
        <p14:creationId xmlns:p14="http://schemas.microsoft.com/office/powerpoint/2010/main" val="4233271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spcBef>
                <a:spcPts val="0"/>
              </a:spcBef>
              <a:buNone/>
            </a:pPr>
            <a:r>
              <a:rPr lang="en-US" sz="1200" dirty="0" smtClean="0"/>
              <a:t>While the use of advertising or other legitimate promotional services might be sufficient for commercial efforts, these would be inadequate for spreading fake news, for several reasons:</a:t>
            </a:r>
          </a:p>
          <a:p>
            <a:pPr algn="just">
              <a:spcBef>
                <a:spcPts val="0"/>
              </a:spcBef>
            </a:pPr>
            <a:r>
              <a:rPr lang="en-US" sz="1200" b="1" dirty="0" smtClean="0"/>
              <a:t>Cost</a:t>
            </a:r>
            <a:r>
              <a:rPr lang="en-US" sz="1200" dirty="0" smtClean="0"/>
              <a:t>. For the reach demanded of fake news campaigns, legitimate advertising is more expensive compared to the costs of fake news (which is important to smaller, less-funded actors)</a:t>
            </a:r>
          </a:p>
          <a:p>
            <a:pPr algn="just">
              <a:spcBef>
                <a:spcPts val="0"/>
              </a:spcBef>
            </a:pPr>
            <a:r>
              <a:rPr lang="en-US" sz="1200" b="1" dirty="0" smtClean="0"/>
              <a:t>Anonymity</a:t>
            </a:r>
            <a:r>
              <a:rPr lang="en-US" sz="1200" dirty="0" smtClean="0"/>
              <a:t>. It is much easier to hide the origin of a fake news campaign compared to paid advertising.</a:t>
            </a:r>
          </a:p>
          <a:p>
            <a:pPr algn="just">
              <a:spcBef>
                <a:spcPts val="0"/>
              </a:spcBef>
            </a:pPr>
            <a:r>
              <a:rPr lang="en-US" sz="1200" b="1" dirty="0" smtClean="0"/>
              <a:t>Credibility</a:t>
            </a:r>
            <a:r>
              <a:rPr lang="en-US" sz="1200" dirty="0" smtClean="0"/>
              <a:t>. News sources may prefer stories spreading “virally” from users, as opposed to spreading through advertisements.</a:t>
            </a:r>
          </a:p>
          <a:p>
            <a:endParaRPr lang="it-IT" dirty="0"/>
          </a:p>
        </p:txBody>
      </p:sp>
      <p:sp>
        <p:nvSpPr>
          <p:cNvPr id="4" name="Segnaposto numero diapositiva 3"/>
          <p:cNvSpPr>
            <a:spLocks noGrp="1"/>
          </p:cNvSpPr>
          <p:nvPr>
            <p:ph type="sldNum" sz="quarter" idx="10"/>
          </p:nvPr>
        </p:nvSpPr>
        <p:spPr/>
        <p:txBody>
          <a:bodyPr/>
          <a:lstStyle/>
          <a:p>
            <a:fld id="{4260AEDD-C46F-4DE4-A77A-F0245059EF8B}" type="slidenum">
              <a:rPr lang="it-IT" smtClean="0"/>
              <a:t>8</a:t>
            </a:fld>
            <a:endParaRPr lang="it-IT"/>
          </a:p>
        </p:txBody>
      </p:sp>
    </p:spTree>
    <p:extLst>
      <p:ext uri="{BB962C8B-B14F-4D97-AF65-F5344CB8AC3E}">
        <p14:creationId xmlns:p14="http://schemas.microsoft.com/office/powerpoint/2010/main" val="2721254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Therefore, social media promoters making up the other leg of the fake news triangle resort to other means to maintain their social media activity, such as bots, or coopting actual users. These social media posts also have to attract the target readers of the fake news operation. To do this, the fake news posts are crafted to appeal to its readers’ psychological desires—confirming biases, the hierarchy of needs, etc. In addition, some services use crowdsourcing mechanisms to manipulate real users into doing the bidding of fake news promoters. For example, offer users free likes in exchange for a number of likes produced by the participating user. It would be nearly impossible for social media networks to distinguish such manipulated activity from actual or natural user actions.</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4260AEDD-C46F-4DE4-A77A-F0245059EF8B}" type="slidenum">
              <a:rPr lang="it-IT" smtClean="0"/>
              <a:t>9</a:t>
            </a:fld>
            <a:endParaRPr lang="it-IT"/>
          </a:p>
        </p:txBody>
      </p:sp>
    </p:spTree>
    <p:extLst>
      <p:ext uri="{BB962C8B-B14F-4D97-AF65-F5344CB8AC3E}">
        <p14:creationId xmlns:p14="http://schemas.microsoft.com/office/powerpoint/2010/main" val="178496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gn="just">
              <a:buNone/>
            </a:pPr>
            <a:r>
              <a:rPr lang="en-US" sz="1200" dirty="0" smtClean="0"/>
              <a:t>The importance of the title used for the headlines cannot be emphasized enough. </a:t>
            </a:r>
          </a:p>
          <a:p>
            <a:pPr marL="0" indent="0" algn="just">
              <a:buNone/>
            </a:pPr>
            <a:r>
              <a:rPr lang="en-US" sz="1200" dirty="0" smtClean="0"/>
              <a:t>In today’s digital era, the attention span of a typical reader is very short. Fake news creators use this to manipulate the public. There’s no need for an article to be sensible, complete, or factual; a sensational headline will achieve the objectives just as well. In the current landscape, the objective is most commonly thought to be political. While this has been the dominant variety of fake news in some countries, other possible motives exist. Even if political fake news is the most commonly used today, the tools and techniques that enable them are becoming more available. It is inevitable that other motivations—such as profit—will come to the forefront in later years.</a:t>
            </a:r>
            <a:endParaRPr lang="it-IT" sz="1200" dirty="0" smtClean="0"/>
          </a:p>
          <a:p>
            <a:endParaRPr lang="it-IT" dirty="0"/>
          </a:p>
        </p:txBody>
      </p:sp>
      <p:sp>
        <p:nvSpPr>
          <p:cNvPr id="4" name="Segnaposto numero diapositiva 3"/>
          <p:cNvSpPr>
            <a:spLocks noGrp="1"/>
          </p:cNvSpPr>
          <p:nvPr>
            <p:ph type="sldNum" sz="quarter" idx="10"/>
          </p:nvPr>
        </p:nvSpPr>
        <p:spPr/>
        <p:txBody>
          <a:bodyPr/>
          <a:lstStyle/>
          <a:p>
            <a:fld id="{4260AEDD-C46F-4DE4-A77A-F0245059EF8B}" type="slidenum">
              <a:rPr lang="it-IT" smtClean="0"/>
              <a:t>10</a:t>
            </a:fld>
            <a:endParaRPr lang="it-IT"/>
          </a:p>
        </p:txBody>
      </p:sp>
    </p:spTree>
    <p:extLst>
      <p:ext uri="{BB962C8B-B14F-4D97-AF65-F5344CB8AC3E}">
        <p14:creationId xmlns:p14="http://schemas.microsoft.com/office/powerpoint/2010/main" val="155052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22081022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60133286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6641519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39121365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6714506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7065352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321438789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15396634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3896754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2598359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302590713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9011354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6031915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7528873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88431413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7/8/2020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7/8/2020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7/8/2020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7/8/2020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1011493873"/>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7/8/2020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7/8/2020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304187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5.png"/><Relationship Id="rId10" Type="http://schemas.openxmlformats.org/officeDocument/2006/relationships/slideLayout" Target="../slideLayouts/slideLayout82.xml"/><Relationship Id="rId19" Type="http://schemas.openxmlformats.org/officeDocument/2006/relationships/image" Target="../media/image19.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2389552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7/8/2020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towcenter.org/wp-content/uploads/2015/02/LiesDamnLies_%20Silverman_TowCenter.pdf" TargetMode="External"/><Relationship Id="rId2" Type="http://schemas.openxmlformats.org/officeDocument/2006/relationships/hyperlink" Target="FAKE%20NEWS,%20the%20definition" TargetMode="External"/><Relationship Id="rId1" Type="http://schemas.openxmlformats.org/officeDocument/2006/relationships/slideLayout" Target="../slideLayouts/slideLayout1.xml"/><Relationship Id="rId4" Type="http://schemas.openxmlformats.org/officeDocument/2006/relationships/hyperlink" Target="https://en.unesco.org/news/states-and-journalists-can-take-steps-counter-fake-n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Fake News</a:t>
            </a:r>
            <a:endParaRPr lang="en-US" b="1" dirty="0"/>
          </a:p>
        </p:txBody>
      </p:sp>
      <p:sp>
        <p:nvSpPr>
          <p:cNvPr id="8" name="CasellaDiTesto 7"/>
          <p:cNvSpPr txBox="1"/>
          <p:nvPr/>
        </p:nvSpPr>
        <p:spPr>
          <a:xfrm>
            <a:off x="5118265" y="5127407"/>
            <a:ext cx="6852062" cy="861774"/>
          </a:xfrm>
          <a:prstGeom prst="rect">
            <a:avLst/>
          </a:prstGeom>
          <a:noFill/>
        </p:spPr>
        <p:txBody>
          <a:bodyPr wrap="square" rtlCol="0">
            <a:spAutoFit/>
          </a:bodyPr>
          <a:lstStyle/>
          <a:p>
            <a:pPr algn="r"/>
            <a:r>
              <a:rPr lang="it-IT" b="1" dirty="0" smtClean="0">
                <a:solidFill>
                  <a:schemeClr val="tx1">
                    <a:lumMod val="75000"/>
                    <a:lumOff val="25000"/>
                  </a:schemeClr>
                </a:solidFill>
                <a:latin typeface="Arial" panose="020B0604020202020204" pitchFamily="34" charset="0"/>
                <a:ea typeface="+mj-ea"/>
                <a:cs typeface="Arial" panose="020B0604020202020204" pitchFamily="34" charset="0"/>
              </a:rPr>
              <a:t>Author: ISES</a:t>
            </a:r>
          </a:p>
          <a:p>
            <a:pPr algn="r"/>
            <a:r>
              <a:rPr lang="it-IT" b="1" dirty="0" smtClean="0">
                <a:solidFill>
                  <a:schemeClr val="tx1">
                    <a:lumMod val="75000"/>
                    <a:lumOff val="25000"/>
                  </a:schemeClr>
                </a:solidFill>
                <a:latin typeface="Arial" panose="020B0604020202020204" pitchFamily="34" charset="0"/>
                <a:ea typeface="+mj-ea"/>
                <a:cs typeface="Arial" panose="020B0604020202020204" pitchFamily="34" charset="0"/>
              </a:rPr>
              <a:t>Version: 2</a:t>
            </a:r>
          </a:p>
          <a:p>
            <a:pPr algn="r"/>
            <a:endParaRPr lang="it-IT" sz="1400" b="1" dirty="0">
              <a:solidFill>
                <a:schemeClr val="tx1">
                  <a:lumMod val="75000"/>
                  <a:lumOff val="25000"/>
                </a:schemeClr>
              </a:solidFill>
              <a:latin typeface="Arial" panose="020B0604020202020204" pitchFamily="34" charset="0"/>
              <a:ea typeface="+mj-ea"/>
              <a:cs typeface="Arial" panose="020B0604020202020204" pitchFamily="34" charset="0"/>
            </a:endParaRPr>
          </a:p>
        </p:txBody>
      </p:sp>
      <p:sp>
        <p:nvSpPr>
          <p:cNvPr id="9" name="Subtitle 8"/>
          <p:cNvSpPr>
            <a:spLocks noGrp="1"/>
          </p:cNvSpPr>
          <p:nvPr>
            <p:ph type="subTitle" idx="1"/>
          </p:nvPr>
        </p:nvSpPr>
        <p:spPr>
          <a:xfrm>
            <a:off x="334962" y="1546085"/>
            <a:ext cx="5384520" cy="855662"/>
          </a:xfrm>
        </p:spPr>
        <p:txBody>
          <a:bodyPr/>
          <a:lstStyle/>
          <a:p>
            <a:r>
              <a:rPr lang="en-US" dirty="0" smtClean="0"/>
              <a:t>Unit 1</a:t>
            </a:r>
            <a:r>
              <a:rPr lang="en-US" dirty="0" smtClean="0"/>
              <a:t>: </a:t>
            </a:r>
            <a:r>
              <a:rPr lang="it-IT" dirty="0"/>
              <a:t>Digital empathy, prejudice and anger</a:t>
            </a:r>
            <a:endParaRPr lang="en-US" dirty="0"/>
          </a:p>
        </p:txBody>
      </p:sp>
    </p:spTree>
    <p:extLst>
      <p:ext uri="{BB962C8B-B14F-4D97-AF65-F5344CB8AC3E}">
        <p14:creationId xmlns:p14="http://schemas.microsoft.com/office/powerpoint/2010/main" val="409048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3"/>
                </a:solidFill>
              </a:rPr>
              <a:t>Motivation</a:t>
            </a:r>
            <a:endParaRPr lang="el-GR" sz="3600" b="1" dirty="0">
              <a:solidFill>
                <a:schemeClr val="accent3"/>
              </a:solidFill>
              <a:latin typeface="Arial" panose="020B0604020202020204" pitchFamily="34" charset="0"/>
              <a:cs typeface="Arial" panose="020B0604020202020204" pitchFamily="34" charset="0"/>
            </a:endParaRPr>
          </a:p>
        </p:txBody>
      </p:sp>
      <p:sp>
        <p:nvSpPr>
          <p:cNvPr id="6" name="Segnaposto contenuto 5"/>
          <p:cNvSpPr>
            <a:spLocks noGrp="1"/>
          </p:cNvSpPr>
          <p:nvPr>
            <p:ph sz="quarter" idx="11"/>
          </p:nvPr>
        </p:nvSpPr>
        <p:spPr/>
        <p:txBody>
          <a:bodyPr>
            <a:noAutofit/>
          </a:bodyPr>
          <a:lstStyle/>
          <a:p>
            <a:pPr marL="0" indent="0" algn="just">
              <a:lnSpc>
                <a:spcPct val="100000"/>
              </a:lnSpc>
              <a:buNone/>
            </a:pPr>
            <a:r>
              <a:rPr lang="en-US" b="1" dirty="0" smtClean="0"/>
              <a:t>Fake </a:t>
            </a:r>
            <a:r>
              <a:rPr lang="en-US" b="1" dirty="0"/>
              <a:t>news is a </a:t>
            </a:r>
            <a:r>
              <a:rPr lang="en-US" b="1" dirty="0" smtClean="0"/>
              <a:t>mean </a:t>
            </a:r>
            <a:r>
              <a:rPr lang="en-US" b="1" dirty="0"/>
              <a:t>to an objective, not an objective in and of itself. </a:t>
            </a:r>
            <a:endParaRPr lang="en-US" b="1" dirty="0" smtClean="0"/>
          </a:p>
          <a:p>
            <a:pPr marL="0" indent="0" algn="just">
              <a:lnSpc>
                <a:spcPct val="100000"/>
              </a:lnSpc>
              <a:buNone/>
            </a:pPr>
            <a:r>
              <a:rPr lang="en-US" dirty="0" smtClean="0"/>
              <a:t>The </a:t>
            </a:r>
            <a:r>
              <a:rPr lang="en-US" dirty="0"/>
              <a:t>parties who commissioned the promotion of fake news sites do so with an objective in mind. While any media post can be considered biased to some extent, what differentiates fake news campaigns is that they are often generally based on fabricated, non-existent facts and often utilize shocking, clickbait titles in order to attract the reader’s attention. </a:t>
            </a:r>
            <a:endParaRPr lang="en-US" dirty="0" smtClean="0"/>
          </a:p>
        </p:txBody>
      </p:sp>
      <p:pic>
        <p:nvPicPr>
          <p:cNvPr id="4098" name="Picture 2" descr="Risultati immagini per fake news soci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6" y="1291804"/>
            <a:ext cx="5579577" cy="36756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815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b="1" dirty="0" smtClean="0">
                <a:solidFill>
                  <a:schemeClr val="accent3"/>
                </a:solidFill>
              </a:rPr>
              <a:t>References</a:t>
            </a:r>
            <a:endParaRPr lang="it-IT" b="1" dirty="0">
              <a:solidFill>
                <a:schemeClr val="accent3"/>
              </a:solidFill>
            </a:endParaRPr>
          </a:p>
        </p:txBody>
      </p:sp>
      <p:sp>
        <p:nvSpPr>
          <p:cNvPr id="5" name="Segnaposto contenuto 4"/>
          <p:cNvSpPr>
            <a:spLocks noGrp="1"/>
          </p:cNvSpPr>
          <p:nvPr>
            <p:ph sz="quarter" idx="12"/>
          </p:nvPr>
        </p:nvSpPr>
        <p:spPr/>
        <p:txBody>
          <a:bodyPr>
            <a:normAutofit/>
          </a:bodyPr>
          <a:lstStyle/>
          <a:p>
            <a:pPr marL="285750" indent="-285750" algn="just">
              <a:buFont typeface="Arial" panose="020B0604020202020204" pitchFamily="34" charset="0"/>
              <a:buChar char="•"/>
            </a:pPr>
            <a:r>
              <a:rPr lang="en-US" sz="1400" dirty="0" err="1" smtClean="0"/>
              <a:t>Bakir</a:t>
            </a:r>
            <a:r>
              <a:rPr lang="en-US" sz="1400" dirty="0"/>
              <a:t>, V. &amp; </a:t>
            </a:r>
            <a:r>
              <a:rPr lang="en-US" sz="1400" dirty="0" err="1"/>
              <a:t>McStay</a:t>
            </a:r>
            <a:r>
              <a:rPr lang="en-US" sz="1400" dirty="0"/>
              <a:t>, A. (2017). </a:t>
            </a:r>
            <a:r>
              <a:rPr lang="en-US" sz="1400" i="1" dirty="0"/>
              <a:t>Fake News and the Economy of Emotions </a:t>
            </a:r>
            <a:r>
              <a:rPr lang="en-US" sz="1400" dirty="0"/>
              <a:t>in Digital Journalism (Taylor and Francis). </a:t>
            </a:r>
            <a:endParaRPr lang="en-US" sz="1400" dirty="0" smtClean="0"/>
          </a:p>
          <a:p>
            <a:pPr marL="285750" indent="-285750" algn="just">
              <a:buFont typeface="Arial" panose="020B0604020202020204" pitchFamily="34" charset="0"/>
              <a:buChar char="•"/>
            </a:pPr>
            <a:r>
              <a:rPr lang="it-IT" sz="1400" dirty="0" smtClean="0"/>
              <a:t>RISJ </a:t>
            </a:r>
            <a:r>
              <a:rPr lang="it-IT" sz="1400" dirty="0"/>
              <a:t>(2018). </a:t>
            </a:r>
            <a:r>
              <a:rPr lang="it-IT" sz="1400" i="1" dirty="0"/>
              <a:t>Digital News Report 2018 </a:t>
            </a:r>
            <a:r>
              <a:rPr lang="it-IT" sz="1400" dirty="0"/>
              <a:t>(</a:t>
            </a:r>
            <a:r>
              <a:rPr lang="it-IT" sz="1400" dirty="0" err="1"/>
              <a:t>University</a:t>
            </a:r>
            <a:r>
              <a:rPr lang="it-IT" sz="1400" dirty="0"/>
              <a:t> of Oxford). </a:t>
            </a:r>
            <a:r>
              <a:rPr lang="it-IT" sz="1400" u="sng" dirty="0">
                <a:hlinkClick r:id="rId2" action="ppaction://hlinkfile"/>
              </a:rPr>
              <a:t>http://media. digitalnewsreport.org/</a:t>
            </a:r>
            <a:r>
              <a:rPr lang="it-IT" sz="1400" u="sng" dirty="0" err="1">
                <a:hlinkClick r:id="rId2" action="ppaction://hlinkfile"/>
              </a:rPr>
              <a:t>wp-content</a:t>
            </a:r>
            <a:r>
              <a:rPr lang="it-IT" sz="1400" u="sng" dirty="0">
                <a:hlinkClick r:id="rId2" action="ppaction://hlinkfile"/>
              </a:rPr>
              <a:t>/uploads/2018/06/digital-news-report-2018. </a:t>
            </a:r>
            <a:r>
              <a:rPr lang="it-IT" sz="1400" u="sng" dirty="0" smtClean="0">
                <a:hlinkClick r:id="rId2" action="ppaction://hlinkfile"/>
              </a:rPr>
              <a:t>pdf?x89475</a:t>
            </a:r>
            <a:r>
              <a:rPr lang="it-IT" sz="1400" u="sng" dirty="0" smtClean="0"/>
              <a:t> </a:t>
            </a:r>
            <a:endParaRPr lang="it-IT" sz="1400" dirty="0" smtClean="0"/>
          </a:p>
          <a:p>
            <a:pPr marL="285750" indent="-285750" algn="just">
              <a:buFont typeface="Arial" panose="020B0604020202020204" pitchFamily="34" charset="0"/>
              <a:buChar char="•"/>
            </a:pPr>
            <a:r>
              <a:rPr lang="it-IT" sz="1400" dirty="0" err="1" smtClean="0"/>
              <a:t>Silverman</a:t>
            </a:r>
            <a:r>
              <a:rPr lang="it-IT" sz="1400" dirty="0"/>
              <a:t>, C. (2015). </a:t>
            </a:r>
            <a:r>
              <a:rPr lang="it-IT" sz="1400" i="1" dirty="0" err="1"/>
              <a:t>Lies</a:t>
            </a:r>
            <a:r>
              <a:rPr lang="it-IT" sz="1400" i="1" dirty="0"/>
              <a:t>, </a:t>
            </a:r>
            <a:r>
              <a:rPr lang="it-IT" sz="1400" i="1" dirty="0" err="1"/>
              <a:t>Damn</a:t>
            </a:r>
            <a:r>
              <a:rPr lang="it-IT" sz="1400" i="1" dirty="0"/>
              <a:t> </a:t>
            </a:r>
            <a:r>
              <a:rPr lang="it-IT" sz="1400" i="1" dirty="0" err="1"/>
              <a:t>Lies</a:t>
            </a:r>
            <a:r>
              <a:rPr lang="it-IT" sz="1400" i="1" dirty="0"/>
              <a:t> and </a:t>
            </a:r>
            <a:r>
              <a:rPr lang="it-IT" sz="1400" i="1" dirty="0" err="1"/>
              <a:t>Viral</a:t>
            </a:r>
            <a:r>
              <a:rPr lang="it-IT" sz="1400" i="1" dirty="0"/>
              <a:t> Content</a:t>
            </a:r>
            <a:r>
              <a:rPr lang="it-IT" sz="1400" dirty="0"/>
              <a:t>. </a:t>
            </a:r>
            <a:r>
              <a:rPr lang="it-IT" sz="1400" dirty="0" err="1"/>
              <a:t>Tow</a:t>
            </a:r>
            <a:r>
              <a:rPr lang="it-IT" sz="1400" dirty="0"/>
              <a:t> Center for Digital </a:t>
            </a:r>
            <a:r>
              <a:rPr lang="it-IT" sz="1400" dirty="0" err="1"/>
              <a:t>Journalism</a:t>
            </a:r>
            <a:r>
              <a:rPr lang="it-IT" sz="1400" dirty="0"/>
              <a:t>. </a:t>
            </a:r>
            <a:r>
              <a:rPr lang="it-IT" sz="1400" u="sng" dirty="0">
                <a:hlinkClick r:id="rId3"/>
              </a:rPr>
              <a:t>http://towcenter.org/wp-content/uploads/2015/02/LiesDamnLies_ Silverman_TowCenter.pdf </a:t>
            </a:r>
            <a:endParaRPr lang="it-IT" sz="1400" dirty="0"/>
          </a:p>
          <a:p>
            <a:pPr marL="285750" indent="-285750" algn="just">
              <a:buFont typeface="Arial" panose="020B0604020202020204" pitchFamily="34" charset="0"/>
              <a:buChar char="•"/>
            </a:pPr>
            <a:r>
              <a:rPr lang="en-US" sz="1400" dirty="0" smtClean="0"/>
              <a:t>UNESCO </a:t>
            </a:r>
            <a:r>
              <a:rPr lang="en-US" sz="1400" dirty="0"/>
              <a:t>(2017). </a:t>
            </a:r>
            <a:r>
              <a:rPr lang="en-US" sz="1400" i="1" dirty="0"/>
              <a:t>States and journalists can take steps to counter ‘fake news</a:t>
            </a:r>
            <a:r>
              <a:rPr lang="en-US" sz="1400" dirty="0"/>
              <a:t>’. </a:t>
            </a:r>
            <a:r>
              <a:rPr lang="en-US" sz="1400" u="sng" dirty="0">
                <a:hlinkClick r:id="rId4"/>
              </a:rPr>
              <a:t>https</a:t>
            </a:r>
            <a:r>
              <a:rPr lang="en-US" sz="1400" u="sng" dirty="0" smtClean="0">
                <a:hlinkClick r:id="rId4"/>
              </a:rPr>
              <a:t>://en.unesco.org/news/states-and-journalists-can-take-steps-counter-fake-new</a:t>
            </a:r>
            <a:r>
              <a:rPr lang="en-US" sz="1400" u="sng" dirty="0" smtClean="0"/>
              <a:t> </a:t>
            </a:r>
            <a:endParaRPr lang="it-IT" sz="1400" dirty="0"/>
          </a:p>
        </p:txBody>
      </p:sp>
    </p:spTree>
    <p:extLst>
      <p:ext uri="{BB962C8B-B14F-4D97-AF65-F5344CB8AC3E}">
        <p14:creationId xmlns:p14="http://schemas.microsoft.com/office/powerpoint/2010/main" val="178394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End of Unit 1</a:t>
            </a:r>
            <a:endParaRPr lang="en-US" b="1" dirty="0"/>
          </a:p>
        </p:txBody>
      </p:sp>
    </p:spTree>
    <p:extLst>
      <p:ext uri="{BB962C8B-B14F-4D97-AF65-F5344CB8AC3E}">
        <p14:creationId xmlns:p14="http://schemas.microsoft.com/office/powerpoint/2010/main" val="197149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FAKE NEWS, the definition</a:t>
            </a:r>
          </a:p>
        </p:txBody>
      </p:sp>
      <p:sp>
        <p:nvSpPr>
          <p:cNvPr id="3" name="Segnaposto contenuto 2"/>
          <p:cNvSpPr>
            <a:spLocks noGrp="1"/>
          </p:cNvSpPr>
          <p:nvPr>
            <p:ph sz="quarter" idx="12"/>
          </p:nvPr>
        </p:nvSpPr>
        <p:spPr/>
        <p:txBody>
          <a:bodyPr>
            <a:normAutofit/>
          </a:bodyPr>
          <a:lstStyle/>
          <a:p>
            <a:pPr marL="0" indent="0" algn="just">
              <a:lnSpc>
                <a:spcPct val="100000"/>
              </a:lnSpc>
              <a:buNone/>
            </a:pPr>
            <a:r>
              <a:rPr lang="en-US" dirty="0" smtClean="0"/>
              <a:t>The </a:t>
            </a:r>
            <a:r>
              <a:rPr lang="en-US" dirty="0"/>
              <a:t>term “</a:t>
            </a:r>
            <a:r>
              <a:rPr lang="en-US" b="1" dirty="0"/>
              <a:t>fake news</a:t>
            </a:r>
            <a:r>
              <a:rPr lang="en-US" dirty="0"/>
              <a:t>” became increasingly common during the past year. </a:t>
            </a:r>
            <a:endParaRPr lang="en-US" dirty="0" smtClean="0"/>
          </a:p>
          <a:p>
            <a:pPr marL="0" indent="0" algn="just">
              <a:lnSpc>
                <a:spcPct val="100000"/>
              </a:lnSpc>
              <a:buNone/>
            </a:pPr>
            <a:r>
              <a:rPr lang="en-US" dirty="0" smtClean="0"/>
              <a:t>While </a:t>
            </a:r>
            <a:r>
              <a:rPr lang="en-US" dirty="0"/>
              <a:t>this concept has many synonyms</a:t>
            </a:r>
            <a:r>
              <a:rPr lang="en-US" dirty="0" smtClean="0"/>
              <a:t>— </a:t>
            </a:r>
            <a:r>
              <a:rPr lang="en-US" i="1" dirty="0" smtClean="0"/>
              <a:t>disinformation </a:t>
            </a:r>
            <a:r>
              <a:rPr lang="en-US" i="1" dirty="0"/>
              <a:t>campaigns, cyber propaganda, cognitive hacking, and information </a:t>
            </a:r>
            <a:r>
              <a:rPr lang="en-US" i="1" dirty="0" smtClean="0"/>
              <a:t>warfare </a:t>
            </a:r>
            <a:r>
              <a:rPr lang="en-US" dirty="0" smtClean="0"/>
              <a:t>—</a:t>
            </a:r>
            <a:r>
              <a:rPr lang="en-US" dirty="0"/>
              <a:t>it’s just one facet of the bigger problem: </a:t>
            </a:r>
            <a:r>
              <a:rPr lang="en-US" b="1" dirty="0"/>
              <a:t>the manipulation of public opinion to affect the real world</a:t>
            </a:r>
            <a:r>
              <a:rPr lang="en-US" dirty="0"/>
              <a:t>. </a:t>
            </a:r>
            <a:endParaRPr lang="en-US" dirty="0" smtClean="0"/>
          </a:p>
          <a:p>
            <a:pPr marL="0" indent="0" algn="just">
              <a:lnSpc>
                <a:spcPct val="100000"/>
              </a:lnSpc>
              <a:buNone/>
            </a:pPr>
            <a:r>
              <a:rPr lang="en-US" dirty="0" smtClean="0"/>
              <a:t>Thanks </a:t>
            </a:r>
            <a:r>
              <a:rPr lang="en-US" dirty="0"/>
              <a:t>to the connectivity and digital platforms that make it possible to share and spread information, traditional challenges such as physical borders and the constraints of time and distance do not exist anymore. </a:t>
            </a:r>
            <a:endParaRPr lang="en-US" dirty="0" smtClean="0"/>
          </a:p>
          <a:p>
            <a:pPr marL="0" indent="0" algn="just">
              <a:lnSpc>
                <a:spcPct val="100000"/>
              </a:lnSpc>
              <a:buNone/>
            </a:pPr>
            <a:r>
              <a:rPr lang="en-US" dirty="0" smtClean="0"/>
              <a:t>Unfortunately</a:t>
            </a:r>
            <a:r>
              <a:rPr lang="en-US" dirty="0"/>
              <a:t>, it also makes it easier to manipulate the public’s perception of reality and thought processes, resulting in the proliferation of fake news that affects our real, non-digital environment. </a:t>
            </a:r>
            <a:endParaRPr lang="en-US" dirty="0" smtClean="0"/>
          </a:p>
          <a:p>
            <a:pPr marL="0" indent="0" algn="just">
              <a:lnSpc>
                <a:spcPct val="100000"/>
              </a:lnSpc>
              <a:buNone/>
            </a:pPr>
            <a:r>
              <a:rPr lang="en-US" dirty="0" smtClean="0"/>
              <a:t>Each </a:t>
            </a:r>
            <a:r>
              <a:rPr lang="en-US" dirty="0"/>
              <a:t>new incident shows how much impact the technological manipulation of public opinion can have on people’s daily </a:t>
            </a:r>
            <a:r>
              <a:rPr lang="en-US" dirty="0" smtClean="0"/>
              <a:t>lives.</a:t>
            </a:r>
            <a:endParaRPr lang="it-IT" dirty="0"/>
          </a:p>
        </p:txBody>
      </p:sp>
    </p:spTree>
    <p:extLst>
      <p:ext uri="{BB962C8B-B14F-4D97-AF65-F5344CB8AC3E}">
        <p14:creationId xmlns:p14="http://schemas.microsoft.com/office/powerpoint/2010/main" val="94094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b="1" dirty="0" smtClean="0">
                <a:solidFill>
                  <a:schemeClr val="accent3"/>
                </a:solidFill>
              </a:rPr>
              <a:t>Learning outcomes</a:t>
            </a:r>
            <a:endParaRPr lang="it-IT" b="1" dirty="0">
              <a:solidFill>
                <a:schemeClr val="accent3"/>
              </a:solidFill>
            </a:endParaRPr>
          </a:p>
        </p:txBody>
      </p:sp>
      <p:sp>
        <p:nvSpPr>
          <p:cNvPr id="5" name="Segnaposto contenuto 4"/>
          <p:cNvSpPr>
            <a:spLocks noGrp="1"/>
          </p:cNvSpPr>
          <p:nvPr>
            <p:ph sz="quarter" idx="12"/>
          </p:nvPr>
        </p:nvSpPr>
        <p:spPr/>
        <p:txBody>
          <a:bodyPr>
            <a:normAutofit/>
          </a:bodyPr>
          <a:lstStyle/>
          <a:p>
            <a:pPr marL="0" indent="0">
              <a:lnSpc>
                <a:spcPct val="100000"/>
              </a:lnSpc>
              <a:buNone/>
            </a:pPr>
            <a:r>
              <a:rPr lang="en-US" dirty="0" smtClean="0"/>
              <a:t>Upon </a:t>
            </a:r>
            <a:r>
              <a:rPr lang="en-US" dirty="0"/>
              <a:t>completing this unit, trainees should be able to</a:t>
            </a:r>
            <a:r>
              <a:rPr lang="en-US" dirty="0" smtClean="0"/>
              <a:t>:</a:t>
            </a:r>
          </a:p>
          <a:p>
            <a:pPr marL="0" indent="0">
              <a:lnSpc>
                <a:spcPct val="100000"/>
              </a:lnSpc>
              <a:buNone/>
            </a:pPr>
            <a:endParaRPr lang="it-IT" dirty="0"/>
          </a:p>
          <a:p>
            <a:pPr marL="540000" indent="-285750" algn="just">
              <a:lnSpc>
                <a:spcPct val="100000"/>
              </a:lnSpc>
              <a:buFont typeface="Arial" panose="020B0604020202020204" pitchFamily="34" charset="0"/>
              <a:buChar char="•"/>
            </a:pPr>
            <a:r>
              <a:rPr lang="en-US" dirty="0" smtClean="0"/>
              <a:t>Critically </a:t>
            </a:r>
            <a:r>
              <a:rPr lang="en-US" dirty="0"/>
              <a:t>assess the structural causes and the broad consequences of </a:t>
            </a:r>
            <a:r>
              <a:rPr lang="en-US" dirty="0" smtClean="0"/>
              <a:t>the news </a:t>
            </a:r>
            <a:r>
              <a:rPr lang="en-US" dirty="0"/>
              <a:t>media’s actions in reporting and distributing false </a:t>
            </a:r>
            <a:r>
              <a:rPr lang="en-US" dirty="0" smtClean="0"/>
              <a:t>information.</a:t>
            </a:r>
            <a:endParaRPr lang="en-US" dirty="0"/>
          </a:p>
          <a:p>
            <a:pPr marL="540000" indent="-285750" algn="just">
              <a:lnSpc>
                <a:spcPct val="100000"/>
              </a:lnSpc>
              <a:buFont typeface="Arial" panose="020B0604020202020204" pitchFamily="34" charset="0"/>
              <a:buChar char="•"/>
            </a:pPr>
            <a:r>
              <a:rPr lang="en-US" dirty="0" smtClean="0"/>
              <a:t>Understand </a:t>
            </a:r>
            <a:r>
              <a:rPr lang="en-US" dirty="0"/>
              <a:t>and critique the role of technology and the ‘new gatekeepers</a:t>
            </a:r>
            <a:r>
              <a:rPr lang="en-US" dirty="0" smtClean="0"/>
              <a:t>’ (</a:t>
            </a:r>
            <a:r>
              <a:rPr lang="en-US" dirty="0"/>
              <a:t>i.e. the platforms) in enabling the viral distribution of disinformation </a:t>
            </a:r>
            <a:r>
              <a:rPr lang="en-US" dirty="0" smtClean="0"/>
              <a:t>and misinformation </a:t>
            </a:r>
            <a:r>
              <a:rPr lang="en-US" dirty="0"/>
              <a:t>presented as </a:t>
            </a:r>
            <a:r>
              <a:rPr lang="en-US" dirty="0" smtClean="0"/>
              <a:t>news.</a:t>
            </a:r>
            <a:endParaRPr lang="en-US" dirty="0"/>
          </a:p>
          <a:p>
            <a:pPr marL="540000" indent="-285750" algn="just">
              <a:lnSpc>
                <a:spcPct val="100000"/>
              </a:lnSpc>
              <a:buFont typeface="Arial" panose="020B0604020202020204" pitchFamily="34" charset="0"/>
              <a:buChar char="•"/>
            </a:pPr>
            <a:r>
              <a:rPr lang="en-US" dirty="0" smtClean="0"/>
              <a:t>Identify </a:t>
            </a:r>
            <a:r>
              <a:rPr lang="en-US" dirty="0"/>
              <a:t>emerging best practices within the news industry for catching </a:t>
            </a:r>
            <a:r>
              <a:rPr lang="en-US" dirty="0" smtClean="0"/>
              <a:t>and combatting disinformation.</a:t>
            </a:r>
          </a:p>
          <a:p>
            <a:pPr marL="0" indent="0">
              <a:lnSpc>
                <a:spcPct val="100000"/>
              </a:lnSpc>
              <a:buNone/>
            </a:pPr>
            <a:endParaRPr lang="it-IT" dirty="0"/>
          </a:p>
        </p:txBody>
      </p:sp>
    </p:spTree>
    <p:extLst>
      <p:ext uri="{BB962C8B-B14F-4D97-AF65-F5344CB8AC3E}">
        <p14:creationId xmlns:p14="http://schemas.microsoft.com/office/powerpoint/2010/main" val="413037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Digital media</a:t>
            </a:r>
            <a:endParaRPr lang="el-GR" b="1" dirty="0">
              <a:solidFill>
                <a:schemeClr val="accent3"/>
              </a:solidFill>
              <a:latin typeface="Arial" panose="020B0604020202020204" pitchFamily="34" charset="0"/>
              <a:cs typeface="Arial" panose="020B0604020202020204" pitchFamily="34" charset="0"/>
            </a:endParaRPr>
          </a:p>
        </p:txBody>
      </p:sp>
      <p:sp>
        <p:nvSpPr>
          <p:cNvPr id="3" name="Segnaposto contenuto 2"/>
          <p:cNvSpPr>
            <a:spLocks noGrp="1"/>
          </p:cNvSpPr>
          <p:nvPr>
            <p:ph sz="quarter" idx="12"/>
          </p:nvPr>
        </p:nvSpPr>
        <p:spPr/>
        <p:txBody>
          <a:bodyPr>
            <a:normAutofit/>
          </a:bodyPr>
          <a:lstStyle/>
          <a:p>
            <a:pPr marL="0" indent="0" algn="just">
              <a:lnSpc>
                <a:spcPct val="100000"/>
              </a:lnSpc>
              <a:buNone/>
            </a:pPr>
            <a:r>
              <a:rPr lang="en-US" b="1" dirty="0">
                <a:latin typeface="+mn-lt"/>
              </a:rPr>
              <a:t>Digital media </a:t>
            </a:r>
            <a:r>
              <a:rPr lang="en-US" dirty="0">
                <a:latin typeface="+mn-lt"/>
              </a:rPr>
              <a:t>has been heralded as inherently </a:t>
            </a:r>
            <a:r>
              <a:rPr lang="en-US" dirty="0" smtClean="0">
                <a:latin typeface="+mn-lt"/>
              </a:rPr>
              <a:t>democratizing. </a:t>
            </a:r>
          </a:p>
          <a:p>
            <a:pPr marL="0" indent="0" algn="just">
              <a:lnSpc>
                <a:spcPct val="100000"/>
              </a:lnSpc>
              <a:buNone/>
            </a:pPr>
            <a:r>
              <a:rPr lang="en-US" dirty="0" smtClean="0">
                <a:latin typeface="+mn-lt"/>
              </a:rPr>
              <a:t>People </a:t>
            </a:r>
            <a:r>
              <a:rPr lang="en-US" dirty="0">
                <a:latin typeface="+mn-lt"/>
              </a:rPr>
              <a:t>have direct access to each other </a:t>
            </a:r>
            <a:r>
              <a:rPr lang="en-US" dirty="0" smtClean="0">
                <a:latin typeface="+mn-lt"/>
              </a:rPr>
              <a:t>across </a:t>
            </a:r>
            <a:r>
              <a:rPr lang="en-US" dirty="0">
                <a:latin typeface="+mn-lt"/>
              </a:rPr>
              <a:t>geographical and cultural boundaries. But increasingly it is also seen as a space in which democracy may be simultaneously undermined. </a:t>
            </a:r>
            <a:endParaRPr lang="en-US" dirty="0" smtClean="0">
              <a:latin typeface="+mn-lt"/>
            </a:endParaRPr>
          </a:p>
          <a:p>
            <a:pPr marL="0" indent="0" algn="just">
              <a:lnSpc>
                <a:spcPct val="100000"/>
              </a:lnSpc>
              <a:buNone/>
            </a:pPr>
            <a:r>
              <a:rPr lang="en-US" dirty="0" smtClean="0">
                <a:latin typeface="+mn-lt"/>
              </a:rPr>
              <a:t>As </a:t>
            </a:r>
            <a:r>
              <a:rPr lang="en-US" dirty="0">
                <a:latin typeface="+mn-lt"/>
              </a:rPr>
              <a:t>digital technology increasingly permeates society, there is good reason to pay attention to the institutions, policies, and practices that surround this technology and present both opportunities and threats to democracy. </a:t>
            </a:r>
            <a:endParaRPr lang="it-IT" dirty="0">
              <a:latin typeface="+mn-lt"/>
            </a:endParaRPr>
          </a:p>
        </p:txBody>
      </p:sp>
    </p:spTree>
    <p:extLst>
      <p:ext uri="{BB962C8B-B14F-4D97-AF65-F5344CB8AC3E}">
        <p14:creationId xmlns:p14="http://schemas.microsoft.com/office/powerpoint/2010/main" val="2385946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Digital transformation</a:t>
            </a:r>
            <a:endParaRPr lang="en-US" b="1" dirty="0"/>
          </a:p>
        </p:txBody>
      </p:sp>
      <p:sp>
        <p:nvSpPr>
          <p:cNvPr id="3" name="Segnaposto contenuto 2"/>
          <p:cNvSpPr>
            <a:spLocks noGrp="1"/>
          </p:cNvSpPr>
          <p:nvPr>
            <p:ph sz="quarter" idx="11"/>
          </p:nvPr>
        </p:nvSpPr>
        <p:spPr/>
        <p:txBody>
          <a:bodyPr>
            <a:noAutofit/>
          </a:bodyPr>
          <a:lstStyle/>
          <a:p>
            <a:pPr marL="0" indent="0" algn="just">
              <a:lnSpc>
                <a:spcPct val="100000"/>
              </a:lnSpc>
              <a:buNone/>
            </a:pPr>
            <a:r>
              <a:rPr lang="en-US" dirty="0" smtClean="0"/>
              <a:t>In </a:t>
            </a:r>
            <a:r>
              <a:rPr lang="en-US" dirty="0"/>
              <a:t>the high-speed information free-for-all on social media platforms and the internet, </a:t>
            </a:r>
            <a:r>
              <a:rPr lang="en-US" b="1" dirty="0"/>
              <a:t>everyone can be a publisher</a:t>
            </a:r>
            <a:r>
              <a:rPr lang="en-US" dirty="0"/>
              <a:t>. As a result, citizens struggle to discern what is true and what is false. </a:t>
            </a:r>
            <a:endParaRPr lang="en-US" dirty="0" smtClean="0"/>
          </a:p>
          <a:p>
            <a:pPr marL="0" indent="0" algn="just">
              <a:lnSpc>
                <a:spcPct val="100000"/>
              </a:lnSpc>
              <a:buNone/>
            </a:pPr>
            <a:r>
              <a:rPr lang="en-US" b="1" dirty="0" smtClean="0"/>
              <a:t>Extreme </a:t>
            </a:r>
            <a:r>
              <a:rPr lang="en-US" b="1" dirty="0"/>
              <a:t>views, conspiracy theories and populism </a:t>
            </a:r>
            <a:r>
              <a:rPr lang="en-US" dirty="0"/>
              <a:t>flourish and once-accepted truths and institutions are questioned. In this world, newsrooms battle to claim and perform their historic role as </a:t>
            </a:r>
            <a:r>
              <a:rPr lang="en-US" dirty="0" smtClean="0"/>
              <a:t>gatekeepers </a:t>
            </a:r>
            <a:r>
              <a:rPr lang="en-US" dirty="0"/>
              <a:t>whose product can help to establish the truth. </a:t>
            </a:r>
            <a:endParaRPr lang="en-US" dirty="0" smtClean="0"/>
          </a:p>
        </p:txBody>
      </p:sp>
      <p:pic>
        <p:nvPicPr>
          <p:cNvPr id="2050" name="Picture 2" descr="Risultati immagini per digital transformation of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5386" y="1291805"/>
            <a:ext cx="5610441" cy="35043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7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The necessary conversation: Digital empathy</a:t>
            </a:r>
            <a:endParaRPr lang="el-GR" b="1" dirty="0">
              <a:solidFill>
                <a:schemeClr val="accent3"/>
              </a:solidFill>
              <a:latin typeface="Arial" panose="020B0604020202020204" pitchFamily="34" charset="0"/>
              <a:cs typeface="Arial" panose="020B0604020202020204" pitchFamily="34" charset="0"/>
            </a:endParaRPr>
          </a:p>
        </p:txBody>
      </p:sp>
      <p:sp>
        <p:nvSpPr>
          <p:cNvPr id="3" name="Segnaposto contenuto 2"/>
          <p:cNvSpPr>
            <a:spLocks noGrp="1"/>
          </p:cNvSpPr>
          <p:nvPr>
            <p:ph sz="quarter" idx="12"/>
          </p:nvPr>
        </p:nvSpPr>
        <p:spPr/>
        <p:txBody>
          <a:bodyPr>
            <a:normAutofit/>
          </a:bodyPr>
          <a:lstStyle/>
          <a:p>
            <a:pPr marL="0" indent="0" algn="just">
              <a:buNone/>
            </a:pPr>
            <a:r>
              <a:rPr lang="en-US" dirty="0"/>
              <a:t>By now it should be very clear that social media has very strong effects on the real world. It can no longer be dismissed as “things that happen on the internet”. </a:t>
            </a:r>
            <a:endParaRPr lang="en-US" dirty="0" smtClean="0"/>
          </a:p>
          <a:p>
            <a:pPr marL="0" indent="0" algn="just">
              <a:buNone/>
            </a:pPr>
            <a:r>
              <a:rPr lang="en-US" dirty="0" smtClean="0"/>
              <a:t>What </a:t>
            </a:r>
            <a:r>
              <a:rPr lang="en-US" dirty="0"/>
              <a:t>goes on inside Facebook, Twitter, and other social media platforms can change the course of nations. </a:t>
            </a:r>
            <a:endParaRPr lang="en-US" dirty="0" smtClean="0"/>
          </a:p>
          <a:p>
            <a:pPr marL="0" indent="0" algn="just">
              <a:buNone/>
            </a:pPr>
            <a:r>
              <a:rPr lang="en-US" dirty="0" smtClean="0"/>
              <a:t>Neither </a:t>
            </a:r>
            <a:r>
              <a:rPr lang="en-US" dirty="0"/>
              <a:t>does it help that social media is driven by subjective factors (i.e., the emotions and feelings of users), instead of objective things like facts. Everyone now has their own truth, which is based on their personal knowledge and experience and not much </a:t>
            </a:r>
            <a:r>
              <a:rPr lang="en-US" dirty="0" smtClean="0"/>
              <a:t>else.</a:t>
            </a:r>
            <a:endParaRPr lang="it-IT" dirty="0"/>
          </a:p>
        </p:txBody>
      </p:sp>
    </p:spTree>
    <p:extLst>
      <p:ext uri="{BB962C8B-B14F-4D97-AF65-F5344CB8AC3E}">
        <p14:creationId xmlns:p14="http://schemas.microsoft.com/office/powerpoint/2010/main" val="259276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The fake news triangle</a:t>
            </a:r>
            <a:endParaRPr lang="el-GR" b="1" dirty="0">
              <a:solidFill>
                <a:schemeClr val="accent3"/>
              </a:solidFill>
              <a:latin typeface="Arial" panose="020B0604020202020204" pitchFamily="34" charset="0"/>
              <a:cs typeface="Arial" panose="020B0604020202020204" pitchFamily="34" charset="0"/>
            </a:endParaRPr>
          </a:p>
        </p:txBody>
      </p:sp>
      <p:sp>
        <p:nvSpPr>
          <p:cNvPr id="4" name="Segnaposto contenuto 3"/>
          <p:cNvSpPr>
            <a:spLocks noGrp="1"/>
          </p:cNvSpPr>
          <p:nvPr>
            <p:ph sz="quarter" idx="11"/>
          </p:nvPr>
        </p:nvSpPr>
        <p:spPr/>
        <p:txBody>
          <a:bodyPr>
            <a:normAutofit/>
          </a:bodyPr>
          <a:lstStyle/>
          <a:p>
            <a:pPr marL="0" indent="0" algn="just">
              <a:lnSpc>
                <a:spcPct val="100000"/>
              </a:lnSpc>
              <a:buNone/>
            </a:pPr>
            <a:r>
              <a:rPr lang="en-US" dirty="0"/>
              <a:t>While fake news campaigns are executed slightly differently on each media, in the context of social media and the internet these campaigns rely on three different components to be successful. </a:t>
            </a:r>
            <a:endParaRPr lang="en-US" dirty="0" smtClean="0"/>
          </a:p>
          <a:p>
            <a:pPr marL="0" indent="0" algn="just">
              <a:lnSpc>
                <a:spcPct val="100000"/>
              </a:lnSpc>
              <a:buNone/>
            </a:pPr>
            <a:r>
              <a:rPr lang="en-US" dirty="0" smtClean="0"/>
              <a:t>We will </a:t>
            </a:r>
            <a:r>
              <a:rPr lang="en-US" dirty="0"/>
              <a:t>call this concept </a:t>
            </a:r>
            <a:r>
              <a:rPr lang="en-US" b="1" dirty="0"/>
              <a:t>the fake news triangle.</a:t>
            </a:r>
            <a:r>
              <a:rPr lang="en-US" dirty="0"/>
              <a:t> </a:t>
            </a:r>
            <a:endParaRPr lang="en-US" dirty="0" smtClean="0"/>
          </a:p>
          <a:p>
            <a:pPr marL="0" indent="0" algn="just">
              <a:lnSpc>
                <a:spcPct val="100000"/>
              </a:lnSpc>
              <a:buNone/>
            </a:pPr>
            <a:r>
              <a:rPr lang="en-US" dirty="0" smtClean="0"/>
              <a:t>Similar </a:t>
            </a:r>
            <a:r>
              <a:rPr lang="en-US" dirty="0"/>
              <a:t>to the fire triangle, fake news requires all three factors to be present in order to be successful. The absence of any one of the three factors will make the spread of fake news more difficult, if not impossible.</a:t>
            </a:r>
            <a:endParaRPr lang="it-IT" dirty="0"/>
          </a:p>
        </p:txBody>
      </p:sp>
      <p:pic>
        <p:nvPicPr>
          <p:cNvPr id="1026" name="Picture 2"/>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tretch>
            <a:fillRect/>
          </a:stretch>
        </p:blipFill>
        <p:spPr bwMode="auto">
          <a:xfrm>
            <a:off x="6372631" y="1149829"/>
            <a:ext cx="5314950" cy="4533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3977640" y="5820817"/>
            <a:ext cx="8214360" cy="8303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t-IT" sz="1400" b="1" dirty="0">
                <a:solidFill>
                  <a:schemeClr val="bg2">
                    <a:lumMod val="75000"/>
                    <a:lumOff val="25000"/>
                  </a:schemeClr>
                </a:solidFill>
                <a:latin typeface="+mn-lt"/>
              </a:rPr>
              <a:t>T</a:t>
            </a:r>
            <a:r>
              <a:rPr lang="it-IT" sz="1400" b="1" dirty="0" smtClean="0">
                <a:solidFill>
                  <a:schemeClr val="bg2">
                    <a:lumMod val="75000"/>
                    <a:lumOff val="25000"/>
                  </a:schemeClr>
                </a:solidFill>
                <a:latin typeface="+mn-lt"/>
              </a:rPr>
              <a:t>he </a:t>
            </a:r>
            <a:r>
              <a:rPr lang="it-IT" sz="1400" b="1" dirty="0">
                <a:solidFill>
                  <a:schemeClr val="bg2">
                    <a:lumMod val="75000"/>
                    <a:lumOff val="25000"/>
                  </a:schemeClr>
                </a:solidFill>
                <a:latin typeface="+mn-lt"/>
              </a:rPr>
              <a:t>Fake News Machine </a:t>
            </a:r>
            <a:r>
              <a:rPr lang="it-IT" sz="1400" b="1" dirty="0" smtClean="0">
                <a:solidFill>
                  <a:schemeClr val="bg2">
                    <a:lumMod val="75000"/>
                    <a:lumOff val="25000"/>
                  </a:schemeClr>
                </a:solidFill>
                <a:latin typeface="+mn-lt"/>
              </a:rPr>
              <a:t> - How </a:t>
            </a:r>
            <a:r>
              <a:rPr lang="it-IT" sz="1400" b="1" dirty="0">
                <a:solidFill>
                  <a:schemeClr val="bg2">
                    <a:lumMod val="75000"/>
                    <a:lumOff val="25000"/>
                  </a:schemeClr>
                </a:solidFill>
                <a:latin typeface="+mn-lt"/>
              </a:rPr>
              <a:t>Propagandists Abuse the Internet and Manipulate the Public </a:t>
            </a:r>
          </a:p>
          <a:p>
            <a:pPr algn="r"/>
            <a:r>
              <a:rPr lang="it-IT" sz="1400" dirty="0">
                <a:solidFill>
                  <a:schemeClr val="bg2">
                    <a:lumMod val="75000"/>
                    <a:lumOff val="25000"/>
                  </a:schemeClr>
                </a:solidFill>
                <a:latin typeface="+mn-lt"/>
              </a:rPr>
              <a:t>Lion </a:t>
            </a:r>
            <a:r>
              <a:rPr lang="it-IT" sz="1400" dirty="0" err="1">
                <a:solidFill>
                  <a:schemeClr val="bg2">
                    <a:lumMod val="75000"/>
                    <a:lumOff val="25000"/>
                  </a:schemeClr>
                </a:solidFill>
                <a:latin typeface="+mn-lt"/>
              </a:rPr>
              <a:t>Gu</a:t>
            </a:r>
            <a:r>
              <a:rPr lang="it-IT" sz="1400" dirty="0">
                <a:solidFill>
                  <a:schemeClr val="bg2">
                    <a:lumMod val="75000"/>
                    <a:lumOff val="25000"/>
                  </a:schemeClr>
                </a:solidFill>
                <a:latin typeface="+mn-lt"/>
              </a:rPr>
              <a:t>, Vladimir </a:t>
            </a:r>
            <a:r>
              <a:rPr lang="it-IT" sz="1400" dirty="0" err="1">
                <a:solidFill>
                  <a:schemeClr val="bg2">
                    <a:lumMod val="75000"/>
                    <a:lumOff val="25000"/>
                  </a:schemeClr>
                </a:solidFill>
                <a:latin typeface="+mn-lt"/>
              </a:rPr>
              <a:t>Kropotov</a:t>
            </a:r>
            <a:r>
              <a:rPr lang="it-IT" sz="1400" dirty="0">
                <a:solidFill>
                  <a:schemeClr val="bg2">
                    <a:lumMod val="75000"/>
                    <a:lumOff val="25000"/>
                  </a:schemeClr>
                </a:solidFill>
                <a:latin typeface="+mn-lt"/>
              </a:rPr>
              <a:t>, and Fyodor </a:t>
            </a:r>
            <a:r>
              <a:rPr lang="it-IT" sz="1400" dirty="0" err="1">
                <a:solidFill>
                  <a:schemeClr val="bg2">
                    <a:lumMod val="75000"/>
                    <a:lumOff val="25000"/>
                  </a:schemeClr>
                </a:solidFill>
                <a:latin typeface="+mn-lt"/>
              </a:rPr>
              <a:t>Yarochkin</a:t>
            </a:r>
            <a:r>
              <a:rPr lang="it-IT" sz="1400" dirty="0">
                <a:solidFill>
                  <a:schemeClr val="bg2">
                    <a:lumMod val="75000"/>
                    <a:lumOff val="25000"/>
                  </a:schemeClr>
                </a:solidFill>
                <a:latin typeface="+mn-lt"/>
              </a:rPr>
              <a:t> </a:t>
            </a:r>
            <a:r>
              <a:rPr lang="it-IT" sz="1400" dirty="0" err="1">
                <a:solidFill>
                  <a:schemeClr val="bg2">
                    <a:lumMod val="75000"/>
                    <a:lumOff val="25000"/>
                  </a:schemeClr>
                </a:solidFill>
                <a:latin typeface="+mn-lt"/>
              </a:rPr>
              <a:t>Forward-Looking</a:t>
            </a:r>
            <a:r>
              <a:rPr lang="it-IT" sz="1400" dirty="0">
                <a:solidFill>
                  <a:schemeClr val="bg2">
                    <a:lumMod val="75000"/>
                    <a:lumOff val="25000"/>
                  </a:schemeClr>
                </a:solidFill>
                <a:latin typeface="+mn-lt"/>
              </a:rPr>
              <a:t> </a:t>
            </a:r>
            <a:r>
              <a:rPr lang="it-IT" sz="1400" dirty="0" err="1">
                <a:solidFill>
                  <a:schemeClr val="bg2">
                    <a:lumMod val="75000"/>
                    <a:lumOff val="25000"/>
                  </a:schemeClr>
                </a:solidFill>
                <a:latin typeface="+mn-lt"/>
              </a:rPr>
              <a:t>Threat</a:t>
            </a:r>
            <a:r>
              <a:rPr lang="it-IT" sz="1400" dirty="0">
                <a:solidFill>
                  <a:schemeClr val="bg2">
                    <a:lumMod val="75000"/>
                    <a:lumOff val="25000"/>
                  </a:schemeClr>
                </a:solidFill>
                <a:latin typeface="+mn-lt"/>
              </a:rPr>
              <a:t> </a:t>
            </a:r>
            <a:r>
              <a:rPr lang="it-IT" sz="1400" dirty="0" err="1">
                <a:solidFill>
                  <a:schemeClr val="bg2">
                    <a:lumMod val="75000"/>
                    <a:lumOff val="25000"/>
                  </a:schemeClr>
                </a:solidFill>
                <a:latin typeface="+mn-lt"/>
              </a:rPr>
              <a:t>Research</a:t>
            </a:r>
            <a:r>
              <a:rPr lang="it-IT" sz="1400" dirty="0">
                <a:solidFill>
                  <a:schemeClr val="bg2">
                    <a:lumMod val="75000"/>
                    <a:lumOff val="25000"/>
                  </a:schemeClr>
                </a:solidFill>
                <a:latin typeface="+mn-lt"/>
              </a:rPr>
              <a:t> (FTR) </a:t>
            </a:r>
            <a:endParaRPr lang="it-IT" sz="1400" dirty="0">
              <a:solidFill>
                <a:schemeClr val="bg2">
                  <a:lumMod val="75000"/>
                  <a:lumOff val="25000"/>
                </a:schemeClr>
              </a:solidFill>
              <a:effectLst/>
              <a:latin typeface="+mn-lt"/>
            </a:endParaRPr>
          </a:p>
        </p:txBody>
      </p:sp>
    </p:spTree>
    <p:extLst>
      <p:ext uri="{BB962C8B-B14F-4D97-AF65-F5344CB8AC3E}">
        <p14:creationId xmlns:p14="http://schemas.microsoft.com/office/powerpoint/2010/main" val="239295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Tools and </a:t>
            </a:r>
            <a:r>
              <a:rPr lang="en-US" b="1" dirty="0" smtClean="0">
                <a:solidFill>
                  <a:schemeClr val="accent3"/>
                </a:solidFill>
              </a:rPr>
              <a:t>Services</a:t>
            </a:r>
            <a:endParaRPr lang="el-GR" b="1" dirty="0">
              <a:solidFill>
                <a:schemeClr val="accent3"/>
              </a:solidFill>
              <a:latin typeface="Arial" panose="020B0604020202020204" pitchFamily="34" charset="0"/>
              <a:cs typeface="Arial" panose="020B0604020202020204" pitchFamily="34" charset="0"/>
            </a:endParaRPr>
          </a:p>
        </p:txBody>
      </p:sp>
      <p:sp>
        <p:nvSpPr>
          <p:cNvPr id="6" name="Segnaposto contenuto 5"/>
          <p:cNvSpPr>
            <a:spLocks noGrp="1"/>
          </p:cNvSpPr>
          <p:nvPr>
            <p:ph sz="quarter" idx="11"/>
          </p:nvPr>
        </p:nvSpPr>
        <p:spPr/>
        <p:txBody>
          <a:bodyPr>
            <a:noAutofit/>
          </a:bodyPr>
          <a:lstStyle/>
          <a:p>
            <a:pPr marL="0" indent="0" algn="just">
              <a:lnSpc>
                <a:spcPct val="100000"/>
              </a:lnSpc>
              <a:spcBef>
                <a:spcPts val="0"/>
              </a:spcBef>
              <a:buNone/>
            </a:pPr>
            <a:r>
              <a:rPr lang="en-US" dirty="0" smtClean="0"/>
              <a:t>The </a:t>
            </a:r>
            <a:r>
              <a:rPr lang="en-US" dirty="0"/>
              <a:t>rapid growth of social networks caused them to become ideal platforms for spreading </a:t>
            </a:r>
            <a:r>
              <a:rPr lang="en-US" b="1" dirty="0"/>
              <a:t>disinformation campaigns</a:t>
            </a:r>
            <a:r>
              <a:rPr lang="en-US" dirty="0"/>
              <a:t>. Incidents over the past few years demonstrate how social networks are used to distribute fake news. To spread fake news, it is necessary to promote it to social media users. </a:t>
            </a:r>
            <a:endParaRPr lang="en-US" dirty="0" smtClean="0"/>
          </a:p>
        </p:txBody>
      </p:sp>
      <p:pic>
        <p:nvPicPr>
          <p:cNvPr id="5122" name="Picture 2" descr="Risultati immagini per fake news soci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6" y="1291804"/>
            <a:ext cx="5565225" cy="3190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69307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rPr>
              <a:t>Social Networks</a:t>
            </a:r>
            <a:endParaRPr lang="el-GR" b="1" dirty="0">
              <a:solidFill>
                <a:schemeClr val="accent3"/>
              </a:solidFill>
              <a:latin typeface="Arial" panose="020B0604020202020204" pitchFamily="34" charset="0"/>
              <a:cs typeface="Arial" panose="020B0604020202020204" pitchFamily="34" charset="0"/>
            </a:endParaRPr>
          </a:p>
        </p:txBody>
      </p:sp>
      <p:sp>
        <p:nvSpPr>
          <p:cNvPr id="6" name="Segnaposto contenuto 5"/>
          <p:cNvSpPr>
            <a:spLocks noGrp="1"/>
          </p:cNvSpPr>
          <p:nvPr>
            <p:ph sz="quarter" idx="11"/>
          </p:nvPr>
        </p:nvSpPr>
        <p:spPr/>
        <p:txBody>
          <a:bodyPr>
            <a:noAutofit/>
          </a:bodyPr>
          <a:lstStyle/>
          <a:p>
            <a:pPr marL="0" indent="0" algn="just">
              <a:lnSpc>
                <a:spcPct val="100000"/>
              </a:lnSpc>
              <a:buNone/>
            </a:pPr>
            <a:r>
              <a:rPr lang="en-US" dirty="0" smtClean="0"/>
              <a:t>Fake </a:t>
            </a:r>
            <a:r>
              <a:rPr lang="en-US" dirty="0"/>
              <a:t>news in its current incarnation would not be possible without </a:t>
            </a:r>
            <a:r>
              <a:rPr lang="en-US" b="1" dirty="0"/>
              <a:t>social media sites</a:t>
            </a:r>
            <a:r>
              <a:rPr lang="en-US" dirty="0"/>
              <a:t>, as these platforms allow users from various countries to connect with other users easily</a:t>
            </a:r>
            <a:r>
              <a:rPr lang="en-US" dirty="0" smtClean="0"/>
              <a:t>.</a:t>
            </a:r>
          </a:p>
          <a:p>
            <a:pPr marL="0" indent="0" algn="just">
              <a:lnSpc>
                <a:spcPct val="100000"/>
              </a:lnSpc>
              <a:buNone/>
            </a:pPr>
            <a:r>
              <a:rPr lang="en-US" dirty="0" smtClean="0"/>
              <a:t>The </a:t>
            </a:r>
            <a:r>
              <a:rPr lang="en-US" dirty="0"/>
              <a:t>services mentioned above require access to social media sites to spread fake news to actual users. The social media networks have a vested interest in not allowing this access; they would like to keep their sites free of the influence of spammers and propagandists as much as possible. (In extreme cases, social media sites can be </a:t>
            </a:r>
            <a:r>
              <a:rPr lang="en-US" dirty="0" smtClean="0"/>
              <a:t>fined </a:t>
            </a:r>
            <a:r>
              <a:rPr lang="en-US" dirty="0"/>
              <a:t>or even </a:t>
            </a:r>
            <a:r>
              <a:rPr lang="en-US" dirty="0" smtClean="0"/>
              <a:t>blocked </a:t>
            </a:r>
            <a:r>
              <a:rPr lang="en-US" dirty="0"/>
              <a:t>by countries who believe said sites are complicit in spreading fake </a:t>
            </a:r>
            <a:r>
              <a:rPr lang="en-US" dirty="0" smtClean="0"/>
              <a:t>news). </a:t>
            </a:r>
          </a:p>
        </p:txBody>
      </p:sp>
      <p:pic>
        <p:nvPicPr>
          <p:cNvPr id="3074" name="Picture 2" descr="Risultati immagini per fake news socia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86" y="1291805"/>
            <a:ext cx="5579577" cy="31385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83069382"/>
      </p:ext>
    </p:extLst>
  </p:cSld>
  <p:clrMapOvr>
    <a:masterClrMapping/>
  </p:clrMapOvr>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YMB">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1056</TotalTime>
  <Words>1355</Words>
  <Application>Microsoft Office PowerPoint</Application>
  <PresentationFormat>Widescreen</PresentationFormat>
  <Paragraphs>57</Paragraphs>
  <Slides>12</Slides>
  <Notes>3</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12</vt:i4>
      </vt:variant>
    </vt:vector>
  </HeadingPairs>
  <TitlesOfParts>
    <vt:vector size="24" baseType="lpstr">
      <vt:lpstr>Arial</vt:lpstr>
      <vt:lpstr>Calibri</vt:lpstr>
      <vt:lpstr>Calibri Light</vt:lpstr>
      <vt:lpstr>Open Sans</vt:lpstr>
      <vt:lpstr>Roboto Slab</vt:lpstr>
      <vt:lpstr>CARDET Course template</vt:lpstr>
      <vt:lpstr>1_Custom Design</vt:lpstr>
      <vt:lpstr>2_Custom Design</vt:lpstr>
      <vt:lpstr>Custom Design</vt:lpstr>
      <vt:lpstr>3_Custom Design</vt:lpstr>
      <vt:lpstr>4_Custom Design</vt:lpstr>
      <vt:lpstr>5_Custom Design</vt:lpstr>
      <vt:lpstr>Fake News</vt:lpstr>
      <vt:lpstr>FAKE NEWS, the definition</vt:lpstr>
      <vt:lpstr>Learning outcomes</vt:lpstr>
      <vt:lpstr>Digital media</vt:lpstr>
      <vt:lpstr>Digital transformation</vt:lpstr>
      <vt:lpstr>The necessary conversation: Digital empathy</vt:lpstr>
      <vt:lpstr>The fake news triangle</vt:lpstr>
      <vt:lpstr>Tools and Services</vt:lpstr>
      <vt:lpstr>Social Networks</vt:lpstr>
      <vt:lpstr>Motivation</vt:lpstr>
      <vt:lpstr>References</vt:lpstr>
      <vt:lpstr>End of Unit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Theognosia Petrou</cp:lastModifiedBy>
  <cp:revision>131</cp:revision>
  <dcterms:created xsi:type="dcterms:W3CDTF">2019-11-27T07:34:47Z</dcterms:created>
  <dcterms:modified xsi:type="dcterms:W3CDTF">2020-08-07T07:30:40Z</dcterms:modified>
</cp:coreProperties>
</file>