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sldIdLst>
    <p:sldId id="256" r:id="rId8"/>
    <p:sldId id="258" r:id="rId9"/>
    <p:sldId id="266" r:id="rId10"/>
    <p:sldId id="267" r:id="rId11"/>
    <p:sldId id="297" r:id="rId12"/>
    <p:sldId id="268" r:id="rId13"/>
    <p:sldId id="269" r:id="rId14"/>
    <p:sldId id="298" r:id="rId15"/>
    <p:sldId id="299" r:id="rId16"/>
    <p:sldId id="300" r:id="rId17"/>
    <p:sldId id="303"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245"/>
    <a:srgbClr val="FEC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50" d="100"/>
          <a:sy n="50" d="100"/>
        </p:scale>
        <p:origin x="58"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9985478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4108365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9912469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717383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5426704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0230706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33713470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1464768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11039737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4618171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7848562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8699957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50040768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817772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8056731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124868913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29683910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16294134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en.wikipedia.org/wiki/List_of_topics_characterized_as_pseudoscien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ideo" Target="https://www.youtube.com/embed/pf-tQYcZGM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accent3"/>
                </a:solidFill>
                <a:cs typeface="Arial" panose="020B0604020202020204" pitchFamily="34" charset="0"/>
              </a:rPr>
              <a:t>Propaganda and manipulation</a:t>
            </a:r>
            <a:endParaRPr lang="el-GR" b="1" dirty="0">
              <a:solidFill>
                <a:schemeClr val="accent3"/>
              </a:solidFill>
              <a:cs typeface="Arial" panose="020B0604020202020204" pitchFamily="34" charset="0"/>
            </a:endParaRPr>
          </a:p>
        </p:txBody>
      </p:sp>
      <p:sp>
        <p:nvSpPr>
          <p:cNvPr id="3" name="Subtitle 2"/>
          <p:cNvSpPr>
            <a:spLocks noGrp="1"/>
          </p:cNvSpPr>
          <p:nvPr>
            <p:ph type="subTitle" idx="1"/>
          </p:nvPr>
        </p:nvSpPr>
        <p:spPr>
          <a:xfrm>
            <a:off x="334961" y="1546085"/>
            <a:ext cx="6337687" cy="855662"/>
          </a:xfrm>
        </p:spPr>
        <p:txBody>
          <a:bodyPr/>
          <a:lstStyle/>
          <a:p>
            <a:r>
              <a:rPr lang="en-US" dirty="0"/>
              <a:t>Unit </a:t>
            </a:r>
            <a:r>
              <a:rPr lang="en-US" dirty="0" smtClean="0"/>
              <a:t>1: What </a:t>
            </a:r>
            <a:r>
              <a:rPr lang="en-US" dirty="0"/>
              <a:t>is propaganda and manipulation? </a:t>
            </a:r>
            <a:br>
              <a:rPr lang="en-US" dirty="0"/>
            </a:br>
            <a:r>
              <a:rPr lang="en-US" dirty="0"/>
              <a:t>Why propaganda is so effective? </a:t>
            </a:r>
          </a:p>
        </p:txBody>
      </p:sp>
    </p:spTree>
    <p:extLst>
      <p:ext uri="{BB962C8B-B14F-4D97-AF65-F5344CB8AC3E}">
        <p14:creationId xmlns:p14="http://schemas.microsoft.com/office/powerpoint/2010/main" val="409048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cs typeface="Arial" pitchFamily="34" charset="0"/>
              </a:rPr>
              <a:t>References</a:t>
            </a:r>
            <a:endParaRPr lang="en-US" sz="2800" b="1" dirty="0">
              <a:latin typeface="+mj-lt"/>
              <a:cs typeface="Arial" pitchFamily="34" charset="0"/>
            </a:endParaRPr>
          </a:p>
        </p:txBody>
      </p:sp>
      <p:sp>
        <p:nvSpPr>
          <p:cNvPr id="3" name="Content Placeholder 2"/>
          <p:cNvSpPr>
            <a:spLocks noGrp="1"/>
          </p:cNvSpPr>
          <p:nvPr>
            <p:ph sz="quarter" idx="12"/>
          </p:nvPr>
        </p:nvSpPr>
        <p:spPr/>
        <p:txBody>
          <a:bodyPr/>
          <a:lstStyle/>
          <a:p>
            <a:pPr marL="457200" indent="-457200">
              <a:buFont typeface="Arial" panose="020B0604020202020204" pitchFamily="34" charset="0"/>
              <a:buChar char="•"/>
            </a:pPr>
            <a:r>
              <a:rPr lang="en-US" sz="1400" dirty="0" err="1"/>
              <a:t>Barsamian</a:t>
            </a:r>
            <a:r>
              <a:rPr lang="en-US" sz="1400" dirty="0"/>
              <a:t>, David., Chomsky, Noam. Propaganda and the Public Mind. South End Press: 2001.  ISBN 100896086348</a:t>
            </a:r>
          </a:p>
          <a:p>
            <a:pPr marL="457200" indent="-457200">
              <a:buFont typeface="Arial" panose="020B0604020202020204" pitchFamily="34" charset="0"/>
              <a:buChar char="•"/>
            </a:pPr>
            <a:r>
              <a:rPr lang="en-US" sz="1400" dirty="0">
                <a:cs typeface="Arial" pitchFamily="34" charset="0"/>
              </a:rPr>
              <a:t>Chomsky, </a:t>
            </a:r>
            <a:r>
              <a:rPr lang="en-US" sz="1400" dirty="0" err="1">
                <a:cs typeface="Arial" pitchFamily="34" charset="0"/>
              </a:rPr>
              <a:t>N.,Herman</a:t>
            </a:r>
            <a:r>
              <a:rPr lang="en-US" sz="1400" dirty="0">
                <a:cs typeface="Arial" pitchFamily="34" charset="0"/>
              </a:rPr>
              <a:t>, E.: Manufacturing Consent: The Political Economy of the Mass Media., Pantheon: 2000</a:t>
            </a:r>
          </a:p>
          <a:p>
            <a:pPr marL="457200" indent="-457200">
              <a:buFont typeface="Arial" panose="020B0604020202020204" pitchFamily="34" charset="0"/>
              <a:buChar char="•"/>
            </a:pPr>
            <a:r>
              <a:rPr lang="en-US" sz="1400" dirty="0"/>
              <a:t>Stanley, Jason. How Propaganda Works. Princeton University Press: 2015. ISBN 9780691173429 </a:t>
            </a:r>
          </a:p>
          <a:p>
            <a:pPr marL="457200" indent="-457200">
              <a:buFont typeface="Arial" panose="020B0604020202020204" pitchFamily="34" charset="0"/>
              <a:buChar char="•"/>
            </a:pPr>
            <a:r>
              <a:rPr lang="en-US" sz="1400" dirty="0">
                <a:cs typeface="Arial" pitchFamily="34" charset="0"/>
              </a:rPr>
              <a:t>Lee, Chin-</a:t>
            </a:r>
            <a:r>
              <a:rPr lang="en-US" sz="1400" dirty="0" err="1">
                <a:cs typeface="Arial" pitchFamily="34" charset="0"/>
              </a:rPr>
              <a:t>Chuan</a:t>
            </a:r>
            <a:r>
              <a:rPr lang="en-US" sz="1400" dirty="0">
                <a:cs typeface="Arial" pitchFamily="34" charset="0"/>
              </a:rPr>
              <a:t>.: Power, Money, and Media: Communication Patterns and Bureaucratic Control in Cultural China (Media Topographies).,  Northwestern University Press: 2000</a:t>
            </a:r>
            <a:endParaRPr lang="en-US" sz="1400" dirty="0"/>
          </a:p>
          <a:p>
            <a:endParaRPr lang="en-GB" sz="1400" dirty="0"/>
          </a:p>
        </p:txBody>
      </p:sp>
    </p:spTree>
    <p:extLst>
      <p:ext uri="{BB962C8B-B14F-4D97-AF65-F5344CB8AC3E}">
        <p14:creationId xmlns:p14="http://schemas.microsoft.com/office/powerpoint/2010/main" val="135215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End of Unit 1</a:t>
            </a:r>
            <a:endParaRPr lang="en-US" b="1" dirty="0"/>
          </a:p>
        </p:txBody>
      </p:sp>
    </p:spTree>
    <p:extLst>
      <p:ext uri="{BB962C8B-B14F-4D97-AF65-F5344CB8AC3E}">
        <p14:creationId xmlns:p14="http://schemas.microsoft.com/office/powerpoint/2010/main" val="81034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propaganda?</a:t>
            </a:r>
            <a:endParaRPr lang="el-GR" dirty="0"/>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253461" y="1231877"/>
            <a:ext cx="5477219" cy="3067243"/>
          </a:xfrm>
        </p:spPr>
      </p:pic>
      <p:sp>
        <p:nvSpPr>
          <p:cNvPr id="4" name="Content Placeholder 3"/>
          <p:cNvSpPr>
            <a:spLocks noGrp="1"/>
          </p:cNvSpPr>
          <p:nvPr>
            <p:ph sz="quarter" idx="12"/>
          </p:nvPr>
        </p:nvSpPr>
        <p:spPr>
          <a:xfrm>
            <a:off x="334963" y="1231877"/>
            <a:ext cx="5581652" cy="5269334"/>
          </a:xfrm>
        </p:spPr>
        <p:txBody>
          <a:bodyPr/>
          <a:lstStyle/>
          <a:p>
            <a:pPr>
              <a:lnSpc>
                <a:spcPct val="100000"/>
              </a:lnSpc>
            </a:pPr>
            <a:r>
              <a:rPr lang="en-US" dirty="0" smtClean="0"/>
              <a:t>Propaganda is a form of manipulation of public opinion by the manipulation of representations. These representations may take spoken, written, pictorial or musical form [Lee, Chin-</a:t>
            </a:r>
            <a:r>
              <a:rPr lang="en-US" dirty="0" err="1" smtClean="0"/>
              <a:t>Chuan</a:t>
            </a:r>
            <a:r>
              <a:rPr lang="en-US" dirty="0" smtClean="0"/>
              <a:t>, 2000].</a:t>
            </a:r>
            <a:endParaRPr lang="el-GR" dirty="0"/>
          </a:p>
        </p:txBody>
      </p:sp>
    </p:spTree>
    <p:extLst>
      <p:ext uri="{BB962C8B-B14F-4D97-AF65-F5344CB8AC3E}">
        <p14:creationId xmlns:p14="http://schemas.microsoft.com/office/powerpoint/2010/main" val="318279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latin typeface="+mj-lt"/>
              </a:rPr>
              <a:t/>
            </a:r>
            <a:br>
              <a:rPr lang="en-US" b="1" dirty="0" smtClean="0">
                <a:latin typeface="+mj-lt"/>
              </a:rPr>
            </a:br>
            <a:r>
              <a:rPr lang="en-US" b="1" dirty="0" smtClean="0">
                <a:latin typeface="+mj-lt"/>
                <a:cs typeface="Arial" pitchFamily="34" charset="0"/>
              </a:rPr>
              <a:t>Propaganda works by tapping into emotions through:</a:t>
            </a:r>
            <a:r>
              <a:rPr lang="en-US" b="1" dirty="0">
                <a:latin typeface="+mj-lt"/>
              </a:rPr>
              <a:t/>
            </a:r>
            <a:br>
              <a:rPr lang="en-US" b="1" dirty="0">
                <a:latin typeface="+mj-lt"/>
              </a:rPr>
            </a:br>
            <a:endParaRPr lang="en-US" b="1" dirty="0">
              <a:latin typeface="+mj-lt"/>
            </a:endParaRPr>
          </a:p>
        </p:txBody>
      </p:sp>
      <p:sp>
        <p:nvSpPr>
          <p:cNvPr id="3" name="Content Placeholder 2"/>
          <p:cNvSpPr>
            <a:spLocks noGrp="1"/>
          </p:cNvSpPr>
          <p:nvPr>
            <p:ph sz="quarter" idx="11"/>
          </p:nvPr>
        </p:nvSpPr>
        <p:spPr/>
        <p:txBody>
          <a:bodyPr/>
          <a:lstStyle/>
          <a:p>
            <a:pPr marL="342900" lvl="0" indent="-342900">
              <a:lnSpc>
                <a:spcPct val="100000"/>
              </a:lnSpc>
              <a:buFont typeface="Arial" panose="020B0604020202020204" pitchFamily="34" charset="0"/>
              <a:buChar char="•"/>
            </a:pPr>
            <a:r>
              <a:rPr lang="en-US" dirty="0">
                <a:latin typeface="+mn-lt"/>
                <a:cs typeface="Arial" pitchFamily="34" charset="0"/>
              </a:rPr>
              <a:t>news reports</a:t>
            </a:r>
          </a:p>
          <a:p>
            <a:pPr marL="342900" lvl="0" indent="-342900">
              <a:lnSpc>
                <a:spcPct val="100000"/>
              </a:lnSpc>
              <a:buFont typeface="Arial" panose="020B0604020202020204" pitchFamily="34" charset="0"/>
              <a:buChar char="•"/>
            </a:pPr>
            <a:r>
              <a:rPr lang="en-US" dirty="0">
                <a:latin typeface="+mn-lt"/>
                <a:cs typeface="Arial" pitchFamily="34" charset="0"/>
              </a:rPr>
              <a:t>government reports</a:t>
            </a:r>
          </a:p>
          <a:p>
            <a:pPr marL="342900" lvl="0" indent="-342900">
              <a:lnSpc>
                <a:spcPct val="100000"/>
              </a:lnSpc>
              <a:buFont typeface="Arial" panose="020B0604020202020204" pitchFamily="34" charset="0"/>
              <a:buChar char="•"/>
            </a:pPr>
            <a:r>
              <a:rPr lang="en-US" dirty="0">
                <a:latin typeface="+mn-lt"/>
                <a:cs typeface="Arial" pitchFamily="34" charset="0"/>
              </a:rPr>
              <a:t>historical revision</a:t>
            </a:r>
          </a:p>
          <a:p>
            <a:pPr marL="342900" indent="-342900">
              <a:lnSpc>
                <a:spcPct val="100000"/>
              </a:lnSpc>
              <a:buFont typeface="Arial" panose="020B0604020202020204" pitchFamily="34" charset="0"/>
              <a:buChar char="•"/>
            </a:pPr>
            <a:r>
              <a:rPr lang="en-US" dirty="0">
                <a:latin typeface="+mn-lt"/>
                <a:cs typeface="Arial" pitchFamily="34" charset="0"/>
              </a:rPr>
              <a:t>junk </a:t>
            </a:r>
            <a:r>
              <a:rPr lang="en-US" dirty="0" smtClean="0">
                <a:latin typeface="+mn-lt"/>
                <a:cs typeface="Arial" pitchFamily="34" charset="0"/>
              </a:rPr>
              <a:t>science or pseudoscience</a:t>
            </a:r>
            <a:r>
              <a:rPr lang="en-US" dirty="0">
                <a:latin typeface="+mn-lt"/>
                <a:cs typeface="Arial" pitchFamily="34" charset="0"/>
              </a:rPr>
              <a:t> </a:t>
            </a:r>
            <a:r>
              <a:rPr lang="en-US" sz="1400" dirty="0" smtClean="0">
                <a:latin typeface="+mn-lt"/>
                <a:cs typeface="Arial" pitchFamily="34" charset="0"/>
              </a:rPr>
              <a:t>(read about it more </a:t>
            </a:r>
            <a:r>
              <a:rPr lang="en-US" sz="1400" dirty="0">
                <a:latin typeface="+mn-lt"/>
                <a:cs typeface="Arial" pitchFamily="34" charset="0"/>
                <a:hlinkClick r:id="rId2"/>
              </a:rPr>
              <a:t>https://en.wikipedia.org/wiki/List_of_topics_characterized_as_pseudoscience</a:t>
            </a:r>
            <a:r>
              <a:rPr lang="en-US" sz="1400" dirty="0" smtClean="0">
                <a:latin typeface="+mn-lt"/>
                <a:cs typeface="Arial" pitchFamily="34" charset="0"/>
              </a:rPr>
              <a:t>)</a:t>
            </a:r>
          </a:p>
          <a:p>
            <a:pPr marL="342900" lvl="0" indent="-342900">
              <a:lnSpc>
                <a:spcPct val="100000"/>
              </a:lnSpc>
              <a:buFont typeface="Arial" panose="020B0604020202020204" pitchFamily="34" charset="0"/>
              <a:buChar char="•"/>
            </a:pPr>
            <a:r>
              <a:rPr lang="en-US" dirty="0" smtClean="0">
                <a:latin typeface="+mn-lt"/>
                <a:cs typeface="Arial" pitchFamily="34" charset="0"/>
              </a:rPr>
              <a:t>books</a:t>
            </a:r>
            <a:endParaRPr lang="en-US" dirty="0">
              <a:latin typeface="+mn-lt"/>
              <a:cs typeface="Arial" pitchFamily="34" charset="0"/>
            </a:endParaRPr>
          </a:p>
          <a:p>
            <a:pPr marL="342900" lvl="0" indent="-342900">
              <a:lnSpc>
                <a:spcPct val="100000"/>
              </a:lnSpc>
              <a:buFont typeface="Arial" panose="020B0604020202020204" pitchFamily="34" charset="0"/>
              <a:buChar char="•"/>
            </a:pPr>
            <a:r>
              <a:rPr lang="en-US" dirty="0" smtClean="0">
                <a:latin typeface="+mn-lt"/>
                <a:cs typeface="Arial" pitchFamily="34" charset="0"/>
              </a:rPr>
              <a:t>movies</a:t>
            </a:r>
            <a:endParaRPr lang="en-US" dirty="0">
              <a:latin typeface="+mn-lt"/>
              <a:cs typeface="Arial" pitchFamily="34" charset="0"/>
            </a:endParaRPr>
          </a:p>
          <a:p>
            <a:pPr marL="342900" lvl="0" indent="-342900">
              <a:lnSpc>
                <a:spcPct val="100000"/>
              </a:lnSpc>
              <a:buFont typeface="Arial" panose="020B0604020202020204" pitchFamily="34" charset="0"/>
              <a:buChar char="•"/>
            </a:pPr>
            <a:r>
              <a:rPr lang="en-US" dirty="0">
                <a:latin typeface="+mn-lt"/>
                <a:cs typeface="Arial" pitchFamily="34" charset="0"/>
              </a:rPr>
              <a:t>social media</a:t>
            </a:r>
          </a:p>
          <a:p>
            <a:pPr marL="342900" lvl="0" indent="-342900">
              <a:lnSpc>
                <a:spcPct val="100000"/>
              </a:lnSpc>
              <a:buFont typeface="Arial" panose="020B0604020202020204" pitchFamily="34" charset="0"/>
              <a:buChar char="•"/>
            </a:pPr>
            <a:r>
              <a:rPr lang="en-US" dirty="0">
                <a:latin typeface="+mn-lt"/>
                <a:cs typeface="Arial" pitchFamily="34" charset="0"/>
              </a:rPr>
              <a:t>television</a:t>
            </a:r>
          </a:p>
          <a:p>
            <a:pPr marL="342900" lvl="0" indent="-342900">
              <a:lnSpc>
                <a:spcPct val="100000"/>
              </a:lnSpc>
              <a:buFont typeface="Arial" panose="020B0604020202020204" pitchFamily="34" charset="0"/>
              <a:buChar char="•"/>
            </a:pPr>
            <a:r>
              <a:rPr lang="en-US" dirty="0">
                <a:latin typeface="+mn-lt"/>
                <a:cs typeface="Arial" pitchFamily="34" charset="0"/>
              </a:rPr>
              <a:t>posters</a:t>
            </a:r>
          </a:p>
          <a:p>
            <a:pPr marL="285750" indent="-285750">
              <a:lnSpc>
                <a:spcPct val="100000"/>
              </a:lnSpc>
              <a:buFont typeface="Arial" panose="020B0604020202020204" pitchFamily="34" charset="0"/>
              <a:buChar char="•"/>
            </a:pPr>
            <a:endParaRPr lang="en-US" dirty="0">
              <a:latin typeface="+mn-lt"/>
            </a:endParaRPr>
          </a:p>
        </p:txBody>
      </p:sp>
      <p:pic>
        <p:nvPicPr>
          <p:cNvPr id="5"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042804" y="1292225"/>
            <a:ext cx="4046817" cy="5268913"/>
          </a:xfrm>
          <a:prstGeom prst="rect">
            <a:avLst/>
          </a:prstGeom>
        </p:spPr>
      </p:pic>
    </p:spTree>
    <p:extLst>
      <p:ext uri="{BB962C8B-B14F-4D97-AF65-F5344CB8AC3E}">
        <p14:creationId xmlns:p14="http://schemas.microsoft.com/office/powerpoint/2010/main" val="356380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3"/>
                </a:solidFill>
                <a:cs typeface="Arial" pitchFamily="34" charset="0"/>
              </a:rPr>
              <a:t/>
            </a:r>
            <a:br>
              <a:rPr lang="en-US" b="1" dirty="0" smtClean="0">
                <a:solidFill>
                  <a:schemeClr val="accent3"/>
                </a:solidFill>
                <a:cs typeface="Arial" pitchFamily="34" charset="0"/>
              </a:rPr>
            </a:br>
            <a:r>
              <a:rPr lang="en-US" b="1" dirty="0" smtClean="0">
                <a:solidFill>
                  <a:schemeClr val="accent3"/>
                </a:solidFill>
                <a:cs typeface="Arial" pitchFamily="34" charset="0"/>
              </a:rPr>
              <a:t>Propaganda </a:t>
            </a:r>
            <a:r>
              <a:rPr lang="en-US" b="1" dirty="0">
                <a:solidFill>
                  <a:schemeClr val="accent3"/>
                </a:solidFill>
                <a:cs typeface="Arial" pitchFamily="34" charset="0"/>
              </a:rPr>
              <a:t>often is not objective </a:t>
            </a:r>
            <a:br>
              <a:rPr lang="en-US" b="1" dirty="0">
                <a:solidFill>
                  <a:schemeClr val="accent3"/>
                </a:solidFill>
                <a:cs typeface="Arial" pitchFamily="34" charset="0"/>
              </a:rPr>
            </a:br>
            <a:endParaRPr lang="en-US" b="1" dirty="0">
              <a:solidFill>
                <a:schemeClr val="accent3"/>
              </a:solidFill>
            </a:endParaRPr>
          </a:p>
        </p:txBody>
      </p:sp>
      <p:sp>
        <p:nvSpPr>
          <p:cNvPr id="6" name="Content Placeholder 5"/>
          <p:cNvSpPr>
            <a:spLocks noGrp="1"/>
          </p:cNvSpPr>
          <p:nvPr>
            <p:ph sz="quarter" idx="12"/>
          </p:nvPr>
        </p:nvSpPr>
        <p:spPr/>
        <p:txBody>
          <a:bodyPr/>
          <a:lstStyle/>
          <a:p>
            <a:pPr>
              <a:lnSpc>
                <a:spcPct val="100000"/>
              </a:lnSpc>
            </a:pPr>
            <a:r>
              <a:rPr lang="en-US" dirty="0" smtClean="0">
                <a:latin typeface="+mn-lt"/>
                <a:cs typeface="Arial" pitchFamily="34" charset="0"/>
              </a:rPr>
              <a:t>Usually </a:t>
            </a:r>
            <a:r>
              <a:rPr lang="en-US" dirty="0">
                <a:latin typeface="+mn-lt"/>
                <a:cs typeface="Arial" pitchFamily="34" charset="0"/>
              </a:rPr>
              <a:t>part of a larger psychological campaign </a:t>
            </a:r>
            <a:r>
              <a:rPr lang="en-US" b="1" dirty="0">
                <a:latin typeface="+mn-lt"/>
                <a:cs typeface="Arial" pitchFamily="34" charset="0"/>
              </a:rPr>
              <a:t>to influence people </a:t>
            </a:r>
            <a:r>
              <a:rPr lang="en-US" b="1" dirty="0" smtClean="0">
                <a:latin typeface="+mn-lt"/>
                <a:cs typeface="Arial" pitchFamily="34" charset="0"/>
              </a:rPr>
              <a:t>towards </a:t>
            </a:r>
            <a:r>
              <a:rPr lang="en-US" b="1" dirty="0">
                <a:latin typeface="+mn-lt"/>
                <a:cs typeface="Arial" pitchFamily="34" charset="0"/>
              </a:rPr>
              <a:t>a specific opinion</a:t>
            </a:r>
            <a:r>
              <a:rPr lang="en-US" dirty="0">
                <a:latin typeface="+mn-lt"/>
                <a:cs typeface="Arial" pitchFamily="34" charset="0"/>
              </a:rPr>
              <a:t>. </a:t>
            </a:r>
            <a:endParaRPr lang="en-US" dirty="0" smtClean="0">
              <a:latin typeface="+mn-lt"/>
              <a:cs typeface="Arial" pitchFamily="34" charset="0"/>
            </a:endParaRPr>
          </a:p>
          <a:p>
            <a:pPr>
              <a:lnSpc>
                <a:spcPct val="100000"/>
              </a:lnSpc>
            </a:pPr>
            <a:r>
              <a:rPr lang="en-US" dirty="0">
                <a:latin typeface="+mn-lt"/>
                <a:cs typeface="Arial" pitchFamily="34" charset="0"/>
              </a:rPr>
              <a:t>M</a:t>
            </a:r>
            <a:r>
              <a:rPr lang="en-US" dirty="0" smtClean="0">
                <a:latin typeface="+mn-lt"/>
                <a:cs typeface="Arial" pitchFamily="34" charset="0"/>
              </a:rPr>
              <a:t>ay </a:t>
            </a:r>
            <a:r>
              <a:rPr lang="en-US" dirty="0">
                <a:latin typeface="+mn-lt"/>
                <a:cs typeface="Arial" pitchFamily="34" charset="0"/>
              </a:rPr>
              <a:t>include outright </a:t>
            </a:r>
            <a:r>
              <a:rPr lang="en-US" b="1" dirty="0">
                <a:latin typeface="+mn-lt"/>
                <a:cs typeface="Arial" pitchFamily="34" charset="0"/>
              </a:rPr>
              <a:t>lies</a:t>
            </a:r>
            <a:r>
              <a:rPr lang="en-US" dirty="0">
                <a:latin typeface="+mn-lt"/>
                <a:cs typeface="Arial" pitchFamily="34" charset="0"/>
              </a:rPr>
              <a:t> or more subtle misinformation and censorship. </a:t>
            </a:r>
            <a:endParaRPr lang="en-US" dirty="0" smtClean="0">
              <a:latin typeface="+mn-lt"/>
              <a:cs typeface="Arial" pitchFamily="34" charset="0"/>
            </a:endParaRPr>
          </a:p>
          <a:p>
            <a:pPr marL="0" indent="0">
              <a:lnSpc>
                <a:spcPct val="100000"/>
              </a:lnSpc>
              <a:buNone/>
            </a:pPr>
            <a:endParaRPr lang="en-US" dirty="0" smtClean="0">
              <a:latin typeface="+mn-lt"/>
              <a:cs typeface="Arial" pitchFamily="34" charset="0"/>
            </a:endParaRPr>
          </a:p>
          <a:p>
            <a:pPr marL="0" indent="0">
              <a:lnSpc>
                <a:spcPct val="100000"/>
              </a:lnSpc>
              <a:buNone/>
            </a:pPr>
            <a:endParaRPr lang="en-US" dirty="0">
              <a:latin typeface="+mn-lt"/>
              <a:cs typeface="Arial" pitchFamily="34" charset="0"/>
            </a:endParaRPr>
          </a:p>
        </p:txBody>
      </p:sp>
    </p:spTree>
    <p:extLst>
      <p:ext uri="{BB962C8B-B14F-4D97-AF65-F5344CB8AC3E}">
        <p14:creationId xmlns:p14="http://schemas.microsoft.com/office/powerpoint/2010/main" val="255107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latin typeface="+mj-lt"/>
                <a:cs typeface="Arial" pitchFamily="34" charset="0"/>
              </a:rPr>
              <a:t>The difference between Propaganda and Education</a:t>
            </a:r>
            <a:endParaRPr lang="en-US" b="1" dirty="0">
              <a:solidFill>
                <a:schemeClr val="accent3"/>
              </a:solidFill>
              <a:latin typeface="+mj-lt"/>
              <a:cs typeface="Arial" pitchFamily="34" charset="0"/>
            </a:endParaRPr>
          </a:p>
        </p:txBody>
      </p:sp>
      <p:sp>
        <p:nvSpPr>
          <p:cNvPr id="3" name="Content Placeholder 2"/>
          <p:cNvSpPr>
            <a:spLocks noGrp="1"/>
          </p:cNvSpPr>
          <p:nvPr>
            <p:ph sz="quarter" idx="12"/>
          </p:nvPr>
        </p:nvSpPr>
        <p:spPr/>
        <p:txBody>
          <a:bodyPr/>
          <a:lstStyle/>
          <a:p>
            <a:pPr marL="0" indent="0">
              <a:buNone/>
            </a:pPr>
            <a:r>
              <a:rPr lang="en-US" b="1" dirty="0">
                <a:solidFill>
                  <a:schemeClr val="accent2"/>
                </a:solidFill>
                <a:latin typeface="+mn-lt"/>
                <a:cs typeface="Arial" pitchFamily="34" charset="0"/>
              </a:rPr>
              <a:t>Remember! </a:t>
            </a:r>
            <a:r>
              <a:rPr lang="en-US" dirty="0">
                <a:latin typeface="+mn-lt"/>
                <a:cs typeface="Arial" pitchFamily="34" charset="0"/>
              </a:rPr>
              <a:t>some propagandists may consider themselves as </a:t>
            </a:r>
            <a:r>
              <a:rPr lang="en-US" dirty="0" smtClean="0">
                <a:latin typeface="+mn-lt"/>
                <a:cs typeface="Arial" pitchFamily="34" charset="0"/>
              </a:rPr>
              <a:t>educators</a:t>
            </a:r>
          </a:p>
          <a:p>
            <a:pPr marL="0" indent="0">
              <a:buNone/>
            </a:pPr>
            <a:endParaRPr lang="en-US" dirty="0" smtClean="0">
              <a:latin typeface="+mn-lt"/>
              <a:cs typeface="Arial" pitchFamily="34" charset="0"/>
            </a:endParaRPr>
          </a:p>
          <a:p>
            <a:pPr marL="0" indent="0">
              <a:buNone/>
            </a:pPr>
            <a:r>
              <a:rPr lang="en-US" b="1" dirty="0" smtClean="0">
                <a:solidFill>
                  <a:schemeClr val="accent2"/>
                </a:solidFill>
                <a:latin typeface="+mn-lt"/>
                <a:cs typeface="Arial" pitchFamily="34" charset="0"/>
              </a:rPr>
              <a:t>BUT!</a:t>
            </a:r>
          </a:p>
          <a:p>
            <a:pPr marL="0" indent="0">
              <a:buNone/>
            </a:pPr>
            <a:endParaRPr lang="en-US" dirty="0" smtClean="0">
              <a:latin typeface="+mn-lt"/>
              <a:cs typeface="Arial" pitchFamily="34" charset="0"/>
            </a:endParaRPr>
          </a:p>
          <a:p>
            <a:r>
              <a:rPr lang="en-US" dirty="0" smtClean="0">
                <a:latin typeface="+mn-lt"/>
                <a:cs typeface="Arial" pitchFamily="34" charset="0"/>
              </a:rPr>
              <a:t>Educators </a:t>
            </a:r>
            <a:r>
              <a:rPr lang="en-US" dirty="0">
                <a:latin typeface="+mn-lt"/>
                <a:cs typeface="Arial" pitchFamily="34" charset="0"/>
              </a:rPr>
              <a:t>try to present </a:t>
            </a:r>
            <a:r>
              <a:rPr lang="en-US" b="1" dirty="0">
                <a:latin typeface="+mn-lt"/>
                <a:cs typeface="Arial" pitchFamily="34" charset="0"/>
              </a:rPr>
              <a:t>various sides </a:t>
            </a:r>
            <a:r>
              <a:rPr lang="en-US" dirty="0">
                <a:latin typeface="+mn-lt"/>
                <a:cs typeface="Arial" pitchFamily="34" charset="0"/>
              </a:rPr>
              <a:t>of an </a:t>
            </a:r>
            <a:r>
              <a:rPr lang="en-US" dirty="0" smtClean="0">
                <a:latin typeface="+mn-lt"/>
                <a:cs typeface="Arial" pitchFamily="34" charset="0"/>
              </a:rPr>
              <a:t>issue.</a:t>
            </a:r>
            <a:endParaRPr lang="en-US" dirty="0" smtClean="0">
              <a:latin typeface="+mn-lt"/>
              <a:cs typeface="Arial" pitchFamily="34" charset="0"/>
            </a:endParaRPr>
          </a:p>
          <a:p>
            <a:r>
              <a:rPr lang="en-US" dirty="0">
                <a:latin typeface="+mn-lt"/>
                <a:cs typeface="Arial" pitchFamily="34" charset="0"/>
              </a:rPr>
              <a:t>Education aims to induce reactors to </a:t>
            </a:r>
            <a:r>
              <a:rPr lang="en-US" b="1" dirty="0">
                <a:latin typeface="+mn-lt"/>
                <a:cs typeface="Arial" pitchFamily="34" charset="0"/>
              </a:rPr>
              <a:t>collect and evaluate </a:t>
            </a:r>
            <a:r>
              <a:rPr lang="en-US" b="1" dirty="0" smtClean="0">
                <a:latin typeface="+mn-lt"/>
                <a:cs typeface="Arial" pitchFamily="34" charset="0"/>
              </a:rPr>
              <a:t>evidence</a:t>
            </a:r>
            <a:r>
              <a:rPr lang="en-US" dirty="0">
                <a:latin typeface="+mn-lt"/>
                <a:cs typeface="Arial" pitchFamily="34" charset="0"/>
              </a:rPr>
              <a:t> for themselves and assists them in learning </a:t>
            </a:r>
            <a:r>
              <a:rPr lang="en-US" dirty="0" smtClean="0">
                <a:latin typeface="+mn-lt"/>
                <a:cs typeface="Arial" pitchFamily="34" charset="0"/>
              </a:rPr>
              <a:t>the </a:t>
            </a:r>
            <a:r>
              <a:rPr lang="en-US" dirty="0">
                <a:latin typeface="+mn-lt"/>
                <a:cs typeface="Arial" pitchFamily="34" charset="0"/>
              </a:rPr>
              <a:t>techniques for doing so</a:t>
            </a:r>
            <a:r>
              <a:rPr lang="en-US" dirty="0" smtClean="0">
                <a:latin typeface="+mn-lt"/>
                <a:cs typeface="Arial" pitchFamily="34" charset="0"/>
              </a:rPr>
              <a:t>.</a:t>
            </a:r>
          </a:p>
        </p:txBody>
      </p:sp>
    </p:spTree>
    <p:extLst>
      <p:ext uri="{BB962C8B-B14F-4D97-AF65-F5344CB8AC3E}">
        <p14:creationId xmlns:p14="http://schemas.microsoft.com/office/powerpoint/2010/main" val="16515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j-lt"/>
                <a:cs typeface="Arial" pitchFamily="34" charset="0"/>
              </a:rPr>
              <a:t>Why </a:t>
            </a:r>
            <a:r>
              <a:rPr lang="en-US" b="1" dirty="0">
                <a:latin typeface="+mj-lt"/>
                <a:cs typeface="Arial" pitchFamily="34" charset="0"/>
              </a:rPr>
              <a:t>propaganda is so effective? </a:t>
            </a:r>
          </a:p>
        </p:txBody>
      </p:sp>
      <p:sp>
        <p:nvSpPr>
          <p:cNvPr id="5" name="Content Placeholder 4"/>
          <p:cNvSpPr>
            <a:spLocks noGrp="1"/>
          </p:cNvSpPr>
          <p:nvPr>
            <p:ph sz="quarter" idx="12"/>
          </p:nvPr>
        </p:nvSpPr>
        <p:spPr/>
        <p:txBody>
          <a:bodyPr/>
          <a:lstStyle/>
          <a:p>
            <a:pPr marL="0" indent="0">
              <a:buNone/>
            </a:pPr>
            <a:r>
              <a:rPr lang="en-US" dirty="0" smtClean="0">
                <a:latin typeface="+mn-lt"/>
                <a:cs typeface="Arial" pitchFamily="34" charset="0"/>
              </a:rPr>
              <a:t>Noam Chomsky, </a:t>
            </a:r>
            <a:r>
              <a:rPr lang="en-US" dirty="0">
                <a:latin typeface="+mn-lt"/>
                <a:cs typeface="Arial" pitchFamily="34" charset="0"/>
              </a:rPr>
              <a:t> American linguist, </a:t>
            </a:r>
            <a:r>
              <a:rPr lang="en-US" dirty="0" smtClean="0">
                <a:latin typeface="+mn-lt"/>
                <a:cs typeface="Arial" pitchFamily="34" charset="0"/>
              </a:rPr>
              <a:t>philosopher and political activist:</a:t>
            </a:r>
          </a:p>
        </p:txBody>
      </p:sp>
      <p:sp>
        <p:nvSpPr>
          <p:cNvPr id="2" name="Rectangle 1"/>
          <p:cNvSpPr/>
          <p:nvPr/>
        </p:nvSpPr>
        <p:spPr>
          <a:xfrm>
            <a:off x="395416" y="2151100"/>
            <a:ext cx="9185189" cy="2247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8453" y="2430162"/>
            <a:ext cx="8501449" cy="2031325"/>
          </a:xfrm>
          <a:prstGeom prst="rect">
            <a:avLst/>
          </a:prstGeom>
          <a:noFill/>
        </p:spPr>
        <p:txBody>
          <a:bodyPr wrap="square" rtlCol="0">
            <a:spAutoFit/>
          </a:bodyPr>
          <a:lstStyle/>
          <a:p>
            <a:r>
              <a:rPr lang="en-US" i="1" dirty="0">
                <a:solidFill>
                  <a:schemeClr val="accent2"/>
                </a:solidFill>
                <a:cs typeface="Arial" pitchFamily="34" charset="0"/>
              </a:rPr>
              <a:t>“The easy thing to do [is] come home from work, you’re tired, just had a busy day, you’re not </a:t>
            </a:r>
            <a:r>
              <a:rPr lang="en-US" i="1" dirty="0" err="1">
                <a:solidFill>
                  <a:schemeClr val="accent2"/>
                </a:solidFill>
                <a:cs typeface="Arial" pitchFamily="34" charset="0"/>
              </a:rPr>
              <a:t>gonna</a:t>
            </a:r>
            <a:r>
              <a:rPr lang="en-US" i="1" dirty="0">
                <a:solidFill>
                  <a:schemeClr val="accent2"/>
                </a:solidFill>
                <a:cs typeface="Arial" pitchFamily="34" charset="0"/>
              </a:rPr>
              <a:t> spend the evening carrying on a research project, so you turn on the tube (TV), say it’s probably right, look at the headlines of the paper, then you watch sports or something. That’s basically how the system of indoctrination works…” </a:t>
            </a:r>
            <a:endParaRPr lang="en-US" i="1" dirty="0" smtClean="0">
              <a:solidFill>
                <a:schemeClr val="accent2"/>
              </a:solidFill>
              <a:cs typeface="Arial" pitchFamily="34" charset="0"/>
            </a:endParaRPr>
          </a:p>
          <a:p>
            <a:pPr algn="r"/>
            <a:r>
              <a:rPr lang="en-US" dirty="0" smtClean="0">
                <a:solidFill>
                  <a:schemeClr val="bg2">
                    <a:lumMod val="75000"/>
                    <a:lumOff val="25000"/>
                  </a:schemeClr>
                </a:solidFill>
                <a:cs typeface="Arial" pitchFamily="34" charset="0"/>
              </a:rPr>
              <a:t>[</a:t>
            </a:r>
            <a:r>
              <a:rPr lang="en-US" dirty="0">
                <a:solidFill>
                  <a:schemeClr val="bg2">
                    <a:lumMod val="75000"/>
                    <a:lumOff val="25000"/>
                  </a:schemeClr>
                </a:solidFill>
                <a:cs typeface="Arial" pitchFamily="34" charset="0"/>
              </a:rPr>
              <a:t>Chomsky, Noam. 2000]</a:t>
            </a:r>
          </a:p>
          <a:p>
            <a:endParaRPr lang="en-US" dirty="0"/>
          </a:p>
        </p:txBody>
      </p:sp>
    </p:spTree>
    <p:extLst>
      <p:ext uri="{BB962C8B-B14F-4D97-AF65-F5344CB8AC3E}">
        <p14:creationId xmlns:p14="http://schemas.microsoft.com/office/powerpoint/2010/main" val="297876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Arial" pitchFamily="34" charset="0"/>
              </a:rPr>
              <a:t>Propaganda system is successful</a:t>
            </a:r>
            <a:endParaRPr lang="en-US" b="1" dirty="0">
              <a:latin typeface="+mj-lt"/>
              <a:cs typeface="Arial" pitchFamily="34" charset="0"/>
            </a:endParaRPr>
          </a:p>
        </p:txBody>
      </p:sp>
      <p:sp>
        <p:nvSpPr>
          <p:cNvPr id="3" name="Content Placeholder 2"/>
          <p:cNvSpPr>
            <a:spLocks noGrp="1"/>
          </p:cNvSpPr>
          <p:nvPr>
            <p:ph sz="quarter" idx="11"/>
          </p:nvPr>
        </p:nvSpPr>
        <p:spPr/>
        <p:txBody>
          <a:bodyPr/>
          <a:lstStyle/>
          <a:p>
            <a:pPr algn="l"/>
            <a:r>
              <a:rPr lang="en-US" dirty="0">
                <a:latin typeface="+mn-lt"/>
                <a:cs typeface="Arial" pitchFamily="34" charset="0"/>
              </a:rPr>
              <a:t>Propaganda system is successful because, quite simply, people are </a:t>
            </a:r>
            <a:r>
              <a:rPr lang="en-US" b="1" dirty="0">
                <a:solidFill>
                  <a:schemeClr val="accent2"/>
                </a:solidFill>
                <a:latin typeface="+mn-lt"/>
                <a:cs typeface="Arial" pitchFamily="34" charset="0"/>
              </a:rPr>
              <a:t>too busy to question whether the news headlines are truthful </a:t>
            </a:r>
            <a:r>
              <a:rPr lang="en-US" b="1" dirty="0" smtClean="0">
                <a:solidFill>
                  <a:schemeClr val="accent2"/>
                </a:solidFill>
                <a:latin typeface="+mn-lt"/>
                <a:cs typeface="Arial" pitchFamily="34" charset="0"/>
              </a:rPr>
              <a:t>or not</a:t>
            </a:r>
            <a:r>
              <a:rPr lang="en-US" b="1" dirty="0">
                <a:solidFill>
                  <a:schemeClr val="accent2"/>
                </a:solidFill>
                <a:latin typeface="+mn-lt"/>
                <a:cs typeface="Arial" pitchFamily="34" charset="0"/>
              </a:rPr>
              <a:t>.</a:t>
            </a:r>
            <a:r>
              <a:rPr lang="en-US" dirty="0">
                <a:latin typeface="+mn-lt"/>
                <a:cs typeface="Arial" pitchFamily="34" charset="0"/>
              </a:rPr>
              <a:t/>
            </a:r>
            <a:br>
              <a:rPr lang="en-US" dirty="0">
                <a:latin typeface="+mn-lt"/>
                <a:cs typeface="Arial" pitchFamily="34" charset="0"/>
              </a:rPr>
            </a:br>
            <a:endParaRPr lang="en-US" sz="1800" dirty="0" smtClean="0">
              <a:latin typeface="+mn-lt"/>
              <a:cs typeface="Arial" pitchFamily="34" charset="0"/>
            </a:endParaRPr>
          </a:p>
          <a:p>
            <a:endParaRPr lang="en-US" dirty="0">
              <a:latin typeface="+mn-lt"/>
            </a:endParaRPr>
          </a:p>
        </p:txBody>
      </p:sp>
      <p:sp>
        <p:nvSpPr>
          <p:cNvPr id="5" name="Content Placeholder 4"/>
          <p:cNvSpPr>
            <a:spLocks noGrp="1"/>
          </p:cNvSpPr>
          <p:nvPr>
            <p:ph sz="quarter" idx="12"/>
          </p:nvPr>
        </p:nvSpPr>
        <p:spPr/>
        <p:txBody>
          <a:bodyPr/>
          <a:lstStyle/>
          <a:p>
            <a:r>
              <a:rPr lang="en-US" b="1" i="1" dirty="0">
                <a:solidFill>
                  <a:schemeClr val="accent2"/>
                </a:solidFill>
              </a:rPr>
              <a:t>For more information you can watch this documentary:</a:t>
            </a:r>
          </a:p>
          <a:p>
            <a:r>
              <a:rPr lang="en-US" b="1" i="1" dirty="0">
                <a:solidFill>
                  <a:schemeClr val="accent2"/>
                </a:solidFill>
              </a:rPr>
              <a:t>Noam Chomsky.  Manufacturing consent (1992)</a:t>
            </a:r>
          </a:p>
          <a:p>
            <a:endParaRPr lang="en-US" dirty="0"/>
          </a:p>
        </p:txBody>
      </p:sp>
      <p:pic>
        <p:nvPicPr>
          <p:cNvPr id="4" name="pf-tQYcZGM4"/>
          <p:cNvPicPr>
            <a:picLocks noRot="1" noChangeAspect="1"/>
          </p:cNvPicPr>
          <p:nvPr>
            <a:videoFile r:link="rId1"/>
          </p:nvPr>
        </p:nvPicPr>
        <p:blipFill>
          <a:blip r:embed="rId3"/>
          <a:stretch>
            <a:fillRect/>
          </a:stretch>
        </p:blipFill>
        <p:spPr>
          <a:xfrm>
            <a:off x="6275386" y="2609858"/>
            <a:ext cx="5611783" cy="3156628"/>
          </a:xfrm>
          <a:prstGeom prst="rect">
            <a:avLst/>
          </a:prstGeom>
        </p:spPr>
      </p:pic>
    </p:spTree>
    <p:extLst>
      <p:ext uri="{BB962C8B-B14F-4D97-AF65-F5344CB8AC3E}">
        <p14:creationId xmlns:p14="http://schemas.microsoft.com/office/powerpoint/2010/main" val="247863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The most obvious examples of propaganda happen during wars  or crises when governments try to rally their people against a common enemy, or sometimes imaginary enemy.</a:t>
            </a:r>
          </a:p>
          <a:p>
            <a:r>
              <a:rPr lang="en-US" dirty="0"/>
              <a:t>During World War I and World War II, posters depicting the enemy as evil were commonly </a:t>
            </a:r>
            <a:r>
              <a:rPr lang="en-US" dirty="0" smtClean="0"/>
              <a:t>used.</a:t>
            </a:r>
            <a:endParaRPr lang="en-US" dirty="0"/>
          </a:p>
          <a:p>
            <a:endParaRPr lang="en-US" dirty="0"/>
          </a:p>
        </p:txBody>
      </p:sp>
      <p:sp>
        <p:nvSpPr>
          <p:cNvPr id="6" name="Title 3"/>
          <p:cNvSpPr txBox="1">
            <a:spLocks/>
          </p:cNvSpPr>
          <p:nvPr/>
        </p:nvSpPr>
        <p:spPr>
          <a:xfrm>
            <a:off x="839788" y="1257300"/>
            <a:ext cx="8261080"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Arial" pitchFamily="34" charset="0"/>
              <a:cs typeface="Arial" pitchFamily="34" charset="0"/>
            </a:endParaRP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953" y="1291804"/>
            <a:ext cx="3791225" cy="5169853"/>
          </a:xfrm>
          <a:prstGeom prst="rect">
            <a:avLst/>
          </a:prstGeom>
        </p:spPr>
      </p:pic>
      <p:sp>
        <p:nvSpPr>
          <p:cNvPr id="8" name="Text Placeholder 5"/>
          <p:cNvSpPr txBox="1">
            <a:spLocks/>
          </p:cNvSpPr>
          <p:nvPr/>
        </p:nvSpPr>
        <p:spPr>
          <a:xfrm>
            <a:off x="839788" y="2376577"/>
            <a:ext cx="6612572"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Arial" pitchFamily="34" charset="0"/>
              <a:cs typeface="Arial" pitchFamily="34" charset="0"/>
            </a:endParaRPr>
          </a:p>
        </p:txBody>
      </p:sp>
      <p:sp>
        <p:nvSpPr>
          <p:cNvPr id="2" name="Title 1"/>
          <p:cNvSpPr>
            <a:spLocks noGrp="1"/>
          </p:cNvSpPr>
          <p:nvPr>
            <p:ph type="title"/>
          </p:nvPr>
        </p:nvSpPr>
        <p:spPr/>
        <p:txBody>
          <a:bodyPr/>
          <a:lstStyle/>
          <a:p>
            <a:r>
              <a:rPr lang="en-US" b="1" dirty="0"/>
              <a:t>When propaganda is especially successful</a:t>
            </a:r>
            <a:r>
              <a:rPr lang="en-US" b="1" dirty="0" smtClean="0"/>
              <a:t>?</a:t>
            </a:r>
            <a:endParaRPr lang="en-US" b="1" dirty="0"/>
          </a:p>
        </p:txBody>
      </p:sp>
    </p:spTree>
    <p:extLst>
      <p:ext uri="{BB962C8B-B14F-4D97-AF65-F5344CB8AC3E}">
        <p14:creationId xmlns:p14="http://schemas.microsoft.com/office/powerpoint/2010/main" val="105756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sz="quarter" idx="11"/>
          </p:nvPr>
        </p:nvSpPr>
        <p:spPr/>
        <p:txBody>
          <a:bodyPr/>
          <a:lstStyle/>
          <a:p>
            <a:r>
              <a:rPr lang="en-US" dirty="0" smtClean="0">
                <a:latin typeface="+mn-lt"/>
                <a:cs typeface="Arial" pitchFamily="34" charset="0"/>
              </a:rPr>
              <a:t>The </a:t>
            </a:r>
            <a:r>
              <a:rPr lang="en-US" dirty="0">
                <a:latin typeface="+mn-lt"/>
                <a:cs typeface="Arial" pitchFamily="34" charset="0"/>
              </a:rPr>
              <a:t>information becomes </a:t>
            </a:r>
            <a:r>
              <a:rPr lang="en-US" b="1" dirty="0">
                <a:latin typeface="+mn-lt"/>
                <a:cs typeface="Arial" pitchFamily="34" charset="0"/>
              </a:rPr>
              <a:t>propaganda </a:t>
            </a:r>
            <a:r>
              <a:rPr lang="en-US" dirty="0">
                <a:latin typeface="+mn-lt"/>
                <a:cs typeface="Arial" pitchFamily="34" charset="0"/>
              </a:rPr>
              <a:t>when it is </a:t>
            </a:r>
            <a:r>
              <a:rPr lang="en-US" b="1" dirty="0">
                <a:latin typeface="+mn-lt"/>
                <a:cs typeface="Arial" pitchFamily="34" charset="0"/>
              </a:rPr>
              <a:t>manipulative, close-minded and intemperate</a:t>
            </a:r>
            <a:r>
              <a:rPr lang="en-US" b="1" dirty="0" smtClean="0">
                <a:latin typeface="+mn-lt"/>
                <a:cs typeface="Arial" pitchFamily="34" charset="0"/>
              </a:rPr>
              <a:t>!!!</a:t>
            </a:r>
          </a:p>
          <a:p>
            <a:endParaRPr lang="en-US" dirty="0" smtClean="0">
              <a:latin typeface="+mn-lt"/>
              <a:cs typeface="Arial" pitchFamily="34" charset="0"/>
            </a:endParaRPr>
          </a:p>
          <a:p>
            <a:r>
              <a:rPr lang="en-US" dirty="0" smtClean="0">
                <a:latin typeface="+mn-lt"/>
                <a:cs typeface="Arial" pitchFamily="34" charset="0"/>
              </a:rPr>
              <a:t>Propagandists </a:t>
            </a:r>
            <a:r>
              <a:rPr lang="en-US" b="1" dirty="0" smtClean="0">
                <a:latin typeface="+mn-lt"/>
                <a:cs typeface="Arial" pitchFamily="34" charset="0"/>
              </a:rPr>
              <a:t>do not play fair</a:t>
            </a:r>
            <a:r>
              <a:rPr lang="en-US" dirty="0" smtClean="0">
                <a:latin typeface="+mn-lt"/>
                <a:cs typeface="Arial" pitchFamily="34" charset="0"/>
              </a:rPr>
              <a:t>. </a:t>
            </a:r>
          </a:p>
          <a:p>
            <a:pPr marL="0" indent="0">
              <a:buNone/>
            </a:pPr>
            <a:endParaRPr lang="en-US" dirty="0" smtClean="0">
              <a:latin typeface="+mn-lt"/>
              <a:cs typeface="Arial" pitchFamily="34" charset="0"/>
            </a:endParaRPr>
          </a:p>
          <a:p>
            <a:pPr marL="0" indent="0">
              <a:buNone/>
            </a:pPr>
            <a:r>
              <a:rPr lang="en-US" dirty="0" smtClean="0">
                <a:latin typeface="+mn-lt"/>
                <a:cs typeface="Arial" pitchFamily="34" charset="0"/>
              </a:rPr>
              <a:t>They </a:t>
            </a:r>
            <a:r>
              <a:rPr lang="en-US" b="1" dirty="0" smtClean="0">
                <a:latin typeface="+mn-lt"/>
                <a:cs typeface="Arial" pitchFamily="34" charset="0"/>
              </a:rPr>
              <a:t>exaggerate favorable</a:t>
            </a:r>
            <a:r>
              <a:rPr lang="en-US" dirty="0" smtClean="0">
                <a:solidFill>
                  <a:srgbClr val="C00000"/>
                </a:solidFill>
                <a:latin typeface="+mn-lt"/>
                <a:cs typeface="Arial" pitchFamily="34" charset="0"/>
              </a:rPr>
              <a:t> </a:t>
            </a:r>
            <a:r>
              <a:rPr lang="en-US" dirty="0" smtClean="0">
                <a:latin typeface="+mn-lt"/>
                <a:cs typeface="Arial" pitchFamily="34" charset="0"/>
              </a:rPr>
              <a:t>evidence and </a:t>
            </a:r>
            <a:r>
              <a:rPr lang="en-US" b="1" dirty="0" smtClean="0">
                <a:latin typeface="+mn-lt"/>
                <a:cs typeface="Arial" pitchFamily="34" charset="0"/>
              </a:rPr>
              <a:t>ignore</a:t>
            </a:r>
            <a:r>
              <a:rPr lang="en-US" dirty="0" smtClean="0">
                <a:solidFill>
                  <a:srgbClr val="C00000"/>
                </a:solidFill>
                <a:latin typeface="+mn-lt"/>
                <a:cs typeface="Arial" pitchFamily="34" charset="0"/>
              </a:rPr>
              <a:t> </a:t>
            </a:r>
            <a:r>
              <a:rPr lang="en-US" dirty="0" smtClean="0">
                <a:latin typeface="+mn-lt"/>
                <a:cs typeface="Arial" pitchFamily="34" charset="0"/>
              </a:rPr>
              <a:t>evidence to </a:t>
            </a:r>
            <a:r>
              <a:rPr lang="en-US" b="1" dirty="0" smtClean="0">
                <a:latin typeface="+mn-lt"/>
                <a:cs typeface="Arial" pitchFamily="34" charset="0"/>
              </a:rPr>
              <a:t>the contrary</a:t>
            </a:r>
            <a:r>
              <a:rPr lang="en-US" dirty="0" smtClean="0">
                <a:latin typeface="+mn-lt"/>
                <a:cs typeface="Arial" pitchFamily="34" charset="0"/>
              </a:rPr>
              <a:t>. </a:t>
            </a:r>
            <a:endParaRPr lang="en-US" dirty="0">
              <a:latin typeface="+mn-lt"/>
              <a:cs typeface="Arial" pitchFamily="34" charset="0"/>
            </a:endParaRPr>
          </a:p>
        </p:txBody>
      </p:sp>
      <p:pic>
        <p:nvPicPr>
          <p:cNvPr id="8"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169" y="1291804"/>
            <a:ext cx="3788869" cy="5342306"/>
          </a:xfrm>
          <a:prstGeom prst="rect">
            <a:avLst/>
          </a:prstGeom>
        </p:spPr>
      </p:pic>
    </p:spTree>
    <p:extLst>
      <p:ext uri="{BB962C8B-B14F-4D97-AF65-F5344CB8AC3E}">
        <p14:creationId xmlns:p14="http://schemas.microsoft.com/office/powerpoint/2010/main" val="11976753"/>
      </p:ext>
    </p:extLst>
  </p:cSld>
  <p:clrMapOvr>
    <a:masterClrMapping/>
  </p:clrMapOvr>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379</Words>
  <Application>Microsoft Office PowerPoint</Application>
  <PresentationFormat>Widescreen</PresentationFormat>
  <Paragraphs>46</Paragraphs>
  <Slides>11</Slides>
  <Notes>0</Notes>
  <HiddenSlides>0</HiddenSlides>
  <MMClips>1</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Arial</vt:lpstr>
      <vt:lpstr>Calibri</vt:lpstr>
      <vt:lpstr>Calibri Light</vt:lpstr>
      <vt:lpstr>Open Sans</vt:lpstr>
      <vt:lpstr>Roboto Slab</vt:lpstr>
      <vt:lpstr>CARDET Course template</vt:lpstr>
      <vt:lpstr>1_Custom Design</vt:lpstr>
      <vt:lpstr>2_Custom Design</vt:lpstr>
      <vt:lpstr>Custom Design</vt:lpstr>
      <vt:lpstr>3_Custom Design</vt:lpstr>
      <vt:lpstr>4_Custom Design</vt:lpstr>
      <vt:lpstr>5_Custom Design</vt:lpstr>
      <vt:lpstr>Propaganda and manipulation</vt:lpstr>
      <vt:lpstr>What is propaganda?</vt:lpstr>
      <vt:lpstr> Propaganda works by tapping into emotions through: </vt:lpstr>
      <vt:lpstr> Propaganda often is not objective  </vt:lpstr>
      <vt:lpstr>The difference between Propaganda and Education</vt:lpstr>
      <vt:lpstr>Why propaganda is so effective? </vt:lpstr>
      <vt:lpstr>Propaganda system is successful</vt:lpstr>
      <vt:lpstr>When propaganda is especially successful?</vt:lpstr>
      <vt:lpstr>PowerPoint Presentation</vt:lpstr>
      <vt:lpstr>References</vt:lpstr>
      <vt:lpstr>End of Unit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Theognosia Petrou</cp:lastModifiedBy>
  <cp:revision>62</cp:revision>
  <dcterms:created xsi:type="dcterms:W3CDTF">2019-11-27T07:34:47Z</dcterms:created>
  <dcterms:modified xsi:type="dcterms:W3CDTF">2020-08-07T12:10:46Z</dcterms:modified>
</cp:coreProperties>
</file>