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672" r:id="rId2"/>
    <p:sldMasterId id="2147483684" r:id="rId3"/>
    <p:sldMasterId id="2147483660" r:id="rId4"/>
    <p:sldMasterId id="2147483696" r:id="rId5"/>
    <p:sldMasterId id="2147483708" r:id="rId6"/>
    <p:sldMasterId id="2147483720" r:id="rId7"/>
  </p:sldMasterIdLst>
  <p:notesMasterIdLst>
    <p:notesMasterId r:id="rId28"/>
  </p:notesMasterIdLst>
  <p:sldIdLst>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7"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805"/>
    <a:srgbClr val="FEC80A"/>
    <a:srgbClr val="1D9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83942" autoAdjust="0"/>
  </p:normalViewPr>
  <p:slideViewPr>
    <p:cSldViewPr snapToGrid="0">
      <p:cViewPr varScale="1">
        <p:scale>
          <a:sx n="47" d="100"/>
          <a:sy n="47" d="100"/>
        </p:scale>
        <p:origin x="67"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3A725-70BD-4B63-BD6C-A1720FA98A7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D854919-4410-422F-B1BE-4CEB7BB46642}">
      <dgm:prSet phldrT="[Text]"/>
      <dgm:spPr/>
      <dgm:t>
        <a:bodyPr/>
        <a:lstStyle/>
        <a:p>
          <a:r>
            <a:rPr lang="en-US" dirty="0" smtClean="0">
              <a:latin typeface="+mn-lt"/>
              <a:cs typeface="Arial" panose="020B0604020202020204" pitchFamily="34" charset="0"/>
            </a:rPr>
            <a:t>Organization skills</a:t>
          </a:r>
          <a:endParaRPr lang="en-US" dirty="0">
            <a:latin typeface="+mn-lt"/>
            <a:cs typeface="Arial" panose="020B0604020202020204" pitchFamily="34" charset="0"/>
          </a:endParaRPr>
        </a:p>
      </dgm:t>
    </dgm:pt>
    <dgm:pt modelId="{AAA5FF82-F34C-4043-AE7A-A2DE0BFEFCBA}" type="parTrans" cxnId="{D00F136B-18E0-4620-80EA-923784F79F40}">
      <dgm:prSet/>
      <dgm:spPr/>
      <dgm:t>
        <a:bodyPr/>
        <a:lstStyle/>
        <a:p>
          <a:endParaRPr lang="en-US">
            <a:latin typeface="Arial" panose="020B0604020202020204" pitchFamily="34" charset="0"/>
            <a:cs typeface="Arial" panose="020B0604020202020204" pitchFamily="34" charset="0"/>
          </a:endParaRPr>
        </a:p>
      </dgm:t>
    </dgm:pt>
    <dgm:pt modelId="{44227D03-685B-4952-9CD8-1FE991E1828B}" type="sibTrans" cxnId="{D00F136B-18E0-4620-80EA-923784F79F40}">
      <dgm:prSet/>
      <dgm:spPr/>
      <dgm:t>
        <a:bodyPr/>
        <a:lstStyle/>
        <a:p>
          <a:endParaRPr lang="en-US">
            <a:latin typeface="Arial" panose="020B0604020202020204" pitchFamily="34" charset="0"/>
            <a:cs typeface="Arial" panose="020B0604020202020204" pitchFamily="34" charset="0"/>
          </a:endParaRPr>
        </a:p>
      </dgm:t>
    </dgm:pt>
    <dgm:pt modelId="{C3421E7F-593F-4C18-8793-4C679EB788BD}">
      <dgm:prSet phldrT="[Text]"/>
      <dgm:spPr/>
      <dgm:t>
        <a:bodyPr/>
        <a:lstStyle/>
        <a:p>
          <a:r>
            <a:rPr lang="en-US" dirty="0" smtClean="0">
              <a:latin typeface="+mn-lt"/>
              <a:cs typeface="Arial" panose="020B0604020202020204" pitchFamily="34" charset="0"/>
            </a:rPr>
            <a:t>Communication skills </a:t>
          </a:r>
          <a:endParaRPr lang="en-US" dirty="0">
            <a:latin typeface="+mn-lt"/>
            <a:cs typeface="Arial" panose="020B0604020202020204" pitchFamily="34" charset="0"/>
          </a:endParaRPr>
        </a:p>
      </dgm:t>
    </dgm:pt>
    <dgm:pt modelId="{6AB90800-0D70-42C6-AFD5-CDDE8A20537F}" type="parTrans" cxnId="{EA9AA991-5AEB-4513-B507-46F70A04B4E3}">
      <dgm:prSet/>
      <dgm:spPr/>
      <dgm:t>
        <a:bodyPr/>
        <a:lstStyle/>
        <a:p>
          <a:endParaRPr lang="en-US">
            <a:latin typeface="Arial" panose="020B0604020202020204" pitchFamily="34" charset="0"/>
            <a:cs typeface="Arial" panose="020B0604020202020204" pitchFamily="34" charset="0"/>
          </a:endParaRPr>
        </a:p>
      </dgm:t>
    </dgm:pt>
    <dgm:pt modelId="{925DC92A-8EB4-4570-99C6-09C59D309D29}" type="sibTrans" cxnId="{EA9AA991-5AEB-4513-B507-46F70A04B4E3}">
      <dgm:prSet/>
      <dgm:spPr/>
      <dgm:t>
        <a:bodyPr/>
        <a:lstStyle/>
        <a:p>
          <a:endParaRPr lang="en-US">
            <a:latin typeface="Arial" panose="020B0604020202020204" pitchFamily="34" charset="0"/>
            <a:cs typeface="Arial" panose="020B0604020202020204" pitchFamily="34" charset="0"/>
          </a:endParaRPr>
        </a:p>
      </dgm:t>
    </dgm:pt>
    <dgm:pt modelId="{FAFF319D-91EF-4031-B654-FF1E5EBEC380}">
      <dgm:prSet/>
      <dgm:spPr/>
      <dgm:t>
        <a:bodyPr/>
        <a:lstStyle/>
        <a:p>
          <a:r>
            <a:rPr lang="en-US" dirty="0" smtClean="0">
              <a:latin typeface="+mn-lt"/>
              <a:cs typeface="Arial" panose="020B0604020202020204" pitchFamily="34" charset="0"/>
            </a:rPr>
            <a:t>Collective decision-making skills </a:t>
          </a:r>
          <a:endParaRPr lang="en-US" dirty="0">
            <a:latin typeface="+mn-lt"/>
            <a:cs typeface="Arial" panose="020B0604020202020204" pitchFamily="34" charset="0"/>
          </a:endParaRPr>
        </a:p>
      </dgm:t>
    </dgm:pt>
    <dgm:pt modelId="{0A54E32C-643A-43C1-8C8B-5FCD463BB80F}" type="parTrans" cxnId="{EF9CF1BE-4233-42C1-8E4B-3CDDA21A7047}">
      <dgm:prSet/>
      <dgm:spPr/>
      <dgm:t>
        <a:bodyPr/>
        <a:lstStyle/>
        <a:p>
          <a:endParaRPr lang="en-US">
            <a:latin typeface="Arial" panose="020B0604020202020204" pitchFamily="34" charset="0"/>
            <a:cs typeface="Arial" panose="020B0604020202020204" pitchFamily="34" charset="0"/>
          </a:endParaRPr>
        </a:p>
      </dgm:t>
    </dgm:pt>
    <dgm:pt modelId="{4A3A8D81-EBED-4D65-A7A9-3B8E6A2D6D0F}" type="sibTrans" cxnId="{EF9CF1BE-4233-42C1-8E4B-3CDDA21A7047}">
      <dgm:prSet/>
      <dgm:spPr/>
      <dgm:t>
        <a:bodyPr/>
        <a:lstStyle/>
        <a:p>
          <a:endParaRPr lang="en-US">
            <a:latin typeface="Arial" panose="020B0604020202020204" pitchFamily="34" charset="0"/>
            <a:cs typeface="Arial" panose="020B0604020202020204" pitchFamily="34" charset="0"/>
          </a:endParaRPr>
        </a:p>
      </dgm:t>
    </dgm:pt>
    <dgm:pt modelId="{FF321815-F764-4A3E-918F-EFE08AE7BD64}">
      <dgm:prSet/>
      <dgm:spPr/>
      <dgm:t>
        <a:bodyPr/>
        <a:lstStyle/>
        <a:p>
          <a:r>
            <a:rPr lang="en-US" dirty="0" smtClean="0">
              <a:latin typeface="+mn-lt"/>
              <a:cs typeface="Arial" panose="020B0604020202020204" pitchFamily="34" charset="0"/>
            </a:rPr>
            <a:t>Critical-thinking skills </a:t>
          </a:r>
          <a:endParaRPr lang="en-US" dirty="0">
            <a:latin typeface="+mn-lt"/>
            <a:cs typeface="Arial" panose="020B0604020202020204" pitchFamily="34" charset="0"/>
          </a:endParaRPr>
        </a:p>
      </dgm:t>
    </dgm:pt>
    <dgm:pt modelId="{1EA3904B-C851-40B8-98FC-35BC66F4B822}" type="parTrans" cxnId="{486F02F8-B4B9-4C3D-B976-E11E5E269512}">
      <dgm:prSet/>
      <dgm:spPr/>
      <dgm:t>
        <a:bodyPr/>
        <a:lstStyle/>
        <a:p>
          <a:endParaRPr lang="en-US">
            <a:latin typeface="Arial" panose="020B0604020202020204" pitchFamily="34" charset="0"/>
            <a:cs typeface="Arial" panose="020B0604020202020204" pitchFamily="34" charset="0"/>
          </a:endParaRPr>
        </a:p>
      </dgm:t>
    </dgm:pt>
    <dgm:pt modelId="{847BE80E-FB8B-410E-BC98-1E9405705089}" type="sibTrans" cxnId="{486F02F8-B4B9-4C3D-B976-E11E5E269512}">
      <dgm:prSet/>
      <dgm:spPr/>
      <dgm:t>
        <a:bodyPr/>
        <a:lstStyle/>
        <a:p>
          <a:endParaRPr lang="en-US">
            <a:latin typeface="Arial" panose="020B0604020202020204" pitchFamily="34" charset="0"/>
            <a:cs typeface="Arial" panose="020B0604020202020204" pitchFamily="34" charset="0"/>
          </a:endParaRPr>
        </a:p>
      </dgm:t>
    </dgm:pt>
    <dgm:pt modelId="{7BA1BE3D-23AE-46FD-9BB1-DD165C5AAD84}" type="pres">
      <dgm:prSet presAssocID="{E793A725-70BD-4B63-BD6C-A1720FA98A73}" presName="linear" presStyleCnt="0">
        <dgm:presLayoutVars>
          <dgm:dir/>
          <dgm:animLvl val="lvl"/>
          <dgm:resizeHandles val="exact"/>
        </dgm:presLayoutVars>
      </dgm:prSet>
      <dgm:spPr/>
      <dgm:t>
        <a:bodyPr/>
        <a:lstStyle/>
        <a:p>
          <a:endParaRPr lang="en-US"/>
        </a:p>
      </dgm:t>
    </dgm:pt>
    <dgm:pt modelId="{C54ADEEB-B7CC-4F90-900B-3B0F2930CD6B}" type="pres">
      <dgm:prSet presAssocID="{0D854919-4410-422F-B1BE-4CEB7BB46642}" presName="parentLin" presStyleCnt="0"/>
      <dgm:spPr/>
    </dgm:pt>
    <dgm:pt modelId="{AB3847A3-365D-4E20-91FE-E5A96DF24B6F}" type="pres">
      <dgm:prSet presAssocID="{0D854919-4410-422F-B1BE-4CEB7BB46642}" presName="parentLeftMargin" presStyleLbl="node1" presStyleIdx="0" presStyleCnt="4"/>
      <dgm:spPr/>
      <dgm:t>
        <a:bodyPr/>
        <a:lstStyle/>
        <a:p>
          <a:endParaRPr lang="en-US"/>
        </a:p>
      </dgm:t>
    </dgm:pt>
    <dgm:pt modelId="{C1BC9449-D358-450C-B57A-8EA0B9CABB5B}" type="pres">
      <dgm:prSet presAssocID="{0D854919-4410-422F-B1BE-4CEB7BB46642}" presName="parentText" presStyleLbl="node1" presStyleIdx="0" presStyleCnt="4">
        <dgm:presLayoutVars>
          <dgm:chMax val="0"/>
          <dgm:bulletEnabled val="1"/>
        </dgm:presLayoutVars>
      </dgm:prSet>
      <dgm:spPr/>
      <dgm:t>
        <a:bodyPr/>
        <a:lstStyle/>
        <a:p>
          <a:endParaRPr lang="en-US"/>
        </a:p>
      </dgm:t>
    </dgm:pt>
    <dgm:pt modelId="{57594191-A47D-4161-A3F1-EEBAD6B5522E}" type="pres">
      <dgm:prSet presAssocID="{0D854919-4410-422F-B1BE-4CEB7BB46642}" presName="negativeSpace" presStyleCnt="0"/>
      <dgm:spPr/>
    </dgm:pt>
    <dgm:pt modelId="{1CB1E0AA-1D58-4A28-A960-C7D5943637DA}" type="pres">
      <dgm:prSet presAssocID="{0D854919-4410-422F-B1BE-4CEB7BB46642}" presName="childText" presStyleLbl="conFgAcc1" presStyleIdx="0" presStyleCnt="4">
        <dgm:presLayoutVars>
          <dgm:bulletEnabled val="1"/>
        </dgm:presLayoutVars>
      </dgm:prSet>
      <dgm:spPr/>
    </dgm:pt>
    <dgm:pt modelId="{56508962-DBB7-47CA-BF9D-0487EC3B0764}" type="pres">
      <dgm:prSet presAssocID="{44227D03-685B-4952-9CD8-1FE991E1828B}" presName="spaceBetweenRectangles" presStyleCnt="0"/>
      <dgm:spPr/>
    </dgm:pt>
    <dgm:pt modelId="{7226E6F6-0561-49B0-B684-0F7EC05F804E}" type="pres">
      <dgm:prSet presAssocID="{C3421E7F-593F-4C18-8793-4C679EB788BD}" presName="parentLin" presStyleCnt="0"/>
      <dgm:spPr/>
    </dgm:pt>
    <dgm:pt modelId="{843ACC5F-5E84-41A5-B1EF-453FA66DE58B}" type="pres">
      <dgm:prSet presAssocID="{C3421E7F-593F-4C18-8793-4C679EB788BD}" presName="parentLeftMargin" presStyleLbl="node1" presStyleIdx="0" presStyleCnt="4"/>
      <dgm:spPr/>
      <dgm:t>
        <a:bodyPr/>
        <a:lstStyle/>
        <a:p>
          <a:endParaRPr lang="en-US"/>
        </a:p>
      </dgm:t>
    </dgm:pt>
    <dgm:pt modelId="{862AE923-4BC2-4854-BD3D-10FA29D016A3}" type="pres">
      <dgm:prSet presAssocID="{C3421E7F-593F-4C18-8793-4C679EB788BD}" presName="parentText" presStyleLbl="node1" presStyleIdx="1" presStyleCnt="4">
        <dgm:presLayoutVars>
          <dgm:chMax val="0"/>
          <dgm:bulletEnabled val="1"/>
        </dgm:presLayoutVars>
      </dgm:prSet>
      <dgm:spPr/>
      <dgm:t>
        <a:bodyPr/>
        <a:lstStyle/>
        <a:p>
          <a:endParaRPr lang="en-US"/>
        </a:p>
      </dgm:t>
    </dgm:pt>
    <dgm:pt modelId="{F6D88DA6-D3D9-4CF9-A10F-AF54B70FBCF0}" type="pres">
      <dgm:prSet presAssocID="{C3421E7F-593F-4C18-8793-4C679EB788BD}" presName="negativeSpace" presStyleCnt="0"/>
      <dgm:spPr/>
    </dgm:pt>
    <dgm:pt modelId="{519A71CC-881A-4DBE-8340-322C858E2D2A}" type="pres">
      <dgm:prSet presAssocID="{C3421E7F-593F-4C18-8793-4C679EB788BD}" presName="childText" presStyleLbl="conFgAcc1" presStyleIdx="1" presStyleCnt="4">
        <dgm:presLayoutVars>
          <dgm:bulletEnabled val="1"/>
        </dgm:presLayoutVars>
      </dgm:prSet>
      <dgm:spPr/>
    </dgm:pt>
    <dgm:pt modelId="{D26AAD30-F0BC-446A-ACCC-2BF4D0CA4940}" type="pres">
      <dgm:prSet presAssocID="{925DC92A-8EB4-4570-99C6-09C59D309D29}" presName="spaceBetweenRectangles" presStyleCnt="0"/>
      <dgm:spPr/>
    </dgm:pt>
    <dgm:pt modelId="{B42CC878-1399-4BE3-9052-BB12C9F72E71}" type="pres">
      <dgm:prSet presAssocID="{FAFF319D-91EF-4031-B654-FF1E5EBEC380}" presName="parentLin" presStyleCnt="0"/>
      <dgm:spPr/>
    </dgm:pt>
    <dgm:pt modelId="{2C2CD606-6834-46AA-ADD6-36F88129BDD9}" type="pres">
      <dgm:prSet presAssocID="{FAFF319D-91EF-4031-B654-FF1E5EBEC380}" presName="parentLeftMargin" presStyleLbl="node1" presStyleIdx="1" presStyleCnt="4"/>
      <dgm:spPr/>
      <dgm:t>
        <a:bodyPr/>
        <a:lstStyle/>
        <a:p>
          <a:endParaRPr lang="en-US"/>
        </a:p>
      </dgm:t>
    </dgm:pt>
    <dgm:pt modelId="{CFCF3CA6-C2D9-43BC-BE9D-E19711F7F3E0}" type="pres">
      <dgm:prSet presAssocID="{FAFF319D-91EF-4031-B654-FF1E5EBEC380}" presName="parentText" presStyleLbl="node1" presStyleIdx="2" presStyleCnt="4">
        <dgm:presLayoutVars>
          <dgm:chMax val="0"/>
          <dgm:bulletEnabled val="1"/>
        </dgm:presLayoutVars>
      </dgm:prSet>
      <dgm:spPr/>
      <dgm:t>
        <a:bodyPr/>
        <a:lstStyle/>
        <a:p>
          <a:endParaRPr lang="en-US"/>
        </a:p>
      </dgm:t>
    </dgm:pt>
    <dgm:pt modelId="{49E7167B-CC98-4026-BD5D-23195DD8F41A}" type="pres">
      <dgm:prSet presAssocID="{FAFF319D-91EF-4031-B654-FF1E5EBEC380}" presName="negativeSpace" presStyleCnt="0"/>
      <dgm:spPr/>
    </dgm:pt>
    <dgm:pt modelId="{768F0111-E17F-4DE9-A062-9C6A20D31DD9}" type="pres">
      <dgm:prSet presAssocID="{FAFF319D-91EF-4031-B654-FF1E5EBEC380}" presName="childText" presStyleLbl="conFgAcc1" presStyleIdx="2" presStyleCnt="4">
        <dgm:presLayoutVars>
          <dgm:bulletEnabled val="1"/>
        </dgm:presLayoutVars>
      </dgm:prSet>
      <dgm:spPr/>
    </dgm:pt>
    <dgm:pt modelId="{C6250CBA-F9B0-4593-9746-1ED6E1CBA5A1}" type="pres">
      <dgm:prSet presAssocID="{4A3A8D81-EBED-4D65-A7A9-3B8E6A2D6D0F}" presName="spaceBetweenRectangles" presStyleCnt="0"/>
      <dgm:spPr/>
    </dgm:pt>
    <dgm:pt modelId="{D1B4FB1F-8A6F-4A52-B406-03D6D21544C9}" type="pres">
      <dgm:prSet presAssocID="{FF321815-F764-4A3E-918F-EFE08AE7BD64}" presName="parentLin" presStyleCnt="0"/>
      <dgm:spPr/>
    </dgm:pt>
    <dgm:pt modelId="{45B5C265-2396-474C-844B-20BC95B3BB60}" type="pres">
      <dgm:prSet presAssocID="{FF321815-F764-4A3E-918F-EFE08AE7BD64}" presName="parentLeftMargin" presStyleLbl="node1" presStyleIdx="2" presStyleCnt="4"/>
      <dgm:spPr/>
      <dgm:t>
        <a:bodyPr/>
        <a:lstStyle/>
        <a:p>
          <a:endParaRPr lang="en-US"/>
        </a:p>
      </dgm:t>
    </dgm:pt>
    <dgm:pt modelId="{A4427826-E8FB-4AFF-BBDC-7F21A618F74F}" type="pres">
      <dgm:prSet presAssocID="{FF321815-F764-4A3E-918F-EFE08AE7BD64}" presName="parentText" presStyleLbl="node1" presStyleIdx="3" presStyleCnt="4">
        <dgm:presLayoutVars>
          <dgm:chMax val="0"/>
          <dgm:bulletEnabled val="1"/>
        </dgm:presLayoutVars>
      </dgm:prSet>
      <dgm:spPr/>
      <dgm:t>
        <a:bodyPr/>
        <a:lstStyle/>
        <a:p>
          <a:endParaRPr lang="en-US"/>
        </a:p>
      </dgm:t>
    </dgm:pt>
    <dgm:pt modelId="{0FE2AAB9-04B6-42E8-9EFB-4FAA9C7CF35B}" type="pres">
      <dgm:prSet presAssocID="{FF321815-F764-4A3E-918F-EFE08AE7BD64}" presName="negativeSpace" presStyleCnt="0"/>
      <dgm:spPr/>
    </dgm:pt>
    <dgm:pt modelId="{120E44A3-7194-498A-85D1-6D0E297E5FCA}" type="pres">
      <dgm:prSet presAssocID="{FF321815-F764-4A3E-918F-EFE08AE7BD64}" presName="childText" presStyleLbl="conFgAcc1" presStyleIdx="3" presStyleCnt="4">
        <dgm:presLayoutVars>
          <dgm:bulletEnabled val="1"/>
        </dgm:presLayoutVars>
      </dgm:prSet>
      <dgm:spPr/>
    </dgm:pt>
  </dgm:ptLst>
  <dgm:cxnLst>
    <dgm:cxn modelId="{9402AD96-F3E2-4A67-B931-4D8352AA478B}" type="presOf" srcId="{FF321815-F764-4A3E-918F-EFE08AE7BD64}" destId="{A4427826-E8FB-4AFF-BBDC-7F21A618F74F}" srcOrd="1" destOrd="0" presId="urn:microsoft.com/office/officeart/2005/8/layout/list1"/>
    <dgm:cxn modelId="{7C34016A-5FDF-4F78-A8FF-916D9D8E48D7}" type="presOf" srcId="{FF321815-F764-4A3E-918F-EFE08AE7BD64}" destId="{45B5C265-2396-474C-844B-20BC95B3BB60}" srcOrd="0" destOrd="0" presId="urn:microsoft.com/office/officeart/2005/8/layout/list1"/>
    <dgm:cxn modelId="{6A0E19CF-F1E7-41A2-AEA9-BE1BC33C8530}" type="presOf" srcId="{C3421E7F-593F-4C18-8793-4C679EB788BD}" destId="{862AE923-4BC2-4854-BD3D-10FA29D016A3}" srcOrd="1" destOrd="0" presId="urn:microsoft.com/office/officeart/2005/8/layout/list1"/>
    <dgm:cxn modelId="{AB7F04E9-C6DB-45CE-B277-F047806510FD}" type="presOf" srcId="{0D854919-4410-422F-B1BE-4CEB7BB46642}" destId="{AB3847A3-365D-4E20-91FE-E5A96DF24B6F}" srcOrd="0" destOrd="0" presId="urn:microsoft.com/office/officeart/2005/8/layout/list1"/>
    <dgm:cxn modelId="{EF9CF1BE-4233-42C1-8E4B-3CDDA21A7047}" srcId="{E793A725-70BD-4B63-BD6C-A1720FA98A73}" destId="{FAFF319D-91EF-4031-B654-FF1E5EBEC380}" srcOrd="2" destOrd="0" parTransId="{0A54E32C-643A-43C1-8C8B-5FCD463BB80F}" sibTransId="{4A3A8D81-EBED-4D65-A7A9-3B8E6A2D6D0F}"/>
    <dgm:cxn modelId="{EA9AA991-5AEB-4513-B507-46F70A04B4E3}" srcId="{E793A725-70BD-4B63-BD6C-A1720FA98A73}" destId="{C3421E7F-593F-4C18-8793-4C679EB788BD}" srcOrd="1" destOrd="0" parTransId="{6AB90800-0D70-42C6-AFD5-CDDE8A20537F}" sibTransId="{925DC92A-8EB4-4570-99C6-09C59D309D29}"/>
    <dgm:cxn modelId="{D00F136B-18E0-4620-80EA-923784F79F40}" srcId="{E793A725-70BD-4B63-BD6C-A1720FA98A73}" destId="{0D854919-4410-422F-B1BE-4CEB7BB46642}" srcOrd="0" destOrd="0" parTransId="{AAA5FF82-F34C-4043-AE7A-A2DE0BFEFCBA}" sibTransId="{44227D03-685B-4952-9CD8-1FE991E1828B}"/>
    <dgm:cxn modelId="{DBC92559-E105-4EEF-9141-9E23F6C83D24}" type="presOf" srcId="{0D854919-4410-422F-B1BE-4CEB7BB46642}" destId="{C1BC9449-D358-450C-B57A-8EA0B9CABB5B}" srcOrd="1" destOrd="0" presId="urn:microsoft.com/office/officeart/2005/8/layout/list1"/>
    <dgm:cxn modelId="{53F02E6F-FF5D-4EB8-B85A-49DE21F0E72E}" type="presOf" srcId="{E793A725-70BD-4B63-BD6C-A1720FA98A73}" destId="{7BA1BE3D-23AE-46FD-9BB1-DD165C5AAD84}" srcOrd="0" destOrd="0" presId="urn:microsoft.com/office/officeart/2005/8/layout/list1"/>
    <dgm:cxn modelId="{B1F36391-21F7-405E-888D-2D610D66325E}" type="presOf" srcId="{FAFF319D-91EF-4031-B654-FF1E5EBEC380}" destId="{CFCF3CA6-C2D9-43BC-BE9D-E19711F7F3E0}" srcOrd="1" destOrd="0" presId="urn:microsoft.com/office/officeart/2005/8/layout/list1"/>
    <dgm:cxn modelId="{486F02F8-B4B9-4C3D-B976-E11E5E269512}" srcId="{E793A725-70BD-4B63-BD6C-A1720FA98A73}" destId="{FF321815-F764-4A3E-918F-EFE08AE7BD64}" srcOrd="3" destOrd="0" parTransId="{1EA3904B-C851-40B8-98FC-35BC66F4B822}" sibTransId="{847BE80E-FB8B-410E-BC98-1E9405705089}"/>
    <dgm:cxn modelId="{03EAD643-1B6E-4036-B5D4-1C43D6F6B1DD}" type="presOf" srcId="{C3421E7F-593F-4C18-8793-4C679EB788BD}" destId="{843ACC5F-5E84-41A5-B1EF-453FA66DE58B}" srcOrd="0" destOrd="0" presId="urn:microsoft.com/office/officeart/2005/8/layout/list1"/>
    <dgm:cxn modelId="{52E3674E-5FB3-4DA2-9A95-631DA8FDEFB8}" type="presOf" srcId="{FAFF319D-91EF-4031-B654-FF1E5EBEC380}" destId="{2C2CD606-6834-46AA-ADD6-36F88129BDD9}" srcOrd="0" destOrd="0" presId="urn:microsoft.com/office/officeart/2005/8/layout/list1"/>
    <dgm:cxn modelId="{0F62DCD2-004F-4B95-BF53-236DA2091B43}" type="presParOf" srcId="{7BA1BE3D-23AE-46FD-9BB1-DD165C5AAD84}" destId="{C54ADEEB-B7CC-4F90-900B-3B0F2930CD6B}" srcOrd="0" destOrd="0" presId="urn:microsoft.com/office/officeart/2005/8/layout/list1"/>
    <dgm:cxn modelId="{219C22D1-76AA-4754-BF65-837E1A46AD0B}" type="presParOf" srcId="{C54ADEEB-B7CC-4F90-900B-3B0F2930CD6B}" destId="{AB3847A3-365D-4E20-91FE-E5A96DF24B6F}" srcOrd="0" destOrd="0" presId="urn:microsoft.com/office/officeart/2005/8/layout/list1"/>
    <dgm:cxn modelId="{E68286ED-8727-4B3F-830A-A32108ABC7F6}" type="presParOf" srcId="{C54ADEEB-B7CC-4F90-900B-3B0F2930CD6B}" destId="{C1BC9449-D358-450C-B57A-8EA0B9CABB5B}" srcOrd="1" destOrd="0" presId="urn:microsoft.com/office/officeart/2005/8/layout/list1"/>
    <dgm:cxn modelId="{FB133EAE-1D7F-4A99-8CCC-8967F833F312}" type="presParOf" srcId="{7BA1BE3D-23AE-46FD-9BB1-DD165C5AAD84}" destId="{57594191-A47D-4161-A3F1-EEBAD6B5522E}" srcOrd="1" destOrd="0" presId="urn:microsoft.com/office/officeart/2005/8/layout/list1"/>
    <dgm:cxn modelId="{56CB5B97-BB34-4298-B346-9EAD60B15C9D}" type="presParOf" srcId="{7BA1BE3D-23AE-46FD-9BB1-DD165C5AAD84}" destId="{1CB1E0AA-1D58-4A28-A960-C7D5943637DA}" srcOrd="2" destOrd="0" presId="urn:microsoft.com/office/officeart/2005/8/layout/list1"/>
    <dgm:cxn modelId="{1478F9CE-C5C9-4E31-B7C9-F602608971AD}" type="presParOf" srcId="{7BA1BE3D-23AE-46FD-9BB1-DD165C5AAD84}" destId="{56508962-DBB7-47CA-BF9D-0487EC3B0764}" srcOrd="3" destOrd="0" presId="urn:microsoft.com/office/officeart/2005/8/layout/list1"/>
    <dgm:cxn modelId="{3E87BA7B-9061-4643-9801-F498266954AB}" type="presParOf" srcId="{7BA1BE3D-23AE-46FD-9BB1-DD165C5AAD84}" destId="{7226E6F6-0561-49B0-B684-0F7EC05F804E}" srcOrd="4" destOrd="0" presId="urn:microsoft.com/office/officeart/2005/8/layout/list1"/>
    <dgm:cxn modelId="{51DE960F-4BD8-4353-A610-01E52AE899C4}" type="presParOf" srcId="{7226E6F6-0561-49B0-B684-0F7EC05F804E}" destId="{843ACC5F-5E84-41A5-B1EF-453FA66DE58B}" srcOrd="0" destOrd="0" presId="urn:microsoft.com/office/officeart/2005/8/layout/list1"/>
    <dgm:cxn modelId="{677765A7-4A73-41E2-A0AC-9DB6D811D97F}" type="presParOf" srcId="{7226E6F6-0561-49B0-B684-0F7EC05F804E}" destId="{862AE923-4BC2-4854-BD3D-10FA29D016A3}" srcOrd="1" destOrd="0" presId="urn:microsoft.com/office/officeart/2005/8/layout/list1"/>
    <dgm:cxn modelId="{5A1F90E4-F06E-43EC-A2BF-25F26FFE6FE3}" type="presParOf" srcId="{7BA1BE3D-23AE-46FD-9BB1-DD165C5AAD84}" destId="{F6D88DA6-D3D9-4CF9-A10F-AF54B70FBCF0}" srcOrd="5" destOrd="0" presId="urn:microsoft.com/office/officeart/2005/8/layout/list1"/>
    <dgm:cxn modelId="{479F92AE-3D96-44A3-86B4-A6D9149D112D}" type="presParOf" srcId="{7BA1BE3D-23AE-46FD-9BB1-DD165C5AAD84}" destId="{519A71CC-881A-4DBE-8340-322C858E2D2A}" srcOrd="6" destOrd="0" presId="urn:microsoft.com/office/officeart/2005/8/layout/list1"/>
    <dgm:cxn modelId="{15060CFE-9521-4AE4-B474-646E5DF045B2}" type="presParOf" srcId="{7BA1BE3D-23AE-46FD-9BB1-DD165C5AAD84}" destId="{D26AAD30-F0BC-446A-ACCC-2BF4D0CA4940}" srcOrd="7" destOrd="0" presId="urn:microsoft.com/office/officeart/2005/8/layout/list1"/>
    <dgm:cxn modelId="{9AED7766-E451-46EE-B9DB-CD494BEB1D48}" type="presParOf" srcId="{7BA1BE3D-23AE-46FD-9BB1-DD165C5AAD84}" destId="{B42CC878-1399-4BE3-9052-BB12C9F72E71}" srcOrd="8" destOrd="0" presId="urn:microsoft.com/office/officeart/2005/8/layout/list1"/>
    <dgm:cxn modelId="{38CEF334-6001-4423-9942-28111E7A6486}" type="presParOf" srcId="{B42CC878-1399-4BE3-9052-BB12C9F72E71}" destId="{2C2CD606-6834-46AA-ADD6-36F88129BDD9}" srcOrd="0" destOrd="0" presId="urn:microsoft.com/office/officeart/2005/8/layout/list1"/>
    <dgm:cxn modelId="{0A91F8AE-0558-4CEF-887F-3B198931FB16}" type="presParOf" srcId="{B42CC878-1399-4BE3-9052-BB12C9F72E71}" destId="{CFCF3CA6-C2D9-43BC-BE9D-E19711F7F3E0}" srcOrd="1" destOrd="0" presId="urn:microsoft.com/office/officeart/2005/8/layout/list1"/>
    <dgm:cxn modelId="{D49D95CB-7C8B-492B-A408-70C354CF9809}" type="presParOf" srcId="{7BA1BE3D-23AE-46FD-9BB1-DD165C5AAD84}" destId="{49E7167B-CC98-4026-BD5D-23195DD8F41A}" srcOrd="9" destOrd="0" presId="urn:microsoft.com/office/officeart/2005/8/layout/list1"/>
    <dgm:cxn modelId="{E43737FD-5617-42A6-A628-9A61C0036A6A}" type="presParOf" srcId="{7BA1BE3D-23AE-46FD-9BB1-DD165C5AAD84}" destId="{768F0111-E17F-4DE9-A062-9C6A20D31DD9}" srcOrd="10" destOrd="0" presId="urn:microsoft.com/office/officeart/2005/8/layout/list1"/>
    <dgm:cxn modelId="{2833FE56-25B1-4996-BDC9-F236E5EB73CF}" type="presParOf" srcId="{7BA1BE3D-23AE-46FD-9BB1-DD165C5AAD84}" destId="{C6250CBA-F9B0-4593-9746-1ED6E1CBA5A1}" srcOrd="11" destOrd="0" presId="urn:microsoft.com/office/officeart/2005/8/layout/list1"/>
    <dgm:cxn modelId="{DE117709-DB19-40C0-A5AD-58F50A65938A}" type="presParOf" srcId="{7BA1BE3D-23AE-46FD-9BB1-DD165C5AAD84}" destId="{D1B4FB1F-8A6F-4A52-B406-03D6D21544C9}" srcOrd="12" destOrd="0" presId="urn:microsoft.com/office/officeart/2005/8/layout/list1"/>
    <dgm:cxn modelId="{02C5EB2B-79C5-43FA-97FF-395423CF295C}" type="presParOf" srcId="{D1B4FB1F-8A6F-4A52-B406-03D6D21544C9}" destId="{45B5C265-2396-474C-844B-20BC95B3BB60}" srcOrd="0" destOrd="0" presId="urn:microsoft.com/office/officeart/2005/8/layout/list1"/>
    <dgm:cxn modelId="{AEDCA7C0-7059-4E35-82FF-A74C4C2B5326}" type="presParOf" srcId="{D1B4FB1F-8A6F-4A52-B406-03D6D21544C9}" destId="{A4427826-E8FB-4AFF-BBDC-7F21A618F74F}" srcOrd="1" destOrd="0" presId="urn:microsoft.com/office/officeart/2005/8/layout/list1"/>
    <dgm:cxn modelId="{CBE7CBEF-6B5A-43B8-8E98-ED0104A95E1D}" type="presParOf" srcId="{7BA1BE3D-23AE-46FD-9BB1-DD165C5AAD84}" destId="{0FE2AAB9-04B6-42E8-9EFB-4FAA9C7CF35B}" srcOrd="13" destOrd="0" presId="urn:microsoft.com/office/officeart/2005/8/layout/list1"/>
    <dgm:cxn modelId="{D02EF503-62F3-4A9A-BD32-0D12E427F633}" type="presParOf" srcId="{7BA1BE3D-23AE-46FD-9BB1-DD165C5AAD84}" destId="{120E44A3-7194-498A-85D1-6D0E297E5FC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1E0AA-1D58-4A28-A960-C7D5943637DA}">
      <dsp:nvSpPr>
        <dsp:cNvPr id="0" name=""/>
        <dsp:cNvSpPr/>
      </dsp:nvSpPr>
      <dsp:spPr>
        <a:xfrm>
          <a:off x="0" y="365276"/>
          <a:ext cx="8128000"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BC9449-D358-450C-B57A-8EA0B9CABB5B}">
      <dsp:nvSpPr>
        <dsp:cNvPr id="0" name=""/>
        <dsp:cNvSpPr/>
      </dsp:nvSpPr>
      <dsp:spPr>
        <a:xfrm>
          <a:off x="406400" y="25796"/>
          <a:ext cx="5689600"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22350">
            <a:lnSpc>
              <a:spcPct val="90000"/>
            </a:lnSpc>
            <a:spcBef>
              <a:spcPct val="0"/>
            </a:spcBef>
            <a:spcAft>
              <a:spcPct val="35000"/>
            </a:spcAft>
          </a:pPr>
          <a:r>
            <a:rPr lang="en-US" sz="2300" kern="1200" dirty="0" smtClean="0">
              <a:latin typeface="+mn-lt"/>
              <a:cs typeface="Arial" panose="020B0604020202020204" pitchFamily="34" charset="0"/>
            </a:rPr>
            <a:t>Organization skills</a:t>
          </a:r>
          <a:endParaRPr lang="en-US" sz="2300" kern="1200" dirty="0">
            <a:latin typeface="+mn-lt"/>
            <a:cs typeface="Arial" panose="020B0604020202020204" pitchFamily="34" charset="0"/>
          </a:endParaRPr>
        </a:p>
      </dsp:txBody>
      <dsp:txXfrm>
        <a:off x="439544" y="58940"/>
        <a:ext cx="5623312" cy="612672"/>
      </dsp:txXfrm>
    </dsp:sp>
    <dsp:sp modelId="{519A71CC-881A-4DBE-8340-322C858E2D2A}">
      <dsp:nvSpPr>
        <dsp:cNvPr id="0" name=""/>
        <dsp:cNvSpPr/>
      </dsp:nvSpPr>
      <dsp:spPr>
        <a:xfrm>
          <a:off x="0" y="1408556"/>
          <a:ext cx="8128000" cy="57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2AE923-4BC2-4854-BD3D-10FA29D016A3}">
      <dsp:nvSpPr>
        <dsp:cNvPr id="0" name=""/>
        <dsp:cNvSpPr/>
      </dsp:nvSpPr>
      <dsp:spPr>
        <a:xfrm>
          <a:off x="406400" y="1069076"/>
          <a:ext cx="5689600" cy="678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22350">
            <a:lnSpc>
              <a:spcPct val="90000"/>
            </a:lnSpc>
            <a:spcBef>
              <a:spcPct val="0"/>
            </a:spcBef>
            <a:spcAft>
              <a:spcPct val="35000"/>
            </a:spcAft>
          </a:pPr>
          <a:r>
            <a:rPr lang="en-US" sz="2300" kern="1200" dirty="0" smtClean="0">
              <a:latin typeface="+mn-lt"/>
              <a:cs typeface="Arial" panose="020B0604020202020204" pitchFamily="34" charset="0"/>
            </a:rPr>
            <a:t>Communication skills </a:t>
          </a:r>
          <a:endParaRPr lang="en-US" sz="2300" kern="1200" dirty="0">
            <a:latin typeface="+mn-lt"/>
            <a:cs typeface="Arial" panose="020B0604020202020204" pitchFamily="34" charset="0"/>
          </a:endParaRPr>
        </a:p>
      </dsp:txBody>
      <dsp:txXfrm>
        <a:off x="439544" y="1102220"/>
        <a:ext cx="5623312" cy="612672"/>
      </dsp:txXfrm>
    </dsp:sp>
    <dsp:sp modelId="{768F0111-E17F-4DE9-A062-9C6A20D31DD9}">
      <dsp:nvSpPr>
        <dsp:cNvPr id="0" name=""/>
        <dsp:cNvSpPr/>
      </dsp:nvSpPr>
      <dsp:spPr>
        <a:xfrm>
          <a:off x="0" y="2451836"/>
          <a:ext cx="8128000" cy="579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CF3CA6-C2D9-43BC-BE9D-E19711F7F3E0}">
      <dsp:nvSpPr>
        <dsp:cNvPr id="0" name=""/>
        <dsp:cNvSpPr/>
      </dsp:nvSpPr>
      <dsp:spPr>
        <a:xfrm>
          <a:off x="406400" y="2112356"/>
          <a:ext cx="5689600" cy="678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22350">
            <a:lnSpc>
              <a:spcPct val="90000"/>
            </a:lnSpc>
            <a:spcBef>
              <a:spcPct val="0"/>
            </a:spcBef>
            <a:spcAft>
              <a:spcPct val="35000"/>
            </a:spcAft>
          </a:pPr>
          <a:r>
            <a:rPr lang="en-US" sz="2300" kern="1200" dirty="0" smtClean="0">
              <a:latin typeface="+mn-lt"/>
              <a:cs typeface="Arial" panose="020B0604020202020204" pitchFamily="34" charset="0"/>
            </a:rPr>
            <a:t>Collective decision-making skills </a:t>
          </a:r>
          <a:endParaRPr lang="en-US" sz="2300" kern="1200" dirty="0">
            <a:latin typeface="+mn-lt"/>
            <a:cs typeface="Arial" panose="020B0604020202020204" pitchFamily="34" charset="0"/>
          </a:endParaRPr>
        </a:p>
      </dsp:txBody>
      <dsp:txXfrm>
        <a:off x="439544" y="2145500"/>
        <a:ext cx="5623312" cy="612672"/>
      </dsp:txXfrm>
    </dsp:sp>
    <dsp:sp modelId="{120E44A3-7194-498A-85D1-6D0E297E5FCA}">
      <dsp:nvSpPr>
        <dsp:cNvPr id="0" name=""/>
        <dsp:cNvSpPr/>
      </dsp:nvSpPr>
      <dsp:spPr>
        <a:xfrm>
          <a:off x="0" y="3495116"/>
          <a:ext cx="8128000" cy="57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427826-E8FB-4AFF-BBDC-7F21A618F74F}">
      <dsp:nvSpPr>
        <dsp:cNvPr id="0" name=""/>
        <dsp:cNvSpPr/>
      </dsp:nvSpPr>
      <dsp:spPr>
        <a:xfrm>
          <a:off x="406400" y="3155636"/>
          <a:ext cx="5689600" cy="678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22350">
            <a:lnSpc>
              <a:spcPct val="90000"/>
            </a:lnSpc>
            <a:spcBef>
              <a:spcPct val="0"/>
            </a:spcBef>
            <a:spcAft>
              <a:spcPct val="35000"/>
            </a:spcAft>
          </a:pPr>
          <a:r>
            <a:rPr lang="en-US" sz="2300" kern="1200" dirty="0" smtClean="0">
              <a:latin typeface="+mn-lt"/>
              <a:cs typeface="Arial" panose="020B0604020202020204" pitchFamily="34" charset="0"/>
            </a:rPr>
            <a:t>Critical-thinking skills </a:t>
          </a:r>
          <a:endParaRPr lang="en-US" sz="2300" kern="1200" dirty="0">
            <a:latin typeface="+mn-lt"/>
            <a:cs typeface="Arial" panose="020B0604020202020204" pitchFamily="34" charset="0"/>
          </a:endParaRPr>
        </a:p>
      </dsp:txBody>
      <dsp:txXfrm>
        <a:off x="439544" y="3188780"/>
        <a:ext cx="56233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0EFD6-2419-4B14-A6A4-36E70AED0A94}" type="datetimeFigureOut">
              <a:rPr lang="el-GR" smtClean="0"/>
              <a:t>7/8/2020</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BEDDA-3FBE-4A5C-9988-82ADB4EC2AE8}" type="slidenum">
              <a:rPr lang="el-GR" smtClean="0"/>
              <a:t>‹#›</a:t>
            </a:fld>
            <a:endParaRPr lang="el-GR"/>
          </a:p>
        </p:txBody>
      </p:sp>
    </p:spTree>
    <p:extLst>
      <p:ext uri="{BB962C8B-B14F-4D97-AF65-F5344CB8AC3E}">
        <p14:creationId xmlns:p14="http://schemas.microsoft.com/office/powerpoint/2010/main" val="393784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9D9BEDDA-3FBE-4A5C-9988-82ADB4EC2AE8}"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153396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D9BEDDA-3FBE-4A5C-9988-82ADB4EC2AE8}"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335886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9D9BEDDA-3FBE-4A5C-9988-82ADB4EC2AE8}"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175244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Service-learning differs from community service or volunteerism in two distinct ways:</a:t>
            </a:r>
          </a:p>
          <a:p>
            <a:r>
              <a:rPr lang="en-US" dirty="0" smtClean="0"/>
              <a:t>The service activity is integrated with academic curriculum and content.</a:t>
            </a:r>
          </a:p>
          <a:p>
            <a:r>
              <a:rPr lang="en-US" dirty="0" smtClean="0"/>
              <a:t>Students engage in reflection activities after their service experience and apply their learning in real-life activities.</a:t>
            </a:r>
          </a:p>
          <a:p>
            <a:r>
              <a:rPr lang="en-US" dirty="0" smtClean="0"/>
              <a:t>(https://youth.gov/youth-topics/civic-engagement-and-volunteering#_ftn)</a:t>
            </a:r>
          </a:p>
          <a:p>
            <a:endParaRPr lang="el-GR" dirty="0"/>
          </a:p>
        </p:txBody>
      </p:sp>
      <p:sp>
        <p:nvSpPr>
          <p:cNvPr id="4" name="Slide Number Placeholder 3"/>
          <p:cNvSpPr>
            <a:spLocks noGrp="1"/>
          </p:cNvSpPr>
          <p:nvPr>
            <p:ph type="sldNum" sz="quarter" idx="10"/>
          </p:nvPr>
        </p:nvSpPr>
        <p:spPr/>
        <p:txBody>
          <a:bodyPr/>
          <a:lstStyle/>
          <a:p>
            <a:fld id="{9D9BEDDA-3FBE-4A5C-9988-82ADB4EC2AE8}"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346993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participate in classroom discussions about volunteering are more likely to volunteer regularly, to work on community problems, to participate in charity fund-raising, and to try and influence other people’s voting.</a:t>
            </a:r>
          </a:p>
          <a:p>
            <a:endParaRPr lang="el-GR" dirty="0"/>
          </a:p>
        </p:txBody>
      </p:sp>
      <p:sp>
        <p:nvSpPr>
          <p:cNvPr id="4" name="Slide Number Placeholder 3"/>
          <p:cNvSpPr>
            <a:spLocks noGrp="1"/>
          </p:cNvSpPr>
          <p:nvPr>
            <p:ph type="sldNum" sz="quarter" idx="10"/>
          </p:nvPr>
        </p:nvSpPr>
        <p:spPr/>
        <p:txBody>
          <a:bodyPr/>
          <a:lstStyle/>
          <a:p>
            <a:fld id="{9D9BEDDA-3FBE-4A5C-9988-82ADB4EC2AE8}"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18283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sz="2800">
                <a:latin typeface="+mn-lt"/>
                <a:ea typeface="Roboto Slab" pitchFamily="2" charset="0"/>
              </a:defRPr>
            </a:lvl1pPr>
          </a:lstStyle>
          <a:p>
            <a:r>
              <a:rPr lang="en-US" dirty="0" smtClean="0"/>
              <a:t>Section title goes here</a:t>
            </a:r>
            <a:endParaRPr lang="el-GR" dirty="0"/>
          </a:p>
        </p:txBody>
      </p:sp>
      <p:sp>
        <p:nvSpPr>
          <p:cNvPr id="5" name="Content Placeholder 3"/>
          <p:cNvSpPr>
            <a:spLocks noGrp="1"/>
          </p:cNvSpPr>
          <p:nvPr>
            <p:ph sz="quarter" idx="12"/>
          </p:nvPr>
        </p:nvSpPr>
        <p:spPr>
          <a:xfrm>
            <a:off x="334963" y="1291804"/>
            <a:ext cx="11520000" cy="5269334"/>
          </a:xfrm>
          <a:prstGeom prst="rect">
            <a:avLst/>
          </a:prstGeom>
        </p:spPr>
        <p:txBody>
          <a:bodyPr/>
          <a:lstStyle>
            <a:lvl1pPr algn="l">
              <a:lnSpc>
                <a:spcPts val="2400"/>
              </a:lnSpc>
              <a:spcBef>
                <a:spcPts val="600"/>
              </a:spcBef>
              <a:spcAft>
                <a:spcPts val="600"/>
              </a:spcAft>
              <a:defRPr sz="1800">
                <a:solidFill>
                  <a:schemeClr val="bg2">
                    <a:lumMod val="75000"/>
                    <a:lumOff val="25000"/>
                  </a:schemeClr>
                </a:solidFill>
                <a:latin typeface="+mj-lt"/>
              </a:defRPr>
            </a:lvl1pPr>
            <a:lvl2pPr>
              <a:defRPr sz="2200"/>
            </a:lvl2pPr>
            <a:lvl3pPr>
              <a:defRPr sz="2200"/>
            </a:lvl3pPr>
            <a:lvl4pPr>
              <a:defRPr sz="2200"/>
            </a:lvl4pPr>
            <a:lvl5pPr>
              <a:defRPr sz="2200"/>
            </a:lvl5pPr>
          </a:lstStyle>
          <a:p>
            <a:pPr lvl="0"/>
            <a:endParaRPr lang="en-US" dirty="0" smtClean="0"/>
          </a:p>
        </p:txBody>
      </p:sp>
    </p:spTree>
    <p:extLst>
      <p:ext uri="{BB962C8B-B14F-4D97-AF65-F5344CB8AC3E}">
        <p14:creationId xmlns:p14="http://schemas.microsoft.com/office/powerpoint/2010/main" val="35841918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6281056" y="4691517"/>
            <a:ext cx="5575982" cy="18696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6" name="Content Placeholder 3"/>
          <p:cNvSpPr>
            <a:spLocks noGrp="1"/>
          </p:cNvSpPr>
          <p:nvPr>
            <p:ph sz="quarter" idx="11" hasCustomPrompt="1"/>
          </p:nvPr>
        </p:nvSpPr>
        <p:spPr>
          <a:xfrm>
            <a:off x="332888"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30469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25741016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5386" y="4906737"/>
            <a:ext cx="5579578"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8"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274982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9919979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3310"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9" name="Content Placeholder 3"/>
          <p:cNvSpPr>
            <a:spLocks noGrp="1"/>
          </p:cNvSpPr>
          <p:nvPr>
            <p:ph sz="quarter" idx="11" hasCustomPrompt="1"/>
          </p:nvPr>
        </p:nvSpPr>
        <p:spPr>
          <a:xfrm>
            <a:off x="334963" y="1943478"/>
            <a:ext cx="5533249" cy="3841502"/>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Content Placeholder 3"/>
          <p:cNvSpPr>
            <a:spLocks noGrp="1"/>
          </p:cNvSpPr>
          <p:nvPr>
            <p:ph sz="quarter" idx="12" hasCustomPrompt="1"/>
          </p:nvPr>
        </p:nvSpPr>
        <p:spPr>
          <a:xfrm>
            <a:off x="6275386" y="1943478"/>
            <a:ext cx="5581652" cy="270316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5" name="Rectangle 14"/>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2247464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7" name="Content Placeholder 3"/>
          <p:cNvSpPr>
            <a:spLocks noGrp="1"/>
          </p:cNvSpPr>
          <p:nvPr>
            <p:ph sz="quarter" idx="11" hasCustomPrompt="1"/>
          </p:nvPr>
        </p:nvSpPr>
        <p:spPr>
          <a:xfrm>
            <a:off x="332888" y="1291804"/>
            <a:ext cx="5533249" cy="3457478"/>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8" name="Content Placeholder 3"/>
          <p:cNvSpPr>
            <a:spLocks noGrp="1"/>
          </p:cNvSpPr>
          <p:nvPr>
            <p:ph sz="quarter" idx="12" hasCustomPrompt="1"/>
          </p:nvPr>
        </p:nvSpPr>
        <p:spPr>
          <a:xfrm>
            <a:off x="6273311" y="1291804"/>
            <a:ext cx="5581652" cy="44185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9" name="Rectangle 18"/>
          <p:cNvSpPr/>
          <p:nvPr userDrawn="1"/>
        </p:nvSpPr>
        <p:spPr>
          <a:xfrm>
            <a:off x="332888"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20" name="Rectangle 19"/>
          <p:cNvSpPr/>
          <p:nvPr userDrawn="1"/>
        </p:nvSpPr>
        <p:spPr>
          <a:xfrm>
            <a:off x="886822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23018637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Pentagon 8"/>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0" name="Chevron 9"/>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2" name="Chevron 11"/>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
        <p:nvSpPr>
          <p:cNvPr id="7" name="Content Placeholder 3"/>
          <p:cNvSpPr>
            <a:spLocks noGrp="1"/>
          </p:cNvSpPr>
          <p:nvPr>
            <p:ph sz="quarter" idx="12" hasCustomPrompt="1"/>
          </p:nvPr>
        </p:nvSpPr>
        <p:spPr>
          <a:xfrm>
            <a:off x="334963" y="1291805"/>
            <a:ext cx="11520000" cy="4493176"/>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36821253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8"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3" name="Content Placeholder 3"/>
          <p:cNvSpPr>
            <a:spLocks noGrp="1"/>
          </p:cNvSpPr>
          <p:nvPr>
            <p:ph sz="quarter" idx="12" hasCustomPrompt="1"/>
          </p:nvPr>
        </p:nvSpPr>
        <p:spPr>
          <a:xfrm>
            <a:off x="334963" y="1943479"/>
            <a:ext cx="11520000" cy="3878823"/>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Pentagon 13"/>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5" name="Chevron 14"/>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6" name="Chevron 15"/>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Tree>
    <p:extLst>
      <p:ext uri="{BB962C8B-B14F-4D97-AF65-F5344CB8AC3E}">
        <p14:creationId xmlns:p14="http://schemas.microsoft.com/office/powerpoint/2010/main" val="17878253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2" name="Title 1"/>
          <p:cNvSpPr>
            <a:spLocks noGrp="1"/>
          </p:cNvSpPr>
          <p:nvPr>
            <p:ph type="ctrTitle" hasCustomPrompt="1"/>
          </p:nvPr>
        </p:nvSpPr>
        <p:spPr>
          <a:xfrm>
            <a:off x="334963" y="296863"/>
            <a:ext cx="6964137" cy="1107125"/>
          </a:xfrm>
          <a:prstGeom prst="rect">
            <a:avLst/>
          </a:prstGeom>
        </p:spPr>
        <p:txBody>
          <a:bodyPr anchor="t">
            <a:normAutofit/>
          </a:bodyPr>
          <a:lstStyle>
            <a:lvl1pPr algn="l">
              <a:defRPr sz="2800">
                <a:solidFill>
                  <a:srgbClr val="209146"/>
                </a:solidFill>
                <a:latin typeface="+mn-lt"/>
                <a:ea typeface="Roboto Slab" pitchFamily="2" charset="0"/>
              </a:defRPr>
            </a:lvl1pPr>
          </a:lstStyle>
          <a:p>
            <a:r>
              <a:rPr lang="en-US" dirty="0" smtClean="0"/>
              <a:t>Course title goes here</a:t>
            </a:r>
            <a:endParaRPr lang="el-GR" dirty="0"/>
          </a:p>
        </p:txBody>
      </p:sp>
      <p:sp>
        <p:nvSpPr>
          <p:cNvPr id="3" name="Subtitle 2"/>
          <p:cNvSpPr>
            <a:spLocks noGrp="1"/>
          </p:cNvSpPr>
          <p:nvPr>
            <p:ph type="subTitle" idx="1" hasCustomPrompt="1"/>
          </p:nvPr>
        </p:nvSpPr>
        <p:spPr>
          <a:xfrm>
            <a:off x="334962" y="1546085"/>
            <a:ext cx="5113337" cy="855662"/>
          </a:xfrm>
          <a:prstGeom prst="rect">
            <a:avLst/>
          </a:prstGeom>
        </p:spPr>
        <p:txBody>
          <a:bodyPr/>
          <a:lstStyle>
            <a:lvl1pPr marL="0" indent="0" algn="l">
              <a:buNone/>
              <a:defRPr sz="2000" b="0" baseline="0">
                <a:solidFill>
                  <a:schemeClr val="accent6"/>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Unit title goes here</a:t>
            </a:r>
            <a:endParaRPr lang="el-GR"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6919" y="217613"/>
            <a:ext cx="3423568" cy="12307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413" y="6164444"/>
            <a:ext cx="1932376" cy="40493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
        <p:nvSpPr>
          <p:cNvPr id="14" name="TextBox 13"/>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spTree>
    <p:extLst>
      <p:ext uri="{BB962C8B-B14F-4D97-AF65-F5344CB8AC3E}">
        <p14:creationId xmlns:p14="http://schemas.microsoft.com/office/powerpoint/2010/main" val="34030645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5" name="Title 1"/>
          <p:cNvSpPr>
            <a:spLocks noGrp="1"/>
          </p:cNvSpPr>
          <p:nvPr>
            <p:ph type="ctrTitle" hasCustomPrompt="1"/>
          </p:nvPr>
        </p:nvSpPr>
        <p:spPr>
          <a:xfrm>
            <a:off x="2091223" y="398463"/>
            <a:ext cx="7832271" cy="981431"/>
          </a:xfrm>
          <a:prstGeom prst="rect">
            <a:avLst/>
          </a:prstGeom>
        </p:spPr>
        <p:txBody>
          <a:bodyPr anchor="ctr">
            <a:normAutofit/>
          </a:bodyPr>
          <a:lstStyle>
            <a:lvl1pPr algn="ctr">
              <a:defRPr sz="2800">
                <a:solidFill>
                  <a:srgbClr val="209146"/>
                </a:solidFill>
                <a:latin typeface="+mn-lt"/>
                <a:ea typeface="Roboto Slab" pitchFamily="2" charset="0"/>
              </a:defRPr>
            </a:lvl1pPr>
          </a:lstStyle>
          <a:p>
            <a:r>
              <a:rPr lang="en-US" dirty="0" smtClean="0"/>
              <a:t>End of Module</a:t>
            </a:r>
            <a:endParaRPr lang="el-GR" dirty="0"/>
          </a:p>
        </p:txBody>
      </p:sp>
      <p:sp>
        <p:nvSpPr>
          <p:cNvPr id="21" name="TextBox 20"/>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r="10372"/>
          <a:stretch/>
        </p:blipFill>
        <p:spPr>
          <a:xfrm>
            <a:off x="125413" y="6164444"/>
            <a:ext cx="1731962" cy="404937"/>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26" name="Picture 25"/>
          <p:cNvPicPr>
            <a:picLocks noChangeAspect="1"/>
          </p:cNvPicPr>
          <p:nvPr userDrawn="1"/>
        </p:nvPicPr>
        <p:blipFill rotWithShape="1">
          <a:blip r:embed="rId7"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27" name="Picture 26"/>
          <p:cNvPicPr>
            <a:picLocks noChangeAspect="1"/>
          </p:cNvPicPr>
          <p:nvPr userDrawn="1"/>
        </p:nvPicPr>
        <p:blipFill rotWithShape="1">
          <a:blip r:embed="rId8">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Tree>
    <p:extLst>
      <p:ext uri="{BB962C8B-B14F-4D97-AF65-F5344CB8AC3E}">
        <p14:creationId xmlns:p14="http://schemas.microsoft.com/office/powerpoint/2010/main" val="18228967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8216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46320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6"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8" name="Content Placeholder 3"/>
          <p:cNvSpPr>
            <a:spLocks noGrp="1"/>
          </p:cNvSpPr>
          <p:nvPr>
            <p:ph sz="quarter" idx="12" hasCustomPrompt="1"/>
          </p:nvPr>
        </p:nvSpPr>
        <p:spPr>
          <a:xfrm>
            <a:off x="334963" y="1943479"/>
            <a:ext cx="11520000" cy="4617659"/>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6172740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95177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l-GR"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274334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42025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702081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44897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568263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529230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01267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532448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93765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5" name="Content Placeholder 3"/>
          <p:cNvSpPr>
            <a:spLocks noGrp="1"/>
          </p:cNvSpPr>
          <p:nvPr>
            <p:ph sz="quarter" idx="11" hasCustomPrompt="1"/>
          </p:nvPr>
        </p:nvSpPr>
        <p:spPr>
          <a:xfrm>
            <a:off x="334963"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Content Placeholder 3"/>
          <p:cNvSpPr>
            <a:spLocks noGrp="1"/>
          </p:cNvSpPr>
          <p:nvPr>
            <p:ph sz="quarter" idx="12" hasCustomPrompt="1"/>
          </p:nvPr>
        </p:nvSpPr>
        <p:spPr>
          <a:xfrm>
            <a:off x="6275386"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26221774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158391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71823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89094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457104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221501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692701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857989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821996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661675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25067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11"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382636614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260092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881795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682027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FBC3501-5804-4997-81BD-4C06B713886A}"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830825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FBC3501-5804-4997-81BD-4C06B713886A}" type="datetimeFigureOut">
              <a:rPr lang="el-GR" smtClean="0"/>
              <a:t>7/8/2020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566378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FBC3501-5804-4997-81BD-4C06B713886A}" type="datetimeFigureOut">
              <a:rPr lang="el-GR" smtClean="0"/>
              <a:t>7/8/2020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1832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C3501-5804-4997-81BD-4C06B713886A}" type="datetimeFigureOut">
              <a:rPr lang="el-GR" smtClean="0"/>
              <a:t>7/8/2020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4006929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00481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777461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7241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334963" y="5989638"/>
            <a:ext cx="5531174" cy="571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Learning Objectives</a:t>
            </a:r>
            <a:endParaRPr lang="el-GR"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589" y="6059034"/>
            <a:ext cx="432707" cy="432707"/>
          </a:xfrm>
          <a:prstGeom prst="rect">
            <a:avLst/>
          </a:prstGeom>
        </p:spPr>
      </p:pic>
      <p:sp>
        <p:nvSpPr>
          <p:cNvPr id="10"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186706467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234430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66431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35264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32736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48FDCD0-580B-4807-BF93-4E4F6B81937E}"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6926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48FDCD0-580B-4807-BF93-4E4F6B81937E}" type="datetimeFigureOut">
              <a:rPr lang="el-GR" smtClean="0"/>
              <a:t>7/8/2020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012728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48FDCD0-580B-4807-BF93-4E4F6B81937E}" type="datetimeFigureOut">
              <a:rPr lang="el-GR" smtClean="0"/>
              <a:t>7/8/2020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004441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FDCD0-580B-4807-BF93-4E4F6B81937E}" type="datetimeFigureOut">
              <a:rPr lang="el-GR" smtClean="0"/>
              <a:t>7/8/2020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87206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478311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14202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Rectangle 7"/>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7353420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469465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454861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154314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479169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308389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0555688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935691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280079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215409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12609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1" name="Content Placeholder 3"/>
          <p:cNvSpPr>
            <a:spLocks noGrp="1"/>
          </p:cNvSpPr>
          <p:nvPr>
            <p:ph sz="quarter" idx="12" hasCustomPrompt="1"/>
          </p:nvPr>
        </p:nvSpPr>
        <p:spPr>
          <a:xfrm>
            <a:off x="334963" y="1943479"/>
            <a:ext cx="11520000" cy="3882555"/>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Rectangle 12"/>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416039316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54470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241293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843883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692156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6563313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9135197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C96B46D-5F48-43EE-BD2C-FDBE424CAB3F}"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86432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C96B46D-5F48-43EE-BD2C-FDBE424CAB3F}" type="datetimeFigureOut">
              <a:rPr lang="el-GR" smtClean="0"/>
              <a:t>7/8/2020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91306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C96B46D-5F48-43EE-BD2C-FDBE424CAB3F}" type="datetimeFigureOut">
              <a:rPr lang="el-GR" smtClean="0"/>
              <a:t>7/8/2020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40818869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6B46D-5F48-43EE-BD2C-FDBE424CAB3F}" type="datetimeFigureOut">
              <a:rPr lang="el-GR" smtClean="0"/>
              <a:t>7/8/2020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243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435100"/>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280295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17080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435100"/>
            <a:ext cx="8216855" cy="5126038"/>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 / graphics fit the column width, for better display results. </a:t>
            </a:r>
          </a:p>
        </p:txBody>
      </p:sp>
    </p:spTree>
    <p:extLst>
      <p:ext uri="{BB962C8B-B14F-4D97-AF65-F5344CB8AC3E}">
        <p14:creationId xmlns:p14="http://schemas.microsoft.com/office/powerpoint/2010/main" val="370312442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1928126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382618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0110025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6288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943478"/>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3141869"/>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34026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943478"/>
            <a:ext cx="8216855" cy="4617660"/>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Text Placeholder 9"/>
          <p:cNvSpPr>
            <a:spLocks noGrp="1"/>
          </p:cNvSpPr>
          <p:nvPr>
            <p:ph type="body" sz="quarter" idx="19"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18208154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0.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3.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4.jp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2.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4.jpg"/><Relationship Id="rId18" Type="http://schemas.openxmlformats.org/officeDocument/2006/relationships/image" Target="../media/image18.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17" Type="http://schemas.openxmlformats.org/officeDocument/2006/relationships/image" Target="../media/image17.png"/><Relationship Id="rId2" Type="http://schemas.openxmlformats.org/officeDocument/2006/relationships/slideLayout" Target="../slideLayouts/slideLayout7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5.png"/><Relationship Id="rId10" Type="http://schemas.openxmlformats.org/officeDocument/2006/relationships/slideLayout" Target="../slideLayouts/slideLayout82.xml"/><Relationship Id="rId19" Type="http://schemas.openxmlformats.org/officeDocument/2006/relationships/image" Target="../media/image19.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334963" y="296863"/>
            <a:ext cx="11520000" cy="715879"/>
          </a:xfrm>
          <a:prstGeom prst="rect">
            <a:avLst/>
          </a:prstGeom>
        </p:spPr>
        <p:txBody>
          <a:bodyPr vert="horz" lIns="54000" tIns="54000" rIns="54000" bIns="54000" rtlCol="0" anchor="ctr">
            <a:noAutofit/>
          </a:bodyPr>
          <a:lstStyle/>
          <a:p>
            <a:r>
              <a:rPr lang="en-US" dirty="0" smtClean="0"/>
              <a:t>Section title goes here</a:t>
            </a:r>
            <a:endParaRPr lang="el-GR" dirty="0"/>
          </a:p>
        </p:txBody>
      </p:sp>
    </p:spTree>
    <p:extLst>
      <p:ext uri="{BB962C8B-B14F-4D97-AF65-F5344CB8AC3E}">
        <p14:creationId xmlns:p14="http://schemas.microsoft.com/office/powerpoint/2010/main" val="42674357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iming>
    <p:tnLst>
      <p:par>
        <p:cTn id="1" dur="indefinite" restart="never" nodeType="tmRoot"/>
      </p:par>
    </p:tnLst>
  </p:timing>
  <p:txStyles>
    <p:titleStyle>
      <a:lvl1pPr algn="l" defTabSz="914377" rtl="0" eaLnBrk="1" latinLnBrk="0" hangingPunct="1">
        <a:lnSpc>
          <a:spcPct val="90000"/>
        </a:lnSpc>
        <a:spcBef>
          <a:spcPct val="0"/>
        </a:spcBef>
        <a:buNone/>
        <a:defRPr sz="2800" kern="1200">
          <a:solidFill>
            <a:srgbClr val="209146"/>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F26B43"/>
          </p15:clr>
        </p15:guide>
        <p15:guide id="2" pos="211">
          <p15:clr>
            <a:srgbClr val="F26B43"/>
          </p15:clr>
        </p15:guide>
        <p15:guide id="3" orient="horz" pos="4133">
          <p15:clr>
            <a:srgbClr val="F26B43"/>
          </p15:clr>
        </p15:guide>
        <p15:guide id="4"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4177446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0009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C3501-5804-4997-81BD-4C06B713886A}" type="datetimeFigureOut">
              <a:rPr lang="el-GR" smtClean="0"/>
              <a:t>7/8/2020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FE354-FCD2-4103-B672-72014C0DAD33}" type="slidenum">
              <a:rPr lang="el-GR" smtClean="0"/>
              <a:t>‹#›</a:t>
            </a:fld>
            <a:endParaRPr lang="el-G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0590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430" y="0"/>
            <a:ext cx="12258328"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DCD0-580B-4807-BF93-4E4F6B81937E}" type="datetimeFigureOut">
              <a:rPr lang="el-GR" smtClean="0"/>
              <a:t>7/8/2020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C71F9-0909-476D-A07A-7B072A595A40}" type="slidenum">
              <a:rPr lang="el-GR" smtClean="0"/>
              <a:t>‹#›</a:t>
            </a:fld>
            <a:endParaRPr lang="el-G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1800185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38581" y="3679314"/>
            <a:ext cx="3319904" cy="1433719"/>
          </a:xfrm>
          <a:prstGeom prst="rect">
            <a:avLst/>
          </a:prstGeom>
        </p:spPr>
      </p:pic>
      <p:sp>
        <p:nvSpPr>
          <p:cNvPr id="9" name="Title 1"/>
          <p:cNvSpPr txBox="1">
            <a:spLocks/>
          </p:cNvSpPr>
          <p:nvPr userDrawn="1"/>
        </p:nvSpPr>
        <p:spPr>
          <a:xfrm>
            <a:off x="1426533" y="2184028"/>
            <a:ext cx="9144000" cy="744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tx1">
                    <a:lumMod val="75000"/>
                    <a:lumOff val="25000"/>
                  </a:schemeClr>
                </a:solidFill>
                <a:latin typeface="Arial" panose="020B0604020202020204" pitchFamily="34" charset="0"/>
                <a:cs typeface="Arial" panose="020B0604020202020204" pitchFamily="34" charset="0"/>
              </a:rPr>
              <a:t>Thank You!</a:t>
            </a:r>
            <a:endParaRPr lang="el-GR" sz="4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p:cNvSpPr/>
          <p:nvPr userDrawn="1"/>
        </p:nvSpPr>
        <p:spPr>
          <a:xfrm>
            <a:off x="5650680" y="3201149"/>
            <a:ext cx="890640" cy="81058"/>
          </a:xfrm>
          <a:prstGeom prst="rect">
            <a:avLst/>
          </a:prstGeom>
          <a:solidFill>
            <a:srgbClr val="FEC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EC80A"/>
              </a:solidFill>
            </a:endParaRPr>
          </a:p>
        </p:txBody>
      </p:sp>
    </p:spTree>
    <p:extLst>
      <p:ext uri="{BB962C8B-B14F-4D97-AF65-F5344CB8AC3E}">
        <p14:creationId xmlns:p14="http://schemas.microsoft.com/office/powerpoint/2010/main" val="42657365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6B46D-5F48-43EE-BD2C-FDBE424CAB3F}" type="datetimeFigureOut">
              <a:rPr lang="el-GR" smtClean="0"/>
              <a:t>7/8/2020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39AF4-6E5E-4CCC-A942-1B2EE0A6C6CF}" type="slidenum">
              <a:rPr lang="el-GR" smtClean="0"/>
              <a:t>‹#›</a:t>
            </a:fld>
            <a:endParaRPr lang="el-G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258328"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81400" y="1379655"/>
            <a:ext cx="4426083" cy="1911429"/>
          </a:xfrm>
          <a:prstGeom prst="rect">
            <a:avLst/>
          </a:prstGeom>
        </p:spPr>
      </p:pic>
      <p:sp>
        <p:nvSpPr>
          <p:cNvPr id="9" name="Title 1"/>
          <p:cNvSpPr txBox="1">
            <a:spLocks/>
          </p:cNvSpPr>
          <p:nvPr userDrawn="1"/>
        </p:nvSpPr>
        <p:spPr>
          <a:xfrm>
            <a:off x="1524000" y="4319525"/>
            <a:ext cx="9144000" cy="465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tx1">
                    <a:lumMod val="75000"/>
                    <a:lumOff val="25000"/>
                  </a:schemeClr>
                </a:solidFill>
                <a:latin typeface="Arial" panose="020B0604020202020204" pitchFamily="34" charset="0"/>
                <a:cs typeface="Arial" panose="020B0604020202020204" pitchFamily="34" charset="0"/>
              </a:rPr>
              <a:t>Project</a:t>
            </a:r>
            <a:r>
              <a:rPr lang="en-US" sz="2000" b="1" baseline="0" dirty="0" smtClean="0">
                <a:solidFill>
                  <a:schemeClr val="tx1">
                    <a:lumMod val="75000"/>
                    <a:lumOff val="25000"/>
                  </a:schemeClr>
                </a:solidFill>
                <a:latin typeface="Arial" panose="020B0604020202020204" pitchFamily="34" charset="0"/>
                <a:cs typeface="Arial" panose="020B0604020202020204" pitchFamily="34" charset="0"/>
              </a:rPr>
              <a:t> Partners</a:t>
            </a:r>
            <a:endParaRPr lang="el-GR" sz="20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oup 16"/>
          <p:cNvGrpSpPr/>
          <p:nvPr userDrawn="1"/>
        </p:nvGrpSpPr>
        <p:grpSpPr>
          <a:xfrm>
            <a:off x="1524000" y="4552109"/>
            <a:ext cx="8686508" cy="1404135"/>
            <a:chOff x="999780" y="4165754"/>
            <a:chExt cx="10090765" cy="1631127"/>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80" y="4165754"/>
              <a:ext cx="2095835" cy="1631127"/>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95615" y="4554831"/>
              <a:ext cx="1625218" cy="757914"/>
            </a:xfrm>
            <a:prstGeom prst="rect">
              <a:avLst/>
            </a:prstGeom>
          </p:spPr>
        </p:pic>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138039" y="4686043"/>
              <a:ext cx="1428750" cy="590550"/>
            </a:xfrm>
            <a:prstGeom prst="rect">
              <a:avLst/>
            </a:prstGeom>
          </p:spPr>
        </p:pic>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81414" y="4532938"/>
              <a:ext cx="801701" cy="801701"/>
            </a:xfrm>
            <a:prstGeom prst="rect">
              <a:avLst/>
            </a:prstGeom>
          </p:spPr>
        </p:pic>
        <p:pic>
          <p:nvPicPr>
            <p:cNvPr id="14" name="Pictur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12762" y="4532938"/>
              <a:ext cx="756050" cy="756050"/>
            </a:xfrm>
            <a:prstGeom prst="rect">
              <a:avLst/>
            </a:prstGeom>
          </p:spPr>
        </p:pic>
        <p:pic>
          <p:nvPicPr>
            <p:cNvPr id="15" name="Picture 1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239097" y="4589398"/>
              <a:ext cx="1851448" cy="491483"/>
            </a:xfrm>
            <a:prstGeom prst="rect">
              <a:avLst/>
            </a:prstGeom>
          </p:spPr>
        </p:pic>
      </p:grpSp>
    </p:spTree>
    <p:extLst>
      <p:ext uri="{BB962C8B-B14F-4D97-AF65-F5344CB8AC3E}">
        <p14:creationId xmlns:p14="http://schemas.microsoft.com/office/powerpoint/2010/main" val="31232557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learningtogive.org/resources/civic-skil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civicyouth.org/PopUps/FactSheets/FS_10_Civic_Skills_final.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dash.harvard.edu/bitstream/handle/1/12701475/Citizenship%20and%20Civic%20Education%20FINAL.pdf?sequence=1"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ec.europa.eu/commfrontoffice/publicopinion/index.cfm/survey/getsurveydetail/instruments/flash/%20surveyky/2183"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digital-single-market/en/news/final-report-high-level-expert-group-fake-news-and-online-disinformation"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dash.harvard.edu/bitstream/handle/1/12701475/Citizenship%20and%20Civic%20Education%20FINAL.pdf?sequence=1" TargetMode="External"/><Relationship Id="rId3" Type="http://schemas.openxmlformats.org/officeDocument/2006/relationships/hyperlink" Target="http://keyconet.eun.org/social-and-civic" TargetMode="External"/><Relationship Id="rId7" Type="http://schemas.openxmlformats.org/officeDocument/2006/relationships/hyperlink" Target="https://www.learningtogive.org/resources/civic-skills" TargetMode="External"/><Relationship Id="rId2" Type="http://schemas.openxmlformats.org/officeDocument/2006/relationships/hyperlink" Target="https://journals.sagepub.com/doi/pdf/10.2304/eerj.2003.2.3.5" TargetMode="External"/><Relationship Id="rId1" Type="http://schemas.openxmlformats.org/officeDocument/2006/relationships/slideLayout" Target="../slideLayouts/slideLayout1.xml"/><Relationship Id="rId6" Type="http://schemas.openxmlformats.org/officeDocument/2006/relationships/hyperlink" Target="https://civicyouth.org/PopUps/FactSheets/FS_10_Civic_Skills_final.pdf" TargetMode="External"/><Relationship Id="rId5" Type="http://schemas.openxmlformats.org/officeDocument/2006/relationships/hyperlink" Target="https://pdfs.semanticscholar.org/6b44/44c97a3118c89cdc0e3980957642a197fcff.pdf" TargetMode="External"/><Relationship Id="rId4" Type="http://schemas.openxmlformats.org/officeDocument/2006/relationships/hyperlink" Target="https://www.researchgate.net/publication/290536054_Civic_and_Political_Engagement" TargetMode="External"/><Relationship Id="rId9" Type="http://schemas.openxmlformats.org/officeDocument/2006/relationships/hyperlink" Target="https://thepsychologist.bps.org.uk/volume-32/september-2019/civic-and-political-engagement-young-peop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keyconet.eun.org/social-and-civic"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learningtogive.org/resources/civic-skills" TargetMode="External"/><Relationship Id="rId2" Type="http://schemas.openxmlformats.org/officeDocument/2006/relationships/hyperlink" Target="https://www.researchgate.net/publication/290536054_Civic_and_Political_Engagemen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a:solidFill>
                  <a:schemeClr val="accent3"/>
                </a:solidFill>
                <a:latin typeface="+mj-lt"/>
                <a:cs typeface="Arial" panose="020B0604020202020204" pitchFamily="34" charset="0"/>
              </a:rPr>
              <a:t>Civic and Political Engagement</a:t>
            </a:r>
            <a:endParaRPr lang="en-US" b="1" dirty="0">
              <a:solidFill>
                <a:schemeClr val="accent3"/>
              </a:solidFill>
              <a:latin typeface="+mj-lt"/>
              <a:cs typeface="Arial" panose="020B0604020202020204" pitchFamily="34" charset="0"/>
            </a:endParaRPr>
          </a:p>
        </p:txBody>
      </p:sp>
      <p:sp>
        <p:nvSpPr>
          <p:cNvPr id="3" name="Subtitle 2"/>
          <p:cNvSpPr>
            <a:spLocks noGrp="1"/>
          </p:cNvSpPr>
          <p:nvPr>
            <p:ph type="subTitle" idx="1"/>
          </p:nvPr>
        </p:nvSpPr>
        <p:spPr/>
        <p:txBody>
          <a:bodyPr/>
          <a:lstStyle/>
          <a:p>
            <a:r>
              <a:rPr lang="en-US" dirty="0" smtClean="0"/>
              <a:t>Unit 3: Skills </a:t>
            </a:r>
            <a:r>
              <a:rPr lang="en-US" dirty="0"/>
              <a:t>necessary for </a:t>
            </a:r>
            <a:r>
              <a:rPr lang="en-US" dirty="0" smtClean="0"/>
              <a:t>Civic </a:t>
            </a:r>
            <a:r>
              <a:rPr lang="en-US" dirty="0"/>
              <a:t>&amp; Political Engagement</a:t>
            </a:r>
          </a:p>
        </p:txBody>
      </p:sp>
    </p:spTree>
    <p:extLst>
      <p:ext uri="{BB962C8B-B14F-4D97-AF65-F5344CB8AC3E}">
        <p14:creationId xmlns:p14="http://schemas.microsoft.com/office/powerpoint/2010/main" val="2437572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panose="020B0604020202020204" pitchFamily="34" charset="0"/>
              </a:rPr>
              <a:t>Critical-thinking skills</a:t>
            </a:r>
            <a:endParaRPr lang="el-GR" b="1" dirty="0">
              <a:cs typeface="Arial" panose="020B0604020202020204" pitchFamily="34" charset="0"/>
            </a:endParaRPr>
          </a:p>
        </p:txBody>
      </p:sp>
      <p:sp>
        <p:nvSpPr>
          <p:cNvPr id="3" name="Content Placeholder 2"/>
          <p:cNvSpPr>
            <a:spLocks noGrp="1"/>
          </p:cNvSpPr>
          <p:nvPr>
            <p:ph sz="quarter" idx="12"/>
          </p:nvPr>
        </p:nvSpPr>
        <p:spPr/>
        <p:txBody>
          <a:bodyPr/>
          <a:lstStyle/>
          <a:p>
            <a:pPr marL="285750" indent="-285750">
              <a:buFont typeface="Arial" panose="020B0604020202020204" pitchFamily="34" charset="0"/>
              <a:buChar char="•"/>
            </a:pPr>
            <a:r>
              <a:rPr lang="en-US" dirty="0" smtClean="0">
                <a:latin typeface="+mn-lt"/>
                <a:cs typeface="Arial" panose="020B0604020202020204" pitchFamily="34" charset="0"/>
              </a:rPr>
              <a:t>Critical-thinking refers to cognitive skills, such as: </a:t>
            </a:r>
          </a:p>
          <a:p>
            <a:pPr marL="285750" indent="-285750">
              <a:buFont typeface="Arial" panose="020B0604020202020204" pitchFamily="34" charset="0"/>
              <a:buChar char="•"/>
            </a:pPr>
            <a:r>
              <a:rPr lang="en-US" dirty="0" smtClean="0">
                <a:latin typeface="+mn-lt"/>
                <a:cs typeface="Arial" panose="020B0604020202020204" pitchFamily="34" charset="0"/>
              </a:rPr>
              <a:t>Identifying </a:t>
            </a:r>
            <a:r>
              <a:rPr lang="en-US" dirty="0">
                <a:latin typeface="+mn-lt"/>
                <a:cs typeface="Arial" panose="020B0604020202020204" pitchFamily="34" charset="0"/>
              </a:rPr>
              <a:t>and </a:t>
            </a:r>
            <a:r>
              <a:rPr lang="en-US" dirty="0" smtClean="0">
                <a:latin typeface="+mn-lt"/>
                <a:cs typeface="Arial" panose="020B0604020202020204" pitchFamily="34" charset="0"/>
              </a:rPr>
              <a:t>describing</a:t>
            </a:r>
          </a:p>
          <a:p>
            <a:pPr marL="285750" indent="-285750">
              <a:buFont typeface="Arial" panose="020B0604020202020204" pitchFamily="34" charset="0"/>
              <a:buChar char="•"/>
            </a:pPr>
            <a:r>
              <a:rPr lang="en-US" dirty="0" smtClean="0">
                <a:latin typeface="+mn-lt"/>
                <a:cs typeface="Arial" panose="020B0604020202020204" pitchFamily="34" charset="0"/>
              </a:rPr>
              <a:t>Analyzing </a:t>
            </a:r>
            <a:r>
              <a:rPr lang="en-US" dirty="0">
                <a:latin typeface="+mn-lt"/>
                <a:cs typeface="Arial" panose="020B0604020202020204" pitchFamily="34" charset="0"/>
              </a:rPr>
              <a:t>and </a:t>
            </a:r>
            <a:r>
              <a:rPr lang="en-US" dirty="0" smtClean="0">
                <a:latin typeface="+mn-lt"/>
                <a:cs typeface="Arial" panose="020B0604020202020204" pitchFamily="34" charset="0"/>
              </a:rPr>
              <a:t>explaining</a:t>
            </a:r>
          </a:p>
          <a:p>
            <a:pPr marL="285750" indent="-285750">
              <a:buFont typeface="Arial" panose="020B0604020202020204" pitchFamily="34" charset="0"/>
              <a:buChar char="•"/>
            </a:pPr>
            <a:r>
              <a:rPr lang="en-US" dirty="0" smtClean="0">
                <a:latin typeface="+mn-lt"/>
                <a:cs typeface="Arial" panose="020B0604020202020204" pitchFamily="34" charset="0"/>
              </a:rPr>
              <a:t>Synthesizing</a:t>
            </a:r>
          </a:p>
          <a:p>
            <a:pPr marL="285750" indent="-285750">
              <a:buFont typeface="Arial" panose="020B0604020202020204" pitchFamily="34" charset="0"/>
              <a:buChar char="•"/>
            </a:pPr>
            <a:r>
              <a:rPr lang="en-US" dirty="0">
                <a:latin typeface="+mn-lt"/>
                <a:cs typeface="Arial" panose="020B0604020202020204" pitchFamily="34" charset="0"/>
              </a:rPr>
              <a:t>T</a:t>
            </a:r>
            <a:r>
              <a:rPr lang="en-US" dirty="0" smtClean="0">
                <a:latin typeface="+mn-lt"/>
                <a:cs typeface="Arial" panose="020B0604020202020204" pitchFamily="34" charset="0"/>
              </a:rPr>
              <a:t>hinking critically</a:t>
            </a:r>
            <a:endParaRPr lang="en-US" dirty="0">
              <a:latin typeface="+mn-lt"/>
              <a:cs typeface="Arial" panose="020B0604020202020204" pitchFamily="34" charset="0"/>
            </a:endParaRPr>
          </a:p>
          <a:p>
            <a:pPr marL="285750" indent="-285750">
              <a:buFont typeface="Arial" panose="020B0604020202020204" pitchFamily="34" charset="0"/>
              <a:buChar char="•"/>
            </a:pPr>
            <a:r>
              <a:rPr lang="en-US" dirty="0">
                <a:latin typeface="+mn-lt"/>
                <a:cs typeface="Arial" panose="020B0604020202020204" pitchFamily="34" charset="0"/>
              </a:rPr>
              <a:t>Thinking </a:t>
            </a:r>
            <a:r>
              <a:rPr lang="en-US" dirty="0" smtClean="0">
                <a:latin typeface="+mn-lt"/>
                <a:cs typeface="Arial" panose="020B0604020202020204" pitchFamily="34" charset="0"/>
              </a:rPr>
              <a:t>constructively about </a:t>
            </a:r>
            <a:r>
              <a:rPr lang="en-US" dirty="0">
                <a:latin typeface="+mn-lt"/>
                <a:cs typeface="Arial" panose="020B0604020202020204" pitchFamily="34" charset="0"/>
              </a:rPr>
              <a:t>how to </a:t>
            </a:r>
            <a:r>
              <a:rPr lang="en-US" dirty="0" smtClean="0">
                <a:latin typeface="+mn-lt"/>
                <a:cs typeface="Arial" panose="020B0604020202020204" pitchFamily="34" charset="0"/>
              </a:rPr>
              <a:t>improve political </a:t>
            </a:r>
            <a:r>
              <a:rPr lang="en-US" dirty="0">
                <a:latin typeface="+mn-lt"/>
                <a:cs typeface="Arial" panose="020B0604020202020204" pitchFamily="34" charset="0"/>
              </a:rPr>
              <a:t>and civic life</a:t>
            </a:r>
            <a:endParaRPr lang="el-GR" dirty="0">
              <a:latin typeface="+mn-lt"/>
              <a:cs typeface="Arial" panose="020B0604020202020204" pitchFamily="34" charset="0"/>
            </a:endParaRPr>
          </a:p>
        </p:txBody>
      </p:sp>
      <p:sp>
        <p:nvSpPr>
          <p:cNvPr id="5" name="Rectangle 4"/>
          <p:cNvSpPr/>
          <p:nvPr/>
        </p:nvSpPr>
        <p:spPr>
          <a:xfrm>
            <a:off x="2518608" y="6142553"/>
            <a:ext cx="9444789" cy="307777"/>
          </a:xfrm>
          <a:prstGeom prst="rect">
            <a:avLst/>
          </a:prstGeom>
        </p:spPr>
        <p:txBody>
          <a:bodyPr wrap="square">
            <a:spAutoFit/>
          </a:bodyPr>
          <a:lstStyle/>
          <a:p>
            <a:pPr algn="r"/>
            <a:r>
              <a:rPr lang="en-US" sz="1400" dirty="0" smtClean="0">
                <a:solidFill>
                  <a:schemeClr val="bg2">
                    <a:lumMod val="75000"/>
                    <a:lumOff val="25000"/>
                  </a:schemeClr>
                </a:solidFill>
              </a:rPr>
              <a:t>The </a:t>
            </a:r>
            <a:r>
              <a:rPr lang="en-US" sz="1400" dirty="0">
                <a:solidFill>
                  <a:schemeClr val="bg2">
                    <a:lumMod val="75000"/>
                    <a:lumOff val="25000"/>
                  </a:schemeClr>
                </a:solidFill>
              </a:rPr>
              <a:t>Role of Civic Skills in Fostering Civic Engagement, Circle Working Paper 06, </a:t>
            </a:r>
            <a:r>
              <a:rPr lang="en-US" sz="1400" dirty="0" smtClean="0">
                <a:solidFill>
                  <a:schemeClr val="bg2">
                    <a:lumMod val="75000"/>
                    <a:lumOff val="25000"/>
                  </a:schemeClr>
                </a:solidFill>
              </a:rPr>
              <a:t>2003</a:t>
            </a:r>
            <a:endParaRPr lang="en-US" sz="1400" dirty="0">
              <a:solidFill>
                <a:schemeClr val="bg2">
                  <a:lumMod val="75000"/>
                  <a:lumOff val="25000"/>
                </a:schemeClr>
              </a:solidFill>
            </a:endParaRPr>
          </a:p>
        </p:txBody>
      </p:sp>
    </p:spTree>
    <p:extLst>
      <p:ext uri="{BB962C8B-B14F-4D97-AF65-F5344CB8AC3E}">
        <p14:creationId xmlns:p14="http://schemas.microsoft.com/office/powerpoint/2010/main" val="203904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8713" y="2372498"/>
            <a:ext cx="8649730" cy="195236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cs typeface="Arial" panose="020B0604020202020204" pitchFamily="34" charset="0"/>
              </a:rPr>
              <a:t>Civic skills education</a:t>
            </a:r>
            <a:endParaRPr lang="el-GR" b="1" dirty="0">
              <a:cs typeface="Arial" panose="020B0604020202020204" pitchFamily="34" charset="0"/>
            </a:endParaRPr>
          </a:p>
        </p:txBody>
      </p:sp>
      <p:sp>
        <p:nvSpPr>
          <p:cNvPr id="3" name="Content Placeholder 2"/>
          <p:cNvSpPr>
            <a:spLocks noGrp="1"/>
          </p:cNvSpPr>
          <p:nvPr>
            <p:ph sz="quarter" idx="12"/>
          </p:nvPr>
        </p:nvSpPr>
        <p:spPr>
          <a:xfrm>
            <a:off x="252585" y="6133062"/>
            <a:ext cx="11520000" cy="424249"/>
          </a:xfrm>
        </p:spPr>
        <p:txBody>
          <a:bodyPr/>
          <a:lstStyle/>
          <a:p>
            <a:pPr marL="0" indent="0" algn="r">
              <a:buNone/>
            </a:pPr>
            <a:r>
              <a:rPr lang="en-US" sz="1400" dirty="0" smtClean="0">
                <a:latin typeface="+mn-lt"/>
                <a:cs typeface="Arial" panose="020B0604020202020204" pitchFamily="34" charset="0"/>
                <a:hlinkClick r:id="rId2"/>
              </a:rPr>
              <a:t>https</a:t>
            </a:r>
            <a:r>
              <a:rPr lang="en-US" sz="1400" dirty="0">
                <a:latin typeface="+mn-lt"/>
                <a:cs typeface="Arial" panose="020B0604020202020204" pitchFamily="34" charset="0"/>
                <a:hlinkClick r:id="rId2"/>
              </a:rPr>
              <a:t>://</a:t>
            </a:r>
            <a:r>
              <a:rPr lang="en-US" sz="1400" dirty="0" smtClean="0">
                <a:latin typeface="+mn-lt"/>
                <a:cs typeface="Arial" panose="020B0604020202020204" pitchFamily="34" charset="0"/>
                <a:hlinkClick r:id="rId2"/>
              </a:rPr>
              <a:t>www.learningtogive.org/resources/civic-skills</a:t>
            </a:r>
            <a:endParaRPr lang="en-US" sz="1400" dirty="0" smtClean="0">
              <a:latin typeface="+mn-lt"/>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
        <p:nvSpPr>
          <p:cNvPr id="4" name="TextBox 3"/>
          <p:cNvSpPr txBox="1"/>
          <p:nvPr/>
        </p:nvSpPr>
        <p:spPr>
          <a:xfrm rot="10800000" flipH="1" flipV="1">
            <a:off x="1958235" y="2748516"/>
            <a:ext cx="7830686" cy="1200329"/>
          </a:xfrm>
          <a:prstGeom prst="rect">
            <a:avLst/>
          </a:prstGeom>
          <a:noFill/>
        </p:spPr>
        <p:txBody>
          <a:bodyPr wrap="square" rtlCol="0">
            <a:spAutoFit/>
          </a:bodyPr>
          <a:lstStyle/>
          <a:p>
            <a:r>
              <a:rPr lang="en-US" dirty="0">
                <a:solidFill>
                  <a:schemeClr val="accent6"/>
                </a:solidFill>
                <a:cs typeface="Arial" panose="020B0604020202020204" pitchFamily="34" charset="0"/>
              </a:rPr>
              <a:t>“Educating the public about civic skills helps them learn to become active citizens and emphasizes the importance of acquiring the knowledge and attitudes that will lead them to become competent and responsible contributors to the public sphere.”</a:t>
            </a:r>
          </a:p>
        </p:txBody>
      </p:sp>
    </p:spTree>
    <p:extLst>
      <p:ext uri="{BB962C8B-B14F-4D97-AF65-F5344CB8AC3E}">
        <p14:creationId xmlns:p14="http://schemas.microsoft.com/office/powerpoint/2010/main" val="3525489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Arial" panose="020B0604020202020204" pitchFamily="34" charset="0"/>
              </a:rPr>
              <a:t>Settings of learning civic skills</a:t>
            </a:r>
            <a:endParaRPr lang="el-GR" b="1" dirty="0">
              <a:latin typeface="+mj-lt"/>
              <a:cs typeface="Arial" panose="020B0604020202020204" pitchFamily="34" charset="0"/>
            </a:endParaRPr>
          </a:p>
        </p:txBody>
      </p:sp>
      <p:sp>
        <p:nvSpPr>
          <p:cNvPr id="3" name="Content Placeholder 2"/>
          <p:cNvSpPr>
            <a:spLocks noGrp="1"/>
          </p:cNvSpPr>
          <p:nvPr>
            <p:ph sz="quarter" idx="12"/>
          </p:nvPr>
        </p:nvSpPr>
        <p:spPr/>
        <p:txBody>
          <a:bodyPr/>
          <a:lstStyle/>
          <a:p>
            <a:pPr marL="0" indent="0">
              <a:buNone/>
            </a:pPr>
            <a:r>
              <a:rPr lang="en-US" dirty="0" smtClean="0">
                <a:latin typeface="+mn-lt"/>
                <a:cs typeface="Arial" panose="020B0604020202020204" pitchFamily="34" charset="0"/>
              </a:rPr>
              <a:t>People </a:t>
            </a:r>
            <a:r>
              <a:rPr lang="en-US" dirty="0">
                <a:latin typeface="+mn-lt"/>
                <a:cs typeface="Arial" panose="020B0604020202020204" pitchFamily="34" charset="0"/>
              </a:rPr>
              <a:t>learn civic skills in various </a:t>
            </a:r>
            <a:r>
              <a:rPr lang="en-US" dirty="0" smtClean="0">
                <a:latin typeface="+mn-lt"/>
                <a:cs typeface="Arial" panose="020B0604020202020204" pitchFamily="34" charset="0"/>
              </a:rPr>
              <a:t>settings, including</a:t>
            </a:r>
            <a:r>
              <a:rPr lang="en-US" dirty="0">
                <a:latin typeface="+mn-lt"/>
                <a:cs typeface="Arial" panose="020B0604020202020204" pitchFamily="34" charset="0"/>
              </a:rPr>
              <a:t>:</a:t>
            </a:r>
          </a:p>
          <a:p>
            <a:pPr marL="800100" lvl="1" indent="-342900"/>
            <a:r>
              <a:rPr lang="en-US" sz="1800" dirty="0" smtClean="0">
                <a:solidFill>
                  <a:schemeClr val="bg2">
                    <a:lumMod val="75000"/>
                    <a:lumOff val="25000"/>
                  </a:schemeClr>
                </a:solidFill>
                <a:cs typeface="Arial" panose="020B0604020202020204" pitchFamily="34" charset="0"/>
              </a:rPr>
              <a:t>School</a:t>
            </a:r>
            <a:endParaRPr lang="en-US" sz="1800" dirty="0">
              <a:solidFill>
                <a:schemeClr val="bg2">
                  <a:lumMod val="75000"/>
                  <a:lumOff val="25000"/>
                </a:schemeClr>
              </a:solidFill>
              <a:cs typeface="Arial" panose="020B0604020202020204" pitchFamily="34" charset="0"/>
            </a:endParaRPr>
          </a:p>
          <a:p>
            <a:pPr marL="800100" lvl="1" indent="-342900"/>
            <a:r>
              <a:rPr lang="en-US" sz="1800" dirty="0" smtClean="0">
                <a:solidFill>
                  <a:schemeClr val="bg2">
                    <a:lumMod val="75000"/>
                    <a:lumOff val="25000"/>
                  </a:schemeClr>
                </a:solidFill>
                <a:cs typeface="Arial" panose="020B0604020202020204" pitchFamily="34" charset="0"/>
              </a:rPr>
              <a:t>Higher education</a:t>
            </a:r>
            <a:endParaRPr lang="en-US" sz="1800" dirty="0">
              <a:solidFill>
                <a:schemeClr val="bg2">
                  <a:lumMod val="75000"/>
                  <a:lumOff val="25000"/>
                </a:schemeClr>
              </a:solidFill>
              <a:cs typeface="Arial" panose="020B0604020202020204" pitchFamily="34" charset="0"/>
            </a:endParaRPr>
          </a:p>
          <a:p>
            <a:pPr marL="800100" lvl="1" indent="-342900"/>
            <a:r>
              <a:rPr lang="en-US" sz="1800" dirty="0" smtClean="0">
                <a:solidFill>
                  <a:schemeClr val="bg2">
                    <a:lumMod val="75000"/>
                    <a:lumOff val="25000"/>
                  </a:schemeClr>
                </a:solidFill>
                <a:cs typeface="Arial" panose="020B0604020202020204" pitchFamily="34" charset="0"/>
              </a:rPr>
              <a:t>The </a:t>
            </a:r>
            <a:r>
              <a:rPr lang="en-US" sz="1800" dirty="0">
                <a:solidFill>
                  <a:schemeClr val="bg2">
                    <a:lumMod val="75000"/>
                    <a:lumOff val="25000"/>
                  </a:schemeClr>
                </a:solidFill>
                <a:cs typeface="Arial" panose="020B0604020202020204" pitchFamily="34" charset="0"/>
              </a:rPr>
              <a:t>workplace</a:t>
            </a:r>
          </a:p>
          <a:p>
            <a:pPr marL="800100" lvl="1" indent="-342900"/>
            <a:r>
              <a:rPr lang="en-US" sz="1800" dirty="0" smtClean="0">
                <a:solidFill>
                  <a:schemeClr val="bg2">
                    <a:lumMod val="75000"/>
                    <a:lumOff val="25000"/>
                  </a:schemeClr>
                </a:solidFill>
                <a:cs typeface="Arial" panose="020B0604020202020204" pitchFamily="34" charset="0"/>
              </a:rPr>
              <a:t>Churches </a:t>
            </a:r>
            <a:r>
              <a:rPr lang="en-US" sz="1800" dirty="0">
                <a:solidFill>
                  <a:schemeClr val="bg2">
                    <a:lumMod val="75000"/>
                    <a:lumOff val="25000"/>
                  </a:schemeClr>
                </a:solidFill>
                <a:cs typeface="Arial" panose="020B0604020202020204" pitchFamily="34" charset="0"/>
              </a:rPr>
              <a:t>and other religious congregations</a:t>
            </a:r>
          </a:p>
          <a:p>
            <a:pPr marL="800100" lvl="1" indent="-342900"/>
            <a:r>
              <a:rPr lang="en-US" sz="1800" dirty="0" smtClean="0">
                <a:solidFill>
                  <a:schemeClr val="bg2">
                    <a:lumMod val="75000"/>
                    <a:lumOff val="25000"/>
                  </a:schemeClr>
                </a:solidFill>
                <a:cs typeface="Arial" panose="020B0604020202020204" pitchFamily="34" charset="0"/>
              </a:rPr>
              <a:t>Voluntary </a:t>
            </a:r>
            <a:r>
              <a:rPr lang="en-US" sz="1800" dirty="0">
                <a:solidFill>
                  <a:schemeClr val="bg2">
                    <a:lumMod val="75000"/>
                    <a:lumOff val="25000"/>
                  </a:schemeClr>
                </a:solidFill>
                <a:cs typeface="Arial" panose="020B0604020202020204" pitchFamily="34" charset="0"/>
              </a:rPr>
              <a:t>organizations</a:t>
            </a:r>
          </a:p>
          <a:p>
            <a:pPr marL="800100" lvl="1" indent="-342900"/>
            <a:r>
              <a:rPr lang="en-US" sz="1800" dirty="0" smtClean="0">
                <a:solidFill>
                  <a:schemeClr val="bg2">
                    <a:lumMod val="75000"/>
                    <a:lumOff val="25000"/>
                  </a:schemeClr>
                </a:solidFill>
                <a:cs typeface="Arial" panose="020B0604020202020204" pitchFamily="34" charset="0"/>
              </a:rPr>
              <a:t>National </a:t>
            </a:r>
            <a:r>
              <a:rPr lang="en-US" sz="1800" dirty="0">
                <a:solidFill>
                  <a:schemeClr val="bg2">
                    <a:lumMod val="75000"/>
                    <a:lumOff val="25000"/>
                  </a:schemeClr>
                </a:solidFill>
                <a:cs typeface="Arial" panose="020B0604020202020204" pitchFamily="34" charset="0"/>
              </a:rPr>
              <a:t>and community service programs, both military and civilian</a:t>
            </a:r>
          </a:p>
          <a:p>
            <a:pPr marL="800100" lvl="1" indent="-342900"/>
            <a:r>
              <a:rPr lang="en-US" sz="1800" dirty="0" smtClean="0">
                <a:solidFill>
                  <a:schemeClr val="bg2">
                    <a:lumMod val="75000"/>
                    <a:lumOff val="25000"/>
                  </a:schemeClr>
                </a:solidFill>
                <a:cs typeface="Arial" panose="020B0604020202020204" pitchFamily="34" charset="0"/>
              </a:rPr>
              <a:t>Families </a:t>
            </a:r>
            <a:r>
              <a:rPr lang="en-US" sz="1800" dirty="0">
                <a:solidFill>
                  <a:schemeClr val="bg2">
                    <a:lumMod val="75000"/>
                    <a:lumOff val="25000"/>
                  </a:schemeClr>
                </a:solidFill>
                <a:cs typeface="Arial" panose="020B0604020202020204" pitchFamily="34" charset="0"/>
              </a:rPr>
              <a:t>and neighborhoods </a:t>
            </a:r>
            <a:endParaRPr lang="en-US" sz="1800" dirty="0" smtClean="0">
              <a:solidFill>
                <a:schemeClr val="bg2">
                  <a:lumMod val="75000"/>
                  <a:lumOff val="25000"/>
                </a:schemeClr>
              </a:solidFill>
              <a:cs typeface="Arial" panose="020B0604020202020204" pitchFamily="34" charset="0"/>
            </a:endParaRPr>
          </a:p>
          <a:p>
            <a:pPr marL="0" indent="0" algn="r">
              <a:buNone/>
            </a:pPr>
            <a:endParaRPr lang="en-US" sz="1400" dirty="0" smtClean="0">
              <a:latin typeface="+mn-lt"/>
              <a:cs typeface="Arial" panose="020B0604020202020204" pitchFamily="34" charset="0"/>
              <a:hlinkClick r:id="rId2"/>
            </a:endParaRPr>
          </a:p>
          <a:p>
            <a:pPr marL="0" indent="0" algn="r">
              <a:buNone/>
            </a:pPr>
            <a:endParaRPr lang="en-US" sz="1400" dirty="0">
              <a:latin typeface="+mn-lt"/>
              <a:cs typeface="Arial" panose="020B0604020202020204" pitchFamily="34" charset="0"/>
              <a:hlinkClick r:id="rId2"/>
            </a:endParaRPr>
          </a:p>
          <a:p>
            <a:pPr marL="0" indent="0" algn="r">
              <a:buNone/>
            </a:pPr>
            <a:endParaRPr lang="en-US" sz="1400" dirty="0" smtClean="0">
              <a:latin typeface="+mn-lt"/>
              <a:cs typeface="Arial" panose="020B0604020202020204" pitchFamily="34" charset="0"/>
              <a:hlinkClick r:id="rId2"/>
            </a:endParaRPr>
          </a:p>
          <a:p>
            <a:pPr marL="0" indent="0" algn="r">
              <a:buNone/>
            </a:pPr>
            <a:endParaRPr lang="en-US" sz="1400" dirty="0">
              <a:latin typeface="+mn-lt"/>
              <a:cs typeface="Arial" panose="020B0604020202020204" pitchFamily="34" charset="0"/>
              <a:hlinkClick r:id="rId2"/>
            </a:endParaRPr>
          </a:p>
          <a:p>
            <a:pPr marL="0" indent="0" algn="r">
              <a:buNone/>
            </a:pPr>
            <a:endParaRPr lang="en-US" sz="1400" dirty="0" smtClean="0">
              <a:latin typeface="+mn-lt"/>
              <a:cs typeface="Arial" panose="020B0604020202020204" pitchFamily="34" charset="0"/>
              <a:hlinkClick r:id="rId2"/>
            </a:endParaRPr>
          </a:p>
          <a:p>
            <a:pPr marL="0" indent="0" algn="r">
              <a:buNone/>
            </a:pPr>
            <a:r>
              <a:rPr lang="en-US" sz="1400" dirty="0" smtClean="0">
                <a:latin typeface="+mn-lt"/>
                <a:cs typeface="Arial" panose="020B0604020202020204" pitchFamily="34" charset="0"/>
                <a:hlinkClick r:id="rId2"/>
              </a:rPr>
              <a:t>https</a:t>
            </a:r>
            <a:r>
              <a:rPr lang="en-US" sz="1400" dirty="0">
                <a:latin typeface="+mn-lt"/>
                <a:cs typeface="Arial" panose="020B0604020202020204" pitchFamily="34" charset="0"/>
                <a:hlinkClick r:id="rId2"/>
              </a:rPr>
              <a:t>://</a:t>
            </a:r>
            <a:r>
              <a:rPr lang="en-US" sz="1400" dirty="0" smtClean="0">
                <a:latin typeface="+mn-lt"/>
                <a:cs typeface="Arial" panose="020B0604020202020204" pitchFamily="34" charset="0"/>
                <a:hlinkClick r:id="rId2"/>
              </a:rPr>
              <a:t>civicyouth.org/PopUps/FactSheets/FS_10_Civic_Skills_final.pdf</a:t>
            </a:r>
            <a:endParaRPr lang="en-US" sz="1400" dirty="0" smtClean="0">
              <a:latin typeface="+mn-lt"/>
              <a:cs typeface="Arial" panose="020B0604020202020204" pitchFamily="34" charset="0"/>
            </a:endParaRPr>
          </a:p>
          <a:p>
            <a:pPr marL="0" indent="0" algn="r">
              <a:buNone/>
            </a:pPr>
            <a:endParaRPr lang="el-GR" dirty="0">
              <a:latin typeface="+mn-lt"/>
              <a:cs typeface="Arial" panose="020B0604020202020204" pitchFamily="34" charset="0"/>
            </a:endParaRPr>
          </a:p>
        </p:txBody>
      </p:sp>
    </p:spTree>
    <p:extLst>
      <p:ext uri="{BB962C8B-B14F-4D97-AF65-F5344CB8AC3E}">
        <p14:creationId xmlns:p14="http://schemas.microsoft.com/office/powerpoint/2010/main" val="256904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panose="020B0604020202020204" pitchFamily="34" charset="0"/>
              </a:rPr>
              <a:t>Civic skills in school education</a:t>
            </a:r>
            <a:endParaRPr lang="el-GR" b="1" dirty="0">
              <a:cs typeface="Arial" panose="020B0604020202020204" pitchFamily="34" charset="0"/>
            </a:endParaRPr>
          </a:p>
        </p:txBody>
      </p:sp>
      <p:sp>
        <p:nvSpPr>
          <p:cNvPr id="3" name="Content Placeholder 2"/>
          <p:cNvSpPr>
            <a:spLocks noGrp="1"/>
          </p:cNvSpPr>
          <p:nvPr>
            <p:ph sz="quarter" idx="12"/>
          </p:nvPr>
        </p:nvSpPr>
        <p:spPr/>
        <p:txBody>
          <a:bodyPr/>
          <a:lstStyle/>
          <a:p>
            <a:pPr marL="0" indent="0">
              <a:buNone/>
            </a:pPr>
            <a:r>
              <a:rPr lang="en-US" dirty="0" smtClean="0">
                <a:latin typeface="+mn-lt"/>
                <a:cs typeface="Arial" panose="020B0604020202020204" pitchFamily="34" charset="0"/>
              </a:rPr>
              <a:t>Youth’s first-hand </a:t>
            </a:r>
            <a:r>
              <a:rPr lang="en-US" dirty="0">
                <a:latin typeface="+mn-lt"/>
                <a:cs typeface="Arial" panose="020B0604020202020204" pitchFamily="34" charset="0"/>
              </a:rPr>
              <a:t>practical experience of the democratic </a:t>
            </a:r>
            <a:r>
              <a:rPr lang="en-US" dirty="0" smtClean="0">
                <a:latin typeface="+mn-lt"/>
                <a:cs typeface="Arial" panose="020B0604020202020204" pitchFamily="34" charset="0"/>
              </a:rPr>
              <a:t>process is provided in school environment, through:</a:t>
            </a:r>
          </a:p>
          <a:p>
            <a:pPr lvl="1"/>
            <a:r>
              <a:rPr lang="en-US" sz="1800" dirty="0">
                <a:solidFill>
                  <a:schemeClr val="bg2">
                    <a:lumMod val="75000"/>
                    <a:lumOff val="25000"/>
                  </a:schemeClr>
                </a:solidFill>
                <a:cs typeface="Arial" panose="020B0604020202020204" pitchFamily="34" charset="0"/>
              </a:rPr>
              <a:t>S</a:t>
            </a:r>
            <a:r>
              <a:rPr lang="en-US" sz="1800" dirty="0" smtClean="0">
                <a:solidFill>
                  <a:schemeClr val="bg2">
                    <a:lumMod val="75000"/>
                    <a:lumOff val="25000"/>
                  </a:schemeClr>
                </a:solidFill>
                <a:cs typeface="Arial" panose="020B0604020202020204" pitchFamily="34" charset="0"/>
              </a:rPr>
              <a:t>tudying </a:t>
            </a:r>
            <a:r>
              <a:rPr lang="en-US" sz="1800" dirty="0">
                <a:solidFill>
                  <a:schemeClr val="bg2">
                    <a:lumMod val="75000"/>
                    <a:lumOff val="25000"/>
                  </a:schemeClr>
                </a:solidFill>
                <a:cs typeface="Arial" panose="020B0604020202020204" pitchFamily="34" charset="0"/>
              </a:rPr>
              <a:t>in a democratic environment, </a:t>
            </a:r>
          </a:p>
          <a:p>
            <a:pPr lvl="1"/>
            <a:r>
              <a:rPr lang="en-US" sz="1800" dirty="0">
                <a:solidFill>
                  <a:schemeClr val="bg2">
                    <a:lumMod val="75000"/>
                    <a:lumOff val="25000"/>
                  </a:schemeClr>
                </a:solidFill>
                <a:cs typeface="Arial" panose="020B0604020202020204" pitchFamily="34" charset="0"/>
              </a:rPr>
              <a:t>H</a:t>
            </a:r>
            <a:r>
              <a:rPr lang="en-US" sz="1800" dirty="0" smtClean="0">
                <a:solidFill>
                  <a:schemeClr val="bg2">
                    <a:lumMod val="75000"/>
                    <a:lumOff val="25000"/>
                  </a:schemeClr>
                </a:solidFill>
                <a:cs typeface="Arial" panose="020B0604020202020204" pitchFamily="34" charset="0"/>
              </a:rPr>
              <a:t>aving </a:t>
            </a:r>
            <a:r>
              <a:rPr lang="en-US" sz="1800" dirty="0">
                <a:solidFill>
                  <a:schemeClr val="bg2">
                    <a:lumMod val="75000"/>
                    <a:lumOff val="25000"/>
                  </a:schemeClr>
                </a:solidFill>
                <a:cs typeface="Arial" panose="020B0604020202020204" pitchFamily="34" charset="0"/>
              </a:rPr>
              <a:t>the opportunity to participate in school councils and parliaments, </a:t>
            </a:r>
          </a:p>
          <a:p>
            <a:pPr lvl="1"/>
            <a:r>
              <a:rPr lang="en-US" sz="1800" dirty="0">
                <a:solidFill>
                  <a:schemeClr val="bg2">
                    <a:lumMod val="75000"/>
                    <a:lumOff val="25000"/>
                  </a:schemeClr>
                </a:solidFill>
                <a:cs typeface="Arial" panose="020B0604020202020204" pitchFamily="34" charset="0"/>
              </a:rPr>
              <a:t>R</a:t>
            </a:r>
            <a:r>
              <a:rPr lang="en-US" sz="1800" dirty="0" smtClean="0">
                <a:solidFill>
                  <a:schemeClr val="bg2">
                    <a:lumMod val="75000"/>
                    <a:lumOff val="25000"/>
                  </a:schemeClr>
                </a:solidFill>
                <a:cs typeface="Arial" panose="020B0604020202020204" pitchFamily="34" charset="0"/>
              </a:rPr>
              <a:t>epresenting </a:t>
            </a:r>
            <a:r>
              <a:rPr lang="en-US" sz="1800" dirty="0">
                <a:solidFill>
                  <a:schemeClr val="bg2">
                    <a:lumMod val="75000"/>
                    <a:lumOff val="25000"/>
                  </a:schemeClr>
                </a:solidFill>
                <a:cs typeface="Arial" panose="020B0604020202020204" pitchFamily="34" charset="0"/>
              </a:rPr>
              <a:t>others</a:t>
            </a:r>
          </a:p>
          <a:p>
            <a:pPr lvl="1"/>
            <a:r>
              <a:rPr lang="en-US" sz="1800" dirty="0">
                <a:solidFill>
                  <a:schemeClr val="bg2">
                    <a:lumMod val="75000"/>
                    <a:lumOff val="25000"/>
                  </a:schemeClr>
                </a:solidFill>
                <a:cs typeface="Arial" panose="020B0604020202020204" pitchFamily="34" charset="0"/>
              </a:rPr>
              <a:t>E</a:t>
            </a:r>
            <a:r>
              <a:rPr lang="en-US" sz="1800" dirty="0" smtClean="0">
                <a:solidFill>
                  <a:schemeClr val="bg2">
                    <a:lumMod val="75000"/>
                    <a:lumOff val="25000"/>
                  </a:schemeClr>
                </a:solidFill>
                <a:cs typeface="Arial" panose="020B0604020202020204" pitchFamily="34" charset="0"/>
              </a:rPr>
              <a:t>xpressing </a:t>
            </a:r>
            <a:r>
              <a:rPr lang="en-US" sz="1800" dirty="0">
                <a:solidFill>
                  <a:schemeClr val="bg2">
                    <a:lumMod val="75000"/>
                    <a:lumOff val="25000"/>
                  </a:schemeClr>
                </a:solidFill>
                <a:cs typeface="Arial" panose="020B0604020202020204" pitchFamily="34" charset="0"/>
              </a:rPr>
              <a:t>views and perspectives to people in positions of </a:t>
            </a:r>
            <a:r>
              <a:rPr lang="en-US" sz="1800" dirty="0" smtClean="0">
                <a:solidFill>
                  <a:schemeClr val="bg2">
                    <a:lumMod val="75000"/>
                    <a:lumOff val="25000"/>
                  </a:schemeClr>
                </a:solidFill>
                <a:cs typeface="Arial" panose="020B0604020202020204" pitchFamily="34" charset="0"/>
              </a:rPr>
              <a:t>authority</a:t>
            </a:r>
            <a:endParaRPr lang="en-US" sz="1800" dirty="0">
              <a:solidFill>
                <a:schemeClr val="bg2">
                  <a:lumMod val="75000"/>
                  <a:lumOff val="25000"/>
                </a:schemeClr>
              </a:solidFill>
              <a:cs typeface="Arial" panose="020B0604020202020204" pitchFamily="34" charset="0"/>
            </a:endParaRPr>
          </a:p>
          <a:p>
            <a:pPr lvl="1"/>
            <a:r>
              <a:rPr lang="en-US" sz="1800" dirty="0">
                <a:solidFill>
                  <a:schemeClr val="bg2">
                    <a:lumMod val="75000"/>
                    <a:lumOff val="25000"/>
                  </a:schemeClr>
                </a:solidFill>
                <a:cs typeface="Arial" panose="020B0604020202020204" pitchFamily="34" charset="0"/>
              </a:rPr>
              <a:t>Participation in a school council</a:t>
            </a:r>
          </a:p>
          <a:p>
            <a:pPr lvl="1"/>
            <a:r>
              <a:rPr lang="en-US" sz="1800" dirty="0">
                <a:solidFill>
                  <a:schemeClr val="bg2">
                    <a:lumMod val="75000"/>
                    <a:lumOff val="25000"/>
                  </a:schemeClr>
                </a:solidFill>
                <a:cs typeface="Arial" panose="020B0604020202020204" pitchFamily="34" charset="0"/>
              </a:rPr>
              <a:t>Volunteering vs </a:t>
            </a:r>
            <a:r>
              <a:rPr lang="en-US" sz="1800" dirty="0" smtClean="0">
                <a:solidFill>
                  <a:schemeClr val="bg2">
                    <a:lumMod val="75000"/>
                    <a:lumOff val="25000"/>
                  </a:schemeClr>
                </a:solidFill>
                <a:cs typeface="Arial" panose="020B0604020202020204" pitchFamily="34" charset="0"/>
              </a:rPr>
              <a:t>service-learning</a:t>
            </a:r>
          </a:p>
          <a:p>
            <a:pPr lvl="1"/>
            <a:endParaRPr lang="en-US" sz="1800" dirty="0" smtClean="0">
              <a:cs typeface="Arial" panose="020B0604020202020204" pitchFamily="34" charset="0"/>
            </a:endParaRPr>
          </a:p>
          <a:p>
            <a:pPr marL="0" indent="0" algn="r">
              <a:buNone/>
            </a:pPr>
            <a:endParaRPr lang="en-US" sz="1400" dirty="0" smtClean="0">
              <a:latin typeface="+mn-lt"/>
              <a:cs typeface="Arial" panose="020B0604020202020204" pitchFamily="34" charset="0"/>
            </a:endParaRPr>
          </a:p>
          <a:p>
            <a:pPr marL="0" indent="0" algn="r">
              <a:buNone/>
            </a:pPr>
            <a:endParaRPr lang="en-US" sz="1400" dirty="0">
              <a:latin typeface="+mn-lt"/>
              <a:cs typeface="Arial" panose="020B0604020202020204" pitchFamily="34" charset="0"/>
            </a:endParaRPr>
          </a:p>
          <a:p>
            <a:pPr marL="0" indent="0" algn="r">
              <a:buNone/>
            </a:pPr>
            <a:endParaRPr lang="en-US" sz="1400" dirty="0" smtClean="0">
              <a:latin typeface="+mn-lt"/>
              <a:cs typeface="Arial" panose="020B0604020202020204" pitchFamily="34" charset="0"/>
            </a:endParaRPr>
          </a:p>
          <a:p>
            <a:pPr marL="0" indent="0" algn="r">
              <a:buNone/>
            </a:pPr>
            <a:endParaRPr lang="en-US" sz="1400" dirty="0">
              <a:latin typeface="+mn-lt"/>
              <a:cs typeface="Arial" panose="020B0604020202020204" pitchFamily="34" charset="0"/>
            </a:endParaRPr>
          </a:p>
          <a:p>
            <a:pPr marL="0" indent="0" algn="r">
              <a:buNone/>
            </a:pPr>
            <a:r>
              <a:rPr lang="en-US" sz="1400" dirty="0" smtClean="0">
                <a:latin typeface="+mn-lt"/>
                <a:cs typeface="Arial" panose="020B0604020202020204" pitchFamily="34" charset="0"/>
              </a:rPr>
              <a:t>Civic </a:t>
            </a:r>
            <a:r>
              <a:rPr lang="en-US" sz="1400" dirty="0">
                <a:latin typeface="+mn-lt"/>
                <a:cs typeface="Arial" panose="020B0604020202020204" pitchFamily="34" charset="0"/>
              </a:rPr>
              <a:t>and political engagement in young people, pp.54-56, Schooling the Good Citizen, The Psychologist, </a:t>
            </a:r>
            <a:r>
              <a:rPr lang="en-US" sz="1400" dirty="0" smtClean="0">
                <a:latin typeface="+mn-lt"/>
                <a:cs typeface="Arial" panose="020B0604020202020204" pitchFamily="34" charset="0"/>
              </a:rPr>
              <a:t>2019</a:t>
            </a:r>
            <a:endParaRPr lang="en-US" sz="1400" dirty="0">
              <a:latin typeface="+mn-lt"/>
              <a:cs typeface="Arial" panose="020B0604020202020204" pitchFamily="34" charset="0"/>
            </a:endParaRPr>
          </a:p>
        </p:txBody>
      </p:sp>
    </p:spTree>
    <p:extLst>
      <p:ext uri="{BB962C8B-B14F-4D97-AF65-F5344CB8AC3E}">
        <p14:creationId xmlns:p14="http://schemas.microsoft.com/office/powerpoint/2010/main" val="364750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Arial" panose="020B0604020202020204" pitchFamily="34" charset="0"/>
              </a:rPr>
              <a:t>Training students in civic skills</a:t>
            </a:r>
            <a:endParaRPr lang="el-GR" b="1" dirty="0">
              <a:latin typeface="+mj-lt"/>
              <a:cs typeface="Arial" panose="020B0604020202020204" pitchFamily="34" charset="0"/>
            </a:endParaRPr>
          </a:p>
        </p:txBody>
      </p:sp>
      <p:sp>
        <p:nvSpPr>
          <p:cNvPr id="4" name="Content Placeholder 3"/>
          <p:cNvSpPr>
            <a:spLocks noGrp="1"/>
          </p:cNvSpPr>
          <p:nvPr>
            <p:ph sz="quarter" idx="12"/>
          </p:nvPr>
        </p:nvSpPr>
        <p:spPr/>
        <p:txBody>
          <a:bodyPr/>
          <a:lstStyle/>
          <a:p>
            <a:pPr marL="0" indent="0">
              <a:buNone/>
            </a:pPr>
            <a:r>
              <a:rPr lang="en-US" dirty="0" smtClean="0">
                <a:latin typeface="+mn-lt"/>
                <a:cs typeface="Arial" panose="020B0604020202020204" pitchFamily="34" charset="0"/>
              </a:rPr>
              <a:t>Students </a:t>
            </a:r>
            <a:r>
              <a:rPr lang="en-US" dirty="0">
                <a:latin typeface="+mn-lt"/>
                <a:cs typeface="Arial" panose="020B0604020202020204" pitchFamily="34" charset="0"/>
              </a:rPr>
              <a:t>who attend schools that provide training in civic skills (e.g. letter writing and debating) are more likely </a:t>
            </a:r>
            <a:r>
              <a:rPr lang="en-US" dirty="0" smtClean="0">
                <a:latin typeface="+mn-lt"/>
                <a:cs typeface="Arial" panose="020B0604020202020204" pitchFamily="34" charset="0"/>
              </a:rPr>
              <a:t>to:</a:t>
            </a:r>
            <a:endParaRPr lang="el-GR" dirty="0" smtClean="0">
              <a:latin typeface="+mn-lt"/>
              <a:cs typeface="Arial" panose="020B0604020202020204" pitchFamily="34" charset="0"/>
            </a:endParaRPr>
          </a:p>
          <a:p>
            <a:pPr lvl="1"/>
            <a:r>
              <a:rPr lang="en-US" sz="1800" dirty="0" smtClean="0">
                <a:solidFill>
                  <a:schemeClr val="bg2">
                    <a:lumMod val="75000"/>
                    <a:lumOff val="25000"/>
                  </a:schemeClr>
                </a:solidFill>
                <a:cs typeface="Arial" panose="020B0604020202020204" pitchFamily="34" charset="0"/>
              </a:rPr>
              <a:t>be </a:t>
            </a:r>
            <a:r>
              <a:rPr lang="en-US" sz="1800" dirty="0">
                <a:solidFill>
                  <a:schemeClr val="bg2">
                    <a:lumMod val="75000"/>
                    <a:lumOff val="25000"/>
                  </a:schemeClr>
                </a:solidFill>
                <a:cs typeface="Arial" panose="020B0604020202020204" pitchFamily="34" charset="0"/>
              </a:rPr>
              <a:t>involved in </a:t>
            </a:r>
            <a:r>
              <a:rPr lang="en-US" sz="1800" dirty="0" smtClean="0">
                <a:solidFill>
                  <a:schemeClr val="bg2">
                    <a:lumMod val="75000"/>
                    <a:lumOff val="25000"/>
                  </a:schemeClr>
                </a:solidFill>
                <a:cs typeface="Arial" panose="020B0604020202020204" pitchFamily="34" charset="0"/>
              </a:rPr>
              <a:t>organizations </a:t>
            </a:r>
            <a:r>
              <a:rPr lang="en-US" sz="1800" dirty="0">
                <a:solidFill>
                  <a:schemeClr val="bg2">
                    <a:lumMod val="75000"/>
                    <a:lumOff val="25000"/>
                  </a:schemeClr>
                </a:solidFill>
                <a:cs typeface="Arial" panose="020B0604020202020204" pitchFamily="34" charset="0"/>
              </a:rPr>
              <a:t>outside school, </a:t>
            </a:r>
            <a:endParaRPr lang="el-GR" sz="1800" dirty="0" smtClean="0">
              <a:solidFill>
                <a:schemeClr val="bg2">
                  <a:lumMod val="75000"/>
                  <a:lumOff val="25000"/>
                </a:schemeClr>
              </a:solidFill>
              <a:cs typeface="Arial" panose="020B0604020202020204" pitchFamily="34" charset="0"/>
            </a:endParaRPr>
          </a:p>
          <a:p>
            <a:pPr lvl="1"/>
            <a:r>
              <a:rPr lang="en-US" sz="1800" dirty="0" smtClean="0">
                <a:solidFill>
                  <a:schemeClr val="bg2">
                    <a:lumMod val="75000"/>
                    <a:lumOff val="25000"/>
                  </a:schemeClr>
                </a:solidFill>
                <a:cs typeface="Arial" panose="020B0604020202020204" pitchFamily="34" charset="0"/>
              </a:rPr>
              <a:t>to </a:t>
            </a:r>
            <a:r>
              <a:rPr lang="en-US" sz="1800" dirty="0">
                <a:solidFill>
                  <a:schemeClr val="bg2">
                    <a:lumMod val="75000"/>
                    <a:lumOff val="25000"/>
                  </a:schemeClr>
                </a:solidFill>
                <a:cs typeface="Arial" panose="020B0604020202020204" pitchFamily="34" charset="0"/>
              </a:rPr>
              <a:t>sign petitions, </a:t>
            </a:r>
            <a:endParaRPr lang="el-GR" sz="1800" dirty="0" smtClean="0">
              <a:solidFill>
                <a:schemeClr val="bg2">
                  <a:lumMod val="75000"/>
                  <a:lumOff val="25000"/>
                </a:schemeClr>
              </a:solidFill>
              <a:cs typeface="Arial" panose="020B0604020202020204" pitchFamily="34" charset="0"/>
            </a:endParaRPr>
          </a:p>
          <a:p>
            <a:pPr lvl="1"/>
            <a:r>
              <a:rPr lang="en-US" sz="1800" dirty="0" smtClean="0">
                <a:solidFill>
                  <a:schemeClr val="bg2">
                    <a:lumMod val="75000"/>
                    <a:lumOff val="25000"/>
                  </a:schemeClr>
                </a:solidFill>
                <a:cs typeface="Arial" panose="020B0604020202020204" pitchFamily="34" charset="0"/>
              </a:rPr>
              <a:t>to </a:t>
            </a:r>
            <a:r>
              <a:rPr lang="en-US" sz="1800" dirty="0">
                <a:solidFill>
                  <a:schemeClr val="bg2">
                    <a:lumMod val="75000"/>
                    <a:lumOff val="25000"/>
                  </a:schemeClr>
                </a:solidFill>
                <a:cs typeface="Arial" panose="020B0604020202020204" pitchFamily="34" charset="0"/>
              </a:rPr>
              <a:t>participate in boycotts, </a:t>
            </a:r>
            <a:endParaRPr lang="el-GR" sz="1800" dirty="0" smtClean="0">
              <a:solidFill>
                <a:schemeClr val="bg2">
                  <a:lumMod val="75000"/>
                  <a:lumOff val="25000"/>
                </a:schemeClr>
              </a:solidFill>
              <a:cs typeface="Arial" panose="020B0604020202020204" pitchFamily="34" charset="0"/>
            </a:endParaRPr>
          </a:p>
          <a:p>
            <a:pPr lvl="1"/>
            <a:r>
              <a:rPr lang="en-US" sz="1800" dirty="0" smtClean="0">
                <a:solidFill>
                  <a:schemeClr val="bg2">
                    <a:lumMod val="75000"/>
                    <a:lumOff val="25000"/>
                  </a:schemeClr>
                </a:solidFill>
                <a:cs typeface="Arial" panose="020B0604020202020204" pitchFamily="34" charset="0"/>
              </a:rPr>
              <a:t>to </a:t>
            </a:r>
            <a:r>
              <a:rPr lang="en-US" sz="1800" dirty="0">
                <a:solidFill>
                  <a:schemeClr val="bg2">
                    <a:lumMod val="75000"/>
                    <a:lumOff val="25000"/>
                  </a:schemeClr>
                </a:solidFill>
                <a:cs typeface="Arial" panose="020B0604020202020204" pitchFamily="34" charset="0"/>
              </a:rPr>
              <a:t>follow political news, </a:t>
            </a:r>
            <a:endParaRPr lang="el-GR" sz="1800" dirty="0" smtClean="0">
              <a:solidFill>
                <a:schemeClr val="bg2">
                  <a:lumMod val="75000"/>
                  <a:lumOff val="25000"/>
                </a:schemeClr>
              </a:solidFill>
              <a:cs typeface="Arial" panose="020B0604020202020204" pitchFamily="34" charset="0"/>
            </a:endParaRPr>
          </a:p>
          <a:p>
            <a:pPr lvl="1"/>
            <a:r>
              <a:rPr lang="en-US" sz="1800" dirty="0" smtClean="0">
                <a:solidFill>
                  <a:schemeClr val="bg2">
                    <a:lumMod val="75000"/>
                    <a:lumOff val="25000"/>
                  </a:schemeClr>
                </a:solidFill>
                <a:cs typeface="Arial" panose="020B0604020202020204" pitchFamily="34" charset="0"/>
              </a:rPr>
              <a:t>to </a:t>
            </a:r>
            <a:r>
              <a:rPr lang="en-US" sz="1800" dirty="0">
                <a:solidFill>
                  <a:schemeClr val="bg2">
                    <a:lumMod val="75000"/>
                    <a:lumOff val="25000"/>
                  </a:schemeClr>
                </a:solidFill>
                <a:cs typeface="Arial" panose="020B0604020202020204" pitchFamily="34" charset="0"/>
              </a:rPr>
              <a:t>engage in charitable fund-raising and </a:t>
            </a:r>
            <a:endParaRPr lang="el-GR" sz="1800" dirty="0" smtClean="0">
              <a:solidFill>
                <a:schemeClr val="bg2">
                  <a:lumMod val="75000"/>
                  <a:lumOff val="25000"/>
                </a:schemeClr>
              </a:solidFill>
              <a:cs typeface="Arial" panose="020B0604020202020204" pitchFamily="34" charset="0"/>
            </a:endParaRPr>
          </a:p>
          <a:p>
            <a:pPr lvl="1"/>
            <a:r>
              <a:rPr lang="en-US" sz="1800" dirty="0" smtClean="0">
                <a:solidFill>
                  <a:schemeClr val="bg2">
                    <a:lumMod val="75000"/>
                    <a:lumOff val="25000"/>
                  </a:schemeClr>
                </a:solidFill>
                <a:cs typeface="Arial" panose="020B0604020202020204" pitchFamily="34" charset="0"/>
              </a:rPr>
              <a:t>to </a:t>
            </a:r>
            <a:r>
              <a:rPr lang="en-US" sz="1800" dirty="0">
                <a:solidFill>
                  <a:schemeClr val="bg2">
                    <a:lumMod val="75000"/>
                    <a:lumOff val="25000"/>
                  </a:schemeClr>
                </a:solidFill>
                <a:cs typeface="Arial" panose="020B0604020202020204" pitchFamily="34" charset="0"/>
              </a:rPr>
              <a:t>attend community meetings. </a:t>
            </a:r>
            <a:endParaRPr lang="en-US" sz="1800" dirty="0" smtClean="0">
              <a:solidFill>
                <a:schemeClr val="bg2">
                  <a:lumMod val="75000"/>
                  <a:lumOff val="25000"/>
                </a:schemeClr>
              </a:solidFill>
              <a:cs typeface="Arial" panose="020B0604020202020204" pitchFamily="34" charset="0"/>
            </a:endParaRPr>
          </a:p>
          <a:p>
            <a:pPr marL="0" indent="0" algn="r">
              <a:buNone/>
            </a:pPr>
            <a:endParaRPr lang="en-US" sz="1400" dirty="0" smtClean="0">
              <a:latin typeface="+mn-lt"/>
              <a:cs typeface="Arial" panose="020B0604020202020204" pitchFamily="34" charset="0"/>
            </a:endParaRPr>
          </a:p>
          <a:p>
            <a:pPr marL="0" indent="0" algn="r">
              <a:buNone/>
            </a:pPr>
            <a:endParaRPr lang="en-US" sz="1400" dirty="0">
              <a:latin typeface="+mn-lt"/>
              <a:cs typeface="Arial" panose="020B0604020202020204" pitchFamily="34" charset="0"/>
            </a:endParaRPr>
          </a:p>
          <a:p>
            <a:pPr marL="0" indent="0" algn="r">
              <a:buNone/>
            </a:pPr>
            <a:endParaRPr lang="en-US" sz="1400" dirty="0" smtClean="0">
              <a:latin typeface="+mn-lt"/>
              <a:cs typeface="Arial" panose="020B0604020202020204" pitchFamily="34" charset="0"/>
            </a:endParaRPr>
          </a:p>
          <a:p>
            <a:pPr marL="0" indent="0" algn="r">
              <a:buNone/>
            </a:pPr>
            <a:endParaRPr lang="en-US" sz="1400" dirty="0">
              <a:latin typeface="+mn-lt"/>
              <a:cs typeface="Arial" panose="020B0604020202020204" pitchFamily="34" charset="0"/>
            </a:endParaRPr>
          </a:p>
          <a:p>
            <a:pPr marL="0" indent="0" algn="r">
              <a:buNone/>
            </a:pPr>
            <a:r>
              <a:rPr lang="en-US" sz="1400" dirty="0" err="1" smtClean="0">
                <a:latin typeface="+mn-lt"/>
                <a:cs typeface="Arial" panose="020B0604020202020204" pitchFamily="34" charset="0"/>
              </a:rPr>
              <a:t>Zukin</a:t>
            </a:r>
            <a:r>
              <a:rPr lang="en-US" sz="1400" dirty="0">
                <a:latin typeface="+mn-lt"/>
                <a:cs typeface="Arial" panose="020B0604020202020204" pitchFamily="34" charset="0"/>
              </a:rPr>
              <a:t>, C., </a:t>
            </a:r>
            <a:r>
              <a:rPr lang="en-US" sz="1400" dirty="0" err="1">
                <a:latin typeface="+mn-lt"/>
                <a:cs typeface="Arial" panose="020B0604020202020204" pitchFamily="34" charset="0"/>
              </a:rPr>
              <a:t>Keeter</a:t>
            </a:r>
            <a:r>
              <a:rPr lang="en-US" sz="1400" dirty="0">
                <a:latin typeface="+mn-lt"/>
                <a:cs typeface="Arial" panose="020B0604020202020204" pitchFamily="34" charset="0"/>
              </a:rPr>
              <a:t>, S., </a:t>
            </a:r>
            <a:r>
              <a:rPr lang="en-US" sz="1400" dirty="0" err="1">
                <a:latin typeface="+mn-lt"/>
                <a:cs typeface="Arial" panose="020B0604020202020204" pitchFamily="34" charset="0"/>
              </a:rPr>
              <a:t>Andolina</a:t>
            </a:r>
            <a:r>
              <a:rPr lang="en-US" sz="1400" dirty="0">
                <a:latin typeface="+mn-lt"/>
                <a:cs typeface="Arial" panose="020B0604020202020204" pitchFamily="34" charset="0"/>
              </a:rPr>
              <a:t>, M., </a:t>
            </a:r>
            <a:r>
              <a:rPr lang="en-US" sz="1400" dirty="0" smtClean="0">
                <a:latin typeface="+mn-lt"/>
                <a:cs typeface="Arial" panose="020B0604020202020204" pitchFamily="34" charset="0"/>
              </a:rPr>
              <a:t>et al</a:t>
            </a:r>
            <a:r>
              <a:rPr lang="en-US" sz="1400" dirty="0">
                <a:latin typeface="+mn-lt"/>
                <a:cs typeface="Arial" panose="020B0604020202020204" pitchFamily="34" charset="0"/>
              </a:rPr>
              <a:t>. (2006). A new engagement? </a:t>
            </a:r>
            <a:r>
              <a:rPr lang="en-US" sz="1400" dirty="0" smtClean="0">
                <a:latin typeface="+mn-lt"/>
                <a:cs typeface="Arial" panose="020B0604020202020204" pitchFamily="34" charset="0"/>
              </a:rPr>
              <a:t>Political participation</a:t>
            </a:r>
            <a:r>
              <a:rPr lang="en-US" sz="1400" dirty="0">
                <a:latin typeface="+mn-lt"/>
                <a:cs typeface="Arial" panose="020B0604020202020204" pitchFamily="34" charset="0"/>
              </a:rPr>
              <a:t>, civic life, and the </a:t>
            </a:r>
            <a:r>
              <a:rPr lang="en-US" sz="1400" dirty="0" smtClean="0">
                <a:latin typeface="+mn-lt"/>
                <a:cs typeface="Arial" panose="020B0604020202020204" pitchFamily="34" charset="0"/>
              </a:rPr>
              <a:t>changing American </a:t>
            </a:r>
            <a:r>
              <a:rPr lang="en-US" sz="1400" dirty="0">
                <a:latin typeface="+mn-lt"/>
                <a:cs typeface="Arial" panose="020B0604020202020204" pitchFamily="34" charset="0"/>
              </a:rPr>
              <a:t>citizen. New York: </a:t>
            </a:r>
            <a:r>
              <a:rPr lang="en-US" sz="1400" dirty="0" smtClean="0">
                <a:latin typeface="+mn-lt"/>
                <a:cs typeface="Arial" panose="020B0604020202020204" pitchFamily="34" charset="0"/>
              </a:rPr>
              <a:t>Oxford University Press (as cited in: Civic </a:t>
            </a:r>
            <a:r>
              <a:rPr lang="en-US" sz="1400" dirty="0">
                <a:latin typeface="+mn-lt"/>
                <a:cs typeface="Arial" panose="020B0604020202020204" pitchFamily="34" charset="0"/>
              </a:rPr>
              <a:t>and political engagement in young people, pp.54-56, Schooling the Good Citizen, The Psychologist, 2019</a:t>
            </a:r>
            <a:r>
              <a:rPr lang="en-US" sz="1400" dirty="0" smtClean="0">
                <a:latin typeface="+mn-lt"/>
                <a:cs typeface="Arial" panose="020B0604020202020204" pitchFamily="34" charset="0"/>
              </a:rPr>
              <a:t>)</a:t>
            </a:r>
            <a:endParaRPr lang="en-US" sz="1400" dirty="0">
              <a:latin typeface="+mn-lt"/>
              <a:cs typeface="Arial" panose="020B0604020202020204" pitchFamily="34" charset="0"/>
            </a:endParaRPr>
          </a:p>
          <a:p>
            <a:endParaRPr lang="en-US" dirty="0">
              <a:latin typeface="+mn-lt"/>
              <a:cs typeface="Arial" panose="020B0604020202020204" pitchFamily="34" charset="0"/>
            </a:endParaRPr>
          </a:p>
          <a:p>
            <a:pPr marL="0" indent="0">
              <a:buNone/>
            </a:pPr>
            <a:endParaRPr lang="el-GR" dirty="0">
              <a:latin typeface="+mn-lt"/>
              <a:cs typeface="Arial" panose="020B0604020202020204" pitchFamily="34" charset="0"/>
            </a:endParaRPr>
          </a:p>
        </p:txBody>
      </p:sp>
    </p:spTree>
    <p:extLst>
      <p:ext uri="{BB962C8B-B14F-4D97-AF65-F5344CB8AC3E}">
        <p14:creationId xmlns:p14="http://schemas.microsoft.com/office/powerpoint/2010/main" val="1608618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Arial" panose="020B0604020202020204" pitchFamily="34" charset="0"/>
              </a:rPr>
              <a:t>Civic skills and digital citizenship</a:t>
            </a:r>
            <a:endParaRPr lang="el-GR" b="1" dirty="0">
              <a:latin typeface="+mj-lt"/>
              <a:cs typeface="Arial" panose="020B0604020202020204" pitchFamily="34" charset="0"/>
            </a:endParaRPr>
          </a:p>
        </p:txBody>
      </p:sp>
      <p:sp>
        <p:nvSpPr>
          <p:cNvPr id="3" name="Content Placeholder 2"/>
          <p:cNvSpPr>
            <a:spLocks noGrp="1"/>
          </p:cNvSpPr>
          <p:nvPr>
            <p:ph sz="quarter" idx="12"/>
          </p:nvPr>
        </p:nvSpPr>
        <p:spPr/>
        <p:txBody>
          <a:bodyPr/>
          <a:lstStyle/>
          <a:p>
            <a:pPr marL="285750" indent="-285750">
              <a:buFont typeface="Arial" panose="020B0604020202020204" pitchFamily="34" charset="0"/>
              <a:buChar char="•"/>
            </a:pPr>
            <a:r>
              <a:rPr lang="en-US" dirty="0" smtClean="0">
                <a:latin typeface="+mn-lt"/>
                <a:cs typeface="Arial" panose="020B0604020202020204" pitchFamily="34" charset="0"/>
              </a:rPr>
              <a:t>Since young people are invited to involve in digital citizenship, it is necessary to be provided with guidance in order to act </a:t>
            </a:r>
            <a:r>
              <a:rPr lang="en-US" b="1" dirty="0" smtClean="0">
                <a:latin typeface="+mn-lt"/>
                <a:cs typeface="Arial" panose="020B0604020202020204" pitchFamily="34" charset="0"/>
              </a:rPr>
              <a:t>responsibly</a:t>
            </a:r>
            <a:r>
              <a:rPr lang="en-US" dirty="0">
                <a:latin typeface="+mn-lt"/>
                <a:cs typeface="Arial" panose="020B0604020202020204" pitchFamily="34" charset="0"/>
              </a:rPr>
              <a:t>, </a:t>
            </a:r>
            <a:r>
              <a:rPr lang="en-US" b="1" dirty="0" smtClean="0">
                <a:latin typeface="+mn-lt"/>
                <a:cs typeface="Arial" panose="020B0604020202020204" pitchFamily="34" charset="0"/>
              </a:rPr>
              <a:t>constructively</a:t>
            </a:r>
            <a:r>
              <a:rPr lang="en-US" dirty="0" smtClean="0">
                <a:latin typeface="+mn-lt"/>
                <a:cs typeface="Arial" panose="020B0604020202020204" pitchFamily="34" charset="0"/>
              </a:rPr>
              <a:t> and </a:t>
            </a:r>
            <a:r>
              <a:rPr lang="en-US" b="1" dirty="0" smtClean="0">
                <a:latin typeface="+mn-lt"/>
                <a:cs typeface="Arial" panose="020B0604020202020204" pitchFamily="34" charset="0"/>
              </a:rPr>
              <a:t>safely</a:t>
            </a:r>
            <a:r>
              <a:rPr lang="en-US" dirty="0">
                <a:latin typeface="+mn-lt"/>
                <a:cs typeface="Arial" panose="020B0604020202020204" pitchFamily="34" charset="0"/>
              </a:rPr>
              <a:t>. </a:t>
            </a:r>
            <a:endParaRPr lang="en-US" dirty="0" smtClean="0">
              <a:latin typeface="+mn-lt"/>
              <a:cs typeface="Arial" panose="020B0604020202020204" pitchFamily="34" charset="0"/>
            </a:endParaRPr>
          </a:p>
          <a:p>
            <a:endParaRPr lang="en-US" dirty="0" smtClean="0">
              <a:latin typeface="+mn-lt"/>
              <a:cs typeface="Arial" panose="020B0604020202020204" pitchFamily="34" charset="0"/>
            </a:endParaRPr>
          </a:p>
          <a:p>
            <a:pPr marL="285750" indent="-285750">
              <a:buFont typeface="Arial" panose="020B0604020202020204" pitchFamily="34" charset="0"/>
              <a:buChar char="•"/>
            </a:pPr>
            <a:r>
              <a:rPr lang="en-US" dirty="0" smtClean="0">
                <a:latin typeface="+mn-lt"/>
                <a:cs typeface="Arial" panose="020B0604020202020204" pitchFamily="34" charset="0"/>
              </a:rPr>
              <a:t>That derives from the conception that navigation through </a:t>
            </a:r>
            <a:r>
              <a:rPr lang="en-US" dirty="0">
                <a:latin typeface="+mn-lt"/>
                <a:cs typeface="Arial" panose="020B0604020202020204" pitchFamily="34" charset="0"/>
              </a:rPr>
              <a:t>the </a:t>
            </a:r>
            <a:r>
              <a:rPr lang="en-US" dirty="0" smtClean="0">
                <a:latin typeface="+mn-lt"/>
                <a:cs typeface="Arial" panose="020B0604020202020204" pitchFamily="34" charset="0"/>
              </a:rPr>
              <a:t>unlimited online information makes it difficult to distinguish facts </a:t>
            </a:r>
            <a:r>
              <a:rPr lang="en-US" dirty="0">
                <a:latin typeface="+mn-lt"/>
                <a:cs typeface="Arial" panose="020B0604020202020204" pitchFamily="34" charset="0"/>
              </a:rPr>
              <a:t>from </a:t>
            </a:r>
            <a:r>
              <a:rPr lang="en-US" dirty="0" smtClean="0">
                <a:latin typeface="+mn-lt"/>
                <a:cs typeface="Arial" panose="020B0604020202020204" pitchFamily="34" charset="0"/>
              </a:rPr>
              <a:t>fake news. </a:t>
            </a:r>
          </a:p>
          <a:p>
            <a:pPr marL="0" indent="0">
              <a:buNone/>
            </a:pPr>
            <a:endParaRPr lang="en-US" dirty="0">
              <a:latin typeface="+mn-lt"/>
              <a:cs typeface="Arial" panose="020B0604020202020204" pitchFamily="34" charset="0"/>
            </a:endParaRPr>
          </a:p>
          <a:p>
            <a:pPr marL="0" indent="0" algn="r">
              <a:buNone/>
            </a:pPr>
            <a:endParaRPr lang="en-US" sz="1400" dirty="0" smtClean="0">
              <a:latin typeface="+mn-lt"/>
              <a:cs typeface="Arial" panose="020B0604020202020204" pitchFamily="34" charset="0"/>
              <a:hlinkClick r:id="rId2"/>
            </a:endParaRPr>
          </a:p>
          <a:p>
            <a:pPr marL="0" indent="0" algn="r">
              <a:buNone/>
            </a:pPr>
            <a:endParaRPr lang="en-US" sz="1400" dirty="0">
              <a:latin typeface="+mn-lt"/>
              <a:cs typeface="Arial" panose="020B0604020202020204" pitchFamily="34" charset="0"/>
              <a:hlinkClick r:id="rId2"/>
            </a:endParaRPr>
          </a:p>
          <a:p>
            <a:pPr marL="0" indent="0" algn="r">
              <a:buNone/>
            </a:pPr>
            <a:endParaRPr lang="en-US" sz="1400" dirty="0" smtClean="0">
              <a:latin typeface="+mn-lt"/>
              <a:cs typeface="Arial" panose="020B0604020202020204" pitchFamily="34" charset="0"/>
              <a:hlinkClick r:id="rId2"/>
            </a:endParaRPr>
          </a:p>
          <a:p>
            <a:pPr marL="0" indent="0" algn="r">
              <a:buNone/>
            </a:pPr>
            <a:endParaRPr lang="en-US" sz="1400" dirty="0">
              <a:latin typeface="+mn-lt"/>
              <a:cs typeface="Arial" panose="020B0604020202020204" pitchFamily="34" charset="0"/>
              <a:hlinkClick r:id="rId2"/>
            </a:endParaRPr>
          </a:p>
          <a:p>
            <a:pPr marL="0" indent="0" algn="r">
              <a:buNone/>
            </a:pPr>
            <a:endParaRPr lang="en-US" sz="1400" dirty="0" smtClean="0">
              <a:latin typeface="+mn-lt"/>
              <a:cs typeface="Arial" panose="020B0604020202020204" pitchFamily="34" charset="0"/>
              <a:hlinkClick r:id="rId2"/>
            </a:endParaRPr>
          </a:p>
          <a:p>
            <a:pPr marL="0" indent="0" algn="r">
              <a:buNone/>
            </a:pPr>
            <a:r>
              <a:rPr lang="en-US" sz="1400" dirty="0" smtClean="0">
                <a:latin typeface="+mn-lt"/>
                <a:cs typeface="Arial" panose="020B0604020202020204" pitchFamily="34" charset="0"/>
                <a:hlinkClick r:id="rId2"/>
              </a:rPr>
              <a:t>https</a:t>
            </a:r>
            <a:r>
              <a:rPr lang="en-US" sz="1400" dirty="0">
                <a:latin typeface="+mn-lt"/>
                <a:cs typeface="Arial" panose="020B0604020202020204" pitchFamily="34" charset="0"/>
                <a:hlinkClick r:id="rId2"/>
              </a:rPr>
              <a:t>://</a:t>
            </a:r>
            <a:r>
              <a:rPr lang="en-US" sz="1400" dirty="0" smtClean="0">
                <a:latin typeface="+mn-lt"/>
                <a:cs typeface="Arial" panose="020B0604020202020204" pitchFamily="34" charset="0"/>
                <a:hlinkClick r:id="rId2"/>
              </a:rPr>
              <a:t>dash.harvard.edu/bitstream/handle/1/12701475/Citizenship%2520and%2520Civic%2520Education%2520FINAL.pdf?sequence=1</a:t>
            </a:r>
            <a:endParaRPr lang="el-GR" sz="1400" dirty="0">
              <a:latin typeface="+mn-lt"/>
              <a:cs typeface="Arial" panose="020B0604020202020204" pitchFamily="34" charset="0"/>
            </a:endParaRPr>
          </a:p>
        </p:txBody>
      </p:sp>
    </p:spTree>
    <p:extLst>
      <p:ext uri="{BB962C8B-B14F-4D97-AF65-F5344CB8AC3E}">
        <p14:creationId xmlns:p14="http://schemas.microsoft.com/office/powerpoint/2010/main" val="195752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cs typeface="Arial" panose="020B0604020202020204" pitchFamily="34" charset="0"/>
              </a:rPr>
              <a:t>F</a:t>
            </a:r>
            <a:r>
              <a:rPr lang="en-US" b="1" dirty="0" smtClean="0">
                <a:latin typeface="+mj-lt"/>
                <a:cs typeface="Arial" panose="020B0604020202020204" pitchFamily="34" charset="0"/>
              </a:rPr>
              <a:t>ake news, </a:t>
            </a:r>
            <a:r>
              <a:rPr lang="en-US" b="1" dirty="0">
                <a:latin typeface="+mj-lt"/>
                <a:cs typeface="Arial" panose="020B0604020202020204" pitchFamily="34" charset="0"/>
              </a:rPr>
              <a:t>disinformation and </a:t>
            </a:r>
            <a:r>
              <a:rPr lang="en-US" b="1" dirty="0" smtClean="0">
                <a:latin typeface="+mj-lt"/>
                <a:cs typeface="Arial" panose="020B0604020202020204" pitchFamily="34" charset="0"/>
              </a:rPr>
              <a:t>propaganda</a:t>
            </a:r>
            <a:endParaRPr lang="el-GR" b="1" dirty="0">
              <a:latin typeface="+mj-lt"/>
              <a:cs typeface="Arial" panose="020B0604020202020204" pitchFamily="34" charset="0"/>
            </a:endParaRPr>
          </a:p>
        </p:txBody>
      </p:sp>
      <p:sp>
        <p:nvSpPr>
          <p:cNvPr id="4" name="Rectangle 3"/>
          <p:cNvSpPr/>
          <p:nvPr/>
        </p:nvSpPr>
        <p:spPr>
          <a:xfrm>
            <a:off x="1548713" y="2372498"/>
            <a:ext cx="8649730" cy="195236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252585" y="6133062"/>
            <a:ext cx="11520000" cy="424249"/>
          </a:xfrm>
          <a:prstGeom prst="rect">
            <a:avLst/>
          </a:prstGeom>
        </p:spPr>
        <p:txBody>
          <a:bodyPr/>
          <a:lstStyle>
            <a:lvl1pPr marL="0" indent="0" algn="l" defTabSz="914377" rtl="0" eaLnBrk="1" latinLnBrk="0" hangingPunct="1">
              <a:lnSpc>
                <a:spcPts val="2400"/>
              </a:lnSpc>
              <a:spcBef>
                <a:spcPts val="600"/>
              </a:spcBef>
              <a:spcAft>
                <a:spcPts val="600"/>
              </a:spcAft>
              <a:buFont typeface="Arial" panose="020B0604020202020204" pitchFamily="34" charset="0"/>
              <a:buNone/>
              <a:defRPr sz="1800" kern="1200">
                <a:solidFill>
                  <a:schemeClr val="bg2">
                    <a:lumMod val="75000"/>
                    <a:lumOff val="25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400" dirty="0" smtClean="0">
                <a:latin typeface="+mn-lt"/>
                <a:cs typeface="Arial" panose="020B0604020202020204" pitchFamily="34" charset="0"/>
              </a:rPr>
              <a:t>Journalism</a:t>
            </a:r>
            <a:r>
              <a:rPr lang="en-US" sz="1400" dirty="0">
                <a:latin typeface="+mn-lt"/>
                <a:cs typeface="Arial" panose="020B0604020202020204" pitchFamily="34" charset="0"/>
              </a:rPr>
              <a:t>, ‘Fake News’ &amp; Disinformation. UNESCO. </a:t>
            </a:r>
            <a:r>
              <a:rPr lang="en-US" sz="1400" dirty="0" smtClean="0">
                <a:latin typeface="+mn-lt"/>
                <a:cs typeface="Arial" panose="020B0604020202020204" pitchFamily="34" charset="0"/>
              </a:rPr>
              <a:t>2018</a:t>
            </a:r>
            <a:endParaRPr lang="en-US" sz="1400" dirty="0">
              <a:latin typeface="+mn-lt"/>
              <a:cs typeface="Arial" panose="020B0604020202020204" pitchFamily="34" charset="0"/>
            </a:endParaRPr>
          </a:p>
          <a:p>
            <a:endParaRPr lang="en-US" sz="1400" dirty="0" smtClean="0">
              <a:latin typeface="+mn-lt"/>
              <a:cs typeface="Arial" panose="020B0604020202020204" pitchFamily="34" charset="0"/>
            </a:endParaRPr>
          </a:p>
          <a:p>
            <a:endParaRPr lang="el-GR" sz="1400" dirty="0">
              <a:latin typeface="+mn-lt"/>
              <a:cs typeface="Arial" panose="020B0604020202020204" pitchFamily="34" charset="0"/>
            </a:endParaRPr>
          </a:p>
        </p:txBody>
      </p:sp>
      <p:sp>
        <p:nvSpPr>
          <p:cNvPr id="6" name="TextBox 5"/>
          <p:cNvSpPr txBox="1"/>
          <p:nvPr/>
        </p:nvSpPr>
        <p:spPr>
          <a:xfrm rot="10800000" flipH="1" flipV="1">
            <a:off x="1958235" y="2887015"/>
            <a:ext cx="7830686" cy="923330"/>
          </a:xfrm>
          <a:prstGeom prst="rect">
            <a:avLst/>
          </a:prstGeom>
          <a:noFill/>
        </p:spPr>
        <p:txBody>
          <a:bodyPr wrap="square" rtlCol="0">
            <a:spAutoFit/>
          </a:bodyPr>
          <a:lstStyle/>
          <a:p>
            <a:r>
              <a:rPr lang="en-US" dirty="0">
                <a:solidFill>
                  <a:schemeClr val="accent6"/>
                </a:solidFill>
                <a:cs typeface="Arial" panose="020B0604020202020204" pitchFamily="34" charset="0"/>
              </a:rPr>
              <a:t>“New technological tools along with the character of social media and messaging platforms have limited quality control standards for determining what constitutes «news».”</a:t>
            </a:r>
          </a:p>
        </p:txBody>
      </p:sp>
    </p:spTree>
    <p:extLst>
      <p:ext uri="{BB962C8B-B14F-4D97-AF65-F5344CB8AC3E}">
        <p14:creationId xmlns:p14="http://schemas.microsoft.com/office/powerpoint/2010/main" val="3683380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panose="020B0604020202020204" pitchFamily="34" charset="0"/>
              </a:rPr>
              <a:t>What do young people think about fake news?</a:t>
            </a:r>
            <a:endParaRPr lang="el-GR" b="1" dirty="0">
              <a:cs typeface="Arial" panose="020B0604020202020204" pitchFamily="34" charset="0"/>
            </a:endParaRPr>
          </a:p>
        </p:txBody>
      </p:sp>
      <p:sp>
        <p:nvSpPr>
          <p:cNvPr id="3" name="Content Placeholder 2"/>
          <p:cNvSpPr>
            <a:spLocks noGrp="1"/>
          </p:cNvSpPr>
          <p:nvPr>
            <p:ph sz="quarter" idx="12"/>
          </p:nvPr>
        </p:nvSpPr>
        <p:spPr/>
        <p:txBody>
          <a:bodyPr/>
          <a:lstStyle/>
          <a:p>
            <a:pPr marL="285750" indent="-285750">
              <a:buFont typeface="Arial" panose="020B0604020202020204" pitchFamily="34" charset="0"/>
              <a:buChar char="•"/>
            </a:pPr>
            <a:r>
              <a:rPr lang="en-US" dirty="0">
                <a:latin typeface="+mn-lt"/>
                <a:cs typeface="Arial" panose="020B0604020202020204" pitchFamily="34" charset="0"/>
              </a:rPr>
              <a:t>77</a:t>
            </a:r>
            <a:r>
              <a:rPr lang="en-US" dirty="0" smtClean="0">
                <a:latin typeface="+mn-lt"/>
                <a:cs typeface="Arial" panose="020B0604020202020204" pitchFamily="34" charset="0"/>
              </a:rPr>
              <a:t>% of young people (15-24 </a:t>
            </a:r>
            <a:r>
              <a:rPr lang="en-US" dirty="0">
                <a:latin typeface="+mn-lt"/>
                <a:cs typeface="Arial" panose="020B0604020202020204" pitchFamily="34" charset="0"/>
              </a:rPr>
              <a:t>year </a:t>
            </a:r>
            <a:r>
              <a:rPr lang="en-US" dirty="0" smtClean="0">
                <a:latin typeface="+mn-lt"/>
                <a:cs typeface="Arial" panose="020B0604020202020204" pitchFamily="34" charset="0"/>
              </a:rPr>
              <a:t>olds) say that they come </a:t>
            </a:r>
            <a:r>
              <a:rPr lang="en-US" dirty="0">
                <a:latin typeface="+mn-lt"/>
                <a:cs typeface="Arial" panose="020B0604020202020204" pitchFamily="34" charset="0"/>
              </a:rPr>
              <a:t>across </a:t>
            </a:r>
            <a:r>
              <a:rPr lang="en-US" b="1" dirty="0">
                <a:latin typeface="+mn-lt"/>
                <a:cs typeface="Arial" panose="020B0604020202020204" pitchFamily="34" charset="0"/>
              </a:rPr>
              <a:t>fake news </a:t>
            </a:r>
            <a:r>
              <a:rPr lang="en-US" dirty="0">
                <a:latin typeface="+mn-lt"/>
                <a:cs typeface="Arial" panose="020B0604020202020204" pitchFamily="34" charset="0"/>
              </a:rPr>
              <a:t>at least once a </a:t>
            </a:r>
            <a:r>
              <a:rPr lang="en-US" dirty="0" smtClean="0">
                <a:latin typeface="+mn-lt"/>
                <a:cs typeface="Arial" panose="020B0604020202020204" pitchFamily="34" charset="0"/>
              </a:rPr>
              <a:t>week.</a:t>
            </a:r>
          </a:p>
          <a:p>
            <a:pPr marL="285750" indent="-285750">
              <a:buFont typeface="Arial" panose="020B0604020202020204" pitchFamily="34" charset="0"/>
              <a:buChar char="•"/>
            </a:pPr>
            <a:r>
              <a:rPr lang="en-US" dirty="0" smtClean="0">
                <a:latin typeface="+mn-lt"/>
                <a:cs typeface="Arial" panose="020B0604020202020204" pitchFamily="34" charset="0"/>
              </a:rPr>
              <a:t>85</a:t>
            </a:r>
            <a:r>
              <a:rPr lang="en-US" dirty="0">
                <a:latin typeface="+mn-lt"/>
                <a:cs typeface="Arial" panose="020B0604020202020204" pitchFamily="34" charset="0"/>
              </a:rPr>
              <a:t>% </a:t>
            </a:r>
            <a:r>
              <a:rPr lang="en-US" dirty="0" smtClean="0">
                <a:latin typeface="+mn-lt"/>
                <a:cs typeface="Arial" panose="020B0604020202020204" pitchFamily="34" charset="0"/>
              </a:rPr>
              <a:t>of them think </a:t>
            </a:r>
            <a:r>
              <a:rPr lang="en-US" dirty="0">
                <a:latin typeface="+mn-lt"/>
                <a:cs typeface="Arial" panose="020B0604020202020204" pitchFamily="34" charset="0"/>
              </a:rPr>
              <a:t>that the existence of </a:t>
            </a:r>
            <a:r>
              <a:rPr lang="en-US" b="1" dirty="0">
                <a:latin typeface="+mn-lt"/>
                <a:cs typeface="Arial" panose="020B0604020202020204" pitchFamily="34" charset="0"/>
              </a:rPr>
              <a:t>fake news is a problem in their country</a:t>
            </a:r>
            <a:r>
              <a:rPr lang="en-US" dirty="0">
                <a:latin typeface="+mn-lt"/>
                <a:cs typeface="Arial" panose="020B0604020202020204" pitchFamily="34" charset="0"/>
              </a:rPr>
              <a:t> and 83% say that it is </a:t>
            </a:r>
            <a:r>
              <a:rPr lang="en-US" b="1" dirty="0">
                <a:latin typeface="+mn-lt"/>
                <a:cs typeface="Arial" panose="020B0604020202020204" pitchFamily="34" charset="0"/>
              </a:rPr>
              <a:t>a problem for democracy </a:t>
            </a:r>
            <a:r>
              <a:rPr lang="en-US" dirty="0">
                <a:latin typeface="+mn-lt"/>
                <a:cs typeface="Arial" panose="020B0604020202020204" pitchFamily="34" charset="0"/>
              </a:rPr>
              <a:t>in general.</a:t>
            </a:r>
          </a:p>
          <a:p>
            <a:pPr marL="285750" indent="-285750">
              <a:buFont typeface="Arial" panose="020B0604020202020204" pitchFamily="34" charset="0"/>
              <a:buChar char="•"/>
            </a:pPr>
            <a:r>
              <a:rPr lang="en-US" dirty="0" smtClean="0">
                <a:latin typeface="+mn-lt"/>
                <a:cs typeface="Arial" panose="020B0604020202020204" pitchFamily="34" charset="0"/>
              </a:rPr>
              <a:t>Younger people are more likely to </a:t>
            </a:r>
            <a:r>
              <a:rPr lang="en-US" b="1" dirty="0" smtClean="0">
                <a:latin typeface="+mn-lt"/>
                <a:cs typeface="Arial" panose="020B0604020202020204" pitchFamily="34" charset="0"/>
              </a:rPr>
              <a:t>trust online sources</a:t>
            </a:r>
            <a:r>
              <a:rPr lang="en-US" dirty="0" smtClean="0">
                <a:latin typeface="+mn-lt"/>
                <a:cs typeface="Arial" panose="020B0604020202020204" pitchFamily="34" charset="0"/>
              </a:rPr>
              <a:t>, specifically: 60% trust online newspapers and news magazines (aged </a:t>
            </a:r>
            <a:r>
              <a:rPr lang="en-US" dirty="0" smtClean="0">
                <a:latin typeface="+mn-lt"/>
                <a:cs typeface="Arial" panose="020B0604020202020204" pitchFamily="34" charset="0"/>
              </a:rPr>
              <a:t>15- 24-year-old</a:t>
            </a:r>
            <a:r>
              <a:rPr lang="en-US" dirty="0" smtClean="0">
                <a:latin typeface="+mn-lt"/>
                <a:cs typeface="Arial" panose="020B0604020202020204" pitchFamily="34" charset="0"/>
              </a:rPr>
              <a:t>) and 46% trust video hosting websites and podcasts. </a:t>
            </a:r>
          </a:p>
          <a:p>
            <a:pPr marL="0" indent="0" algn="r">
              <a:buNone/>
            </a:pPr>
            <a:endParaRPr lang="en-US" sz="1800" dirty="0" smtClean="0">
              <a:latin typeface="Arial" panose="020B0604020202020204" pitchFamily="34" charset="0"/>
              <a:cs typeface="Arial" panose="020B0604020202020204" pitchFamily="34" charset="0"/>
            </a:endParaRPr>
          </a:p>
          <a:p>
            <a:pPr marL="0" indent="0" algn="r">
              <a:buNone/>
            </a:pPr>
            <a:endParaRPr lang="en-US" dirty="0">
              <a:latin typeface="Arial" panose="020B0604020202020204" pitchFamily="34" charset="0"/>
              <a:cs typeface="Arial" panose="020B0604020202020204" pitchFamily="34" charset="0"/>
            </a:endParaRPr>
          </a:p>
          <a:p>
            <a:pPr marL="0" indent="0" algn="r">
              <a:buNone/>
            </a:pPr>
            <a:endParaRPr lang="en-US" sz="1800" dirty="0" smtClean="0">
              <a:latin typeface="Arial" panose="020B0604020202020204" pitchFamily="34" charset="0"/>
              <a:cs typeface="Arial" panose="020B0604020202020204" pitchFamily="34" charset="0"/>
            </a:endParaRPr>
          </a:p>
          <a:p>
            <a:pPr marL="0" indent="0" algn="r">
              <a:buNone/>
            </a:pPr>
            <a:endParaRPr lang="en-US" dirty="0">
              <a:latin typeface="Arial" panose="020B0604020202020204" pitchFamily="34" charset="0"/>
              <a:cs typeface="Arial" panose="020B0604020202020204" pitchFamily="34" charset="0"/>
            </a:endParaRPr>
          </a:p>
          <a:p>
            <a:pPr marL="0" indent="0" algn="r">
              <a:buNone/>
            </a:pPr>
            <a:endParaRPr lang="en-US" sz="1400" dirty="0" smtClean="0">
              <a:latin typeface="+mn-lt"/>
              <a:cs typeface="Arial" panose="020B0604020202020204" pitchFamily="34" charset="0"/>
            </a:endParaRPr>
          </a:p>
          <a:p>
            <a:pPr marL="0" indent="0" algn="r">
              <a:buNone/>
            </a:pPr>
            <a:endParaRPr lang="en-US" sz="1400" dirty="0">
              <a:latin typeface="+mn-lt"/>
              <a:cs typeface="Arial" panose="020B0604020202020204" pitchFamily="34" charset="0"/>
            </a:endParaRPr>
          </a:p>
          <a:p>
            <a:pPr marL="0" indent="0" algn="r">
              <a:buNone/>
            </a:pPr>
            <a:r>
              <a:rPr lang="en-US" sz="1400" dirty="0" smtClean="0">
                <a:latin typeface="+mn-lt"/>
                <a:cs typeface="Arial" panose="020B0604020202020204" pitchFamily="34" charset="0"/>
              </a:rPr>
              <a:t>Eurobarometer, 2018: </a:t>
            </a:r>
            <a:r>
              <a:rPr lang="en-US" sz="1400" dirty="0" smtClean="0">
                <a:latin typeface="+mn-lt"/>
                <a:cs typeface="Arial" panose="020B0604020202020204" pitchFamily="34" charset="0"/>
                <a:hlinkClick r:id="rId2"/>
              </a:rPr>
              <a:t>https://ec.europa.eu/commfrontoffice/publicopinion/index.cfm/survey/getsurveydetail/instruments/flash/%20surveyky/2183</a:t>
            </a:r>
            <a:endParaRPr lang="en-US" sz="1400" dirty="0" smtClean="0">
              <a:latin typeface="+mn-lt"/>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356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cs typeface="Arial" panose="020B0604020202020204" pitchFamily="34" charset="0"/>
              </a:rPr>
              <a:t>M</a:t>
            </a:r>
            <a:r>
              <a:rPr lang="en-US" b="1" dirty="0" smtClean="0">
                <a:latin typeface="+mj-lt"/>
                <a:cs typeface="Arial" panose="020B0604020202020204" pitchFamily="34" charset="0"/>
              </a:rPr>
              <a:t>edia </a:t>
            </a:r>
            <a:r>
              <a:rPr lang="en-US" b="1" dirty="0">
                <a:latin typeface="+mj-lt"/>
                <a:cs typeface="Arial" panose="020B0604020202020204" pitchFamily="34" charset="0"/>
              </a:rPr>
              <a:t>and information literacy</a:t>
            </a:r>
            <a:endParaRPr lang="el-GR" b="1" dirty="0">
              <a:latin typeface="+mj-lt"/>
              <a:cs typeface="Arial" panose="020B0604020202020204" pitchFamily="34" charset="0"/>
            </a:endParaRPr>
          </a:p>
        </p:txBody>
      </p:sp>
      <p:sp>
        <p:nvSpPr>
          <p:cNvPr id="3" name="Content Placeholder 2"/>
          <p:cNvSpPr>
            <a:spLocks noGrp="1"/>
          </p:cNvSpPr>
          <p:nvPr>
            <p:ph sz="quarter" idx="12"/>
          </p:nvPr>
        </p:nvSpPr>
        <p:spPr/>
        <p:txBody>
          <a:bodyPr/>
          <a:lstStyle/>
          <a:p>
            <a:pPr marL="285750" indent="-285750">
              <a:buFont typeface="Arial" panose="020B0604020202020204" pitchFamily="34" charset="0"/>
              <a:buChar char="•"/>
            </a:pPr>
            <a:r>
              <a:rPr lang="en-US" dirty="0" smtClean="0">
                <a:latin typeface="+mn-lt"/>
                <a:cs typeface="Arial" panose="020B0604020202020204" pitchFamily="34" charset="0"/>
              </a:rPr>
              <a:t>Critical </a:t>
            </a:r>
            <a:r>
              <a:rPr lang="en-US" dirty="0">
                <a:latin typeface="+mn-lt"/>
                <a:cs typeface="Arial" panose="020B0604020202020204" pitchFamily="34" charset="0"/>
              </a:rPr>
              <a:t>thinking on propaganda and advertising, </a:t>
            </a:r>
            <a:r>
              <a:rPr lang="en-US" dirty="0" smtClean="0">
                <a:latin typeface="+mn-lt"/>
                <a:cs typeface="Arial" panose="020B0604020202020204" pitchFamily="34" charset="0"/>
              </a:rPr>
              <a:t>in conjunction with Safer </a:t>
            </a:r>
            <a:r>
              <a:rPr lang="en-US" dirty="0">
                <a:latin typeface="+mn-lt"/>
                <a:cs typeface="Arial" panose="020B0604020202020204" pitchFamily="34" charset="0"/>
              </a:rPr>
              <a:t>Internet practices for responsible social media </a:t>
            </a:r>
            <a:r>
              <a:rPr lang="en-US" dirty="0" smtClean="0">
                <a:latin typeface="+mn-lt"/>
                <a:cs typeface="Arial" panose="020B0604020202020204" pitchFamily="34" charset="0"/>
              </a:rPr>
              <a:t>use, have arisen as an </a:t>
            </a:r>
            <a:r>
              <a:rPr lang="en-US" dirty="0">
                <a:latin typeface="+mn-lt"/>
                <a:cs typeface="Arial" panose="020B0604020202020204" pitchFamily="34" charset="0"/>
              </a:rPr>
              <a:t>essential </a:t>
            </a:r>
            <a:r>
              <a:rPr lang="en-US" dirty="0" smtClean="0">
                <a:latin typeface="+mn-lt"/>
                <a:cs typeface="Arial" panose="020B0604020202020204" pitchFamily="34" charset="0"/>
              </a:rPr>
              <a:t>competence of youth.</a:t>
            </a:r>
          </a:p>
          <a:p>
            <a:pPr marL="285750" indent="-285750">
              <a:buFont typeface="Arial" panose="020B0604020202020204" pitchFamily="34" charset="0"/>
              <a:buChar char="•"/>
            </a:pPr>
            <a:r>
              <a:rPr lang="en-US" dirty="0" smtClean="0">
                <a:latin typeface="+mn-lt"/>
                <a:cs typeface="Arial" panose="020B0604020202020204" pitchFamily="34" charset="0"/>
              </a:rPr>
              <a:t>It </a:t>
            </a:r>
            <a:r>
              <a:rPr lang="en-US" dirty="0">
                <a:latin typeface="+mn-lt"/>
                <a:cs typeface="Arial" panose="020B0604020202020204" pitchFamily="34" charset="0"/>
              </a:rPr>
              <a:t>can empower individual users </a:t>
            </a:r>
            <a:r>
              <a:rPr lang="en-US" dirty="0" smtClean="0">
                <a:latin typeface="+mn-lt"/>
                <a:cs typeface="Arial" panose="020B0604020202020204" pitchFamily="34" charset="0"/>
              </a:rPr>
              <a:t>and can lead to </a:t>
            </a:r>
            <a:r>
              <a:rPr lang="en-US" dirty="0">
                <a:latin typeface="+mn-lt"/>
                <a:cs typeface="Arial" panose="020B0604020202020204" pitchFamily="34" charset="0"/>
              </a:rPr>
              <a:t>greater social resilience against </a:t>
            </a:r>
            <a:r>
              <a:rPr lang="en-US" dirty="0" smtClean="0">
                <a:latin typeface="+mn-lt"/>
                <a:cs typeface="Arial" panose="020B0604020202020204" pitchFamily="34" charset="0"/>
              </a:rPr>
              <a:t>disinformation.</a:t>
            </a:r>
          </a:p>
          <a:p>
            <a:pPr marL="285750" indent="-285750">
              <a:buFont typeface="Arial" panose="020B0604020202020204" pitchFamily="34" charset="0"/>
              <a:buChar char="•"/>
            </a:pPr>
            <a:r>
              <a:rPr lang="en-US" dirty="0" smtClean="0">
                <a:latin typeface="+mn-lt"/>
                <a:cs typeface="Arial" panose="020B0604020202020204" pitchFamily="34" charset="0"/>
              </a:rPr>
              <a:t>Consequently, education </a:t>
            </a:r>
            <a:r>
              <a:rPr lang="en-US" dirty="0">
                <a:latin typeface="+mn-lt"/>
                <a:cs typeface="Arial" panose="020B0604020202020204" pitchFamily="34" charset="0"/>
              </a:rPr>
              <a:t>of the public at large is a way of building resilience among citizens, end-users and </a:t>
            </a:r>
            <a:r>
              <a:rPr lang="en-US" dirty="0" smtClean="0">
                <a:latin typeface="+mn-lt"/>
                <a:cs typeface="Arial" panose="020B0604020202020204" pitchFamily="34" charset="0"/>
              </a:rPr>
              <a:t>voters.</a:t>
            </a:r>
            <a:endParaRPr lang="en-US" dirty="0">
              <a:latin typeface="+mn-lt"/>
              <a:cs typeface="Arial" panose="020B0604020202020204" pitchFamily="34" charset="0"/>
            </a:endParaRPr>
          </a:p>
          <a:p>
            <a:pPr marL="0" indent="0" algn="r">
              <a:buNone/>
            </a:pPr>
            <a:endParaRPr lang="en-US" sz="1800" dirty="0" smtClean="0">
              <a:latin typeface="+mn-lt"/>
              <a:cs typeface="Arial" panose="020B0604020202020204" pitchFamily="34" charset="0"/>
            </a:endParaRPr>
          </a:p>
          <a:p>
            <a:pPr marL="0" indent="0" algn="r">
              <a:buNone/>
            </a:pPr>
            <a:endParaRPr lang="en-US" sz="1400" dirty="0" smtClean="0">
              <a:latin typeface="+mn-lt"/>
              <a:cs typeface="Arial" panose="020B0604020202020204" pitchFamily="34" charset="0"/>
              <a:hlinkClick r:id="rId2"/>
            </a:endParaRPr>
          </a:p>
          <a:p>
            <a:pPr marL="0" indent="0" algn="r">
              <a:buNone/>
            </a:pPr>
            <a:endParaRPr lang="en-US" sz="1400" dirty="0">
              <a:latin typeface="+mn-lt"/>
              <a:cs typeface="Arial" panose="020B0604020202020204" pitchFamily="34" charset="0"/>
              <a:hlinkClick r:id="rId2"/>
            </a:endParaRPr>
          </a:p>
          <a:p>
            <a:pPr marL="0" indent="0" algn="r">
              <a:buNone/>
            </a:pPr>
            <a:endParaRPr lang="en-US" sz="1400" dirty="0" smtClean="0">
              <a:latin typeface="+mn-lt"/>
              <a:cs typeface="Arial" panose="020B0604020202020204" pitchFamily="34" charset="0"/>
              <a:hlinkClick r:id="rId2"/>
            </a:endParaRPr>
          </a:p>
          <a:p>
            <a:pPr marL="0" indent="0" algn="r">
              <a:buNone/>
            </a:pPr>
            <a:endParaRPr lang="en-US" sz="1400" dirty="0">
              <a:latin typeface="+mn-lt"/>
              <a:cs typeface="Arial" panose="020B0604020202020204" pitchFamily="34" charset="0"/>
              <a:hlinkClick r:id="rId2"/>
            </a:endParaRPr>
          </a:p>
          <a:p>
            <a:pPr marL="0" indent="0" algn="r">
              <a:buNone/>
            </a:pPr>
            <a:endParaRPr lang="en-US" sz="1400" dirty="0" smtClean="0">
              <a:latin typeface="+mn-lt"/>
              <a:cs typeface="Arial" panose="020B0604020202020204" pitchFamily="34" charset="0"/>
              <a:hlinkClick r:id="rId2"/>
            </a:endParaRPr>
          </a:p>
          <a:p>
            <a:pPr marL="0" indent="0" algn="r">
              <a:buNone/>
            </a:pPr>
            <a:r>
              <a:rPr lang="en-US" sz="1400" dirty="0" smtClean="0">
                <a:latin typeface="+mn-lt"/>
                <a:cs typeface="Arial" panose="020B0604020202020204" pitchFamily="34" charset="0"/>
                <a:hlinkClick r:id="rId2"/>
              </a:rPr>
              <a:t>https</a:t>
            </a:r>
            <a:r>
              <a:rPr lang="en-US" sz="1400" dirty="0">
                <a:latin typeface="+mn-lt"/>
                <a:cs typeface="Arial" panose="020B0604020202020204" pitchFamily="34" charset="0"/>
                <a:hlinkClick r:id="rId2"/>
              </a:rPr>
              <a:t>://</a:t>
            </a:r>
            <a:r>
              <a:rPr lang="en-US" sz="1400" dirty="0" smtClean="0">
                <a:latin typeface="+mn-lt"/>
                <a:cs typeface="Arial" panose="020B0604020202020204" pitchFamily="34" charset="0"/>
                <a:hlinkClick r:id="rId2"/>
              </a:rPr>
              <a:t>ec.europa.eu/digital-single-market/en/news/final-report-high-level-expert-group-fake-news-and-online-disinformation</a:t>
            </a:r>
            <a:endParaRPr lang="el-GR" sz="1400" dirty="0">
              <a:latin typeface="+mn-lt"/>
              <a:cs typeface="Arial" panose="020B0604020202020204" pitchFamily="34" charset="0"/>
            </a:endParaRPr>
          </a:p>
        </p:txBody>
      </p:sp>
    </p:spTree>
    <p:extLst>
      <p:ext uri="{BB962C8B-B14F-4D97-AF65-F5344CB8AC3E}">
        <p14:creationId xmlns:p14="http://schemas.microsoft.com/office/powerpoint/2010/main" val="228892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panose="020B0604020202020204" pitchFamily="34" charset="0"/>
              </a:rPr>
              <a:t>References</a:t>
            </a:r>
            <a:endParaRPr lang="el-GR" b="1" dirty="0">
              <a:cs typeface="Arial" panose="020B0604020202020204" pitchFamily="34" charset="0"/>
            </a:endParaRPr>
          </a:p>
        </p:txBody>
      </p:sp>
      <p:sp>
        <p:nvSpPr>
          <p:cNvPr id="3" name="Content Placeholder 2"/>
          <p:cNvSpPr>
            <a:spLocks noGrp="1"/>
          </p:cNvSpPr>
          <p:nvPr>
            <p:ph sz="quarter" idx="12"/>
          </p:nvPr>
        </p:nvSpPr>
        <p:spPr>
          <a:xfrm>
            <a:off x="334964" y="1291804"/>
            <a:ext cx="10382464" cy="5269334"/>
          </a:xfrm>
        </p:spPr>
        <p:txBody>
          <a:bodyPr/>
          <a:lstStyle/>
          <a:p>
            <a:pPr marL="285750" indent="-285750">
              <a:lnSpc>
                <a:spcPct val="100000"/>
              </a:lnSpc>
              <a:buFont typeface="Arial" panose="020B0604020202020204" pitchFamily="34" charset="0"/>
              <a:buChar char="•"/>
            </a:pPr>
            <a:r>
              <a:rPr lang="en-US" sz="1400" dirty="0">
                <a:latin typeface="+mn-lt"/>
                <a:cs typeface="Arial" panose="020B0604020202020204" pitchFamily="34" charset="0"/>
              </a:rPr>
              <a:t>Civic Knowledge, Civic Skills and Civic Engagement, 2003, Carmine </a:t>
            </a:r>
            <a:r>
              <a:rPr lang="en-US" sz="1400" dirty="0" err="1">
                <a:latin typeface="+mn-lt"/>
                <a:cs typeface="Arial" panose="020B0604020202020204" pitchFamily="34" charset="0"/>
              </a:rPr>
              <a:t>Maiello</a:t>
            </a:r>
            <a:r>
              <a:rPr lang="en-US" sz="1400" dirty="0">
                <a:latin typeface="+mn-lt"/>
                <a:cs typeface="Arial" panose="020B0604020202020204" pitchFamily="34" charset="0"/>
              </a:rPr>
              <a:t>, Fritz </a:t>
            </a:r>
            <a:r>
              <a:rPr lang="en-US" sz="1400" dirty="0" err="1">
                <a:latin typeface="+mn-lt"/>
                <a:cs typeface="Arial" panose="020B0604020202020204" pitchFamily="34" charset="0"/>
              </a:rPr>
              <a:t>Oser</a:t>
            </a:r>
            <a:r>
              <a:rPr lang="en-US" sz="1400" dirty="0">
                <a:latin typeface="+mn-lt"/>
                <a:cs typeface="Arial" panose="020B0604020202020204" pitchFamily="34" charset="0"/>
              </a:rPr>
              <a:t> &amp; Horst </a:t>
            </a:r>
            <a:r>
              <a:rPr lang="en-US" sz="1400" dirty="0" err="1">
                <a:latin typeface="+mn-lt"/>
                <a:cs typeface="Arial" panose="020B0604020202020204" pitchFamily="34" charset="0"/>
              </a:rPr>
              <a:t>Biedermann</a:t>
            </a:r>
            <a:r>
              <a:rPr lang="en-US" sz="1400" dirty="0">
                <a:latin typeface="+mn-lt"/>
                <a:cs typeface="Arial" panose="020B0604020202020204" pitchFamily="34" charset="0"/>
              </a:rPr>
              <a:t>, European Educational Research Journal, Switzerland </a:t>
            </a:r>
            <a:r>
              <a:rPr lang="en-US" sz="1400" dirty="0" smtClean="0">
                <a:latin typeface="+mn-lt"/>
                <a:cs typeface="Arial" panose="020B0604020202020204" pitchFamily="34" charset="0"/>
              </a:rPr>
              <a:t>(</a:t>
            </a:r>
            <a:r>
              <a:rPr lang="en-US" sz="1400" dirty="0" smtClean="0">
                <a:latin typeface="+mn-lt"/>
                <a:cs typeface="Arial" panose="020B0604020202020204" pitchFamily="34" charset="0"/>
                <a:hlinkClick r:id="rId2"/>
              </a:rPr>
              <a:t>https</a:t>
            </a:r>
            <a:r>
              <a:rPr lang="en-US" sz="1400" dirty="0">
                <a:latin typeface="+mn-lt"/>
                <a:cs typeface="Arial" panose="020B0604020202020204" pitchFamily="34" charset="0"/>
                <a:hlinkClick r:id="rId2"/>
              </a:rPr>
              <a:t>://</a:t>
            </a:r>
            <a:r>
              <a:rPr lang="en-US" sz="1400" dirty="0" smtClean="0">
                <a:latin typeface="+mn-lt"/>
                <a:cs typeface="Arial" panose="020B0604020202020204" pitchFamily="34" charset="0"/>
                <a:hlinkClick r:id="rId2"/>
              </a:rPr>
              <a:t>journals.sagepub.com/doi/pdf/10.2304/eerj.2003.2.3.5</a:t>
            </a:r>
            <a:r>
              <a:rPr lang="en-US" sz="1400" dirty="0" smtClean="0">
                <a:latin typeface="+mn-lt"/>
                <a:cs typeface="Arial" panose="020B0604020202020204" pitchFamily="34" charset="0"/>
              </a:rPr>
              <a:t>)</a:t>
            </a:r>
            <a:endParaRPr lang="en-US" sz="1400" dirty="0" smtClean="0">
              <a:latin typeface="+mn-lt"/>
              <a:cs typeface="Arial" panose="020B0604020202020204" pitchFamily="34" charset="0"/>
              <a:hlinkClick r:id=""/>
            </a:endParaRPr>
          </a:p>
          <a:p>
            <a:pPr marL="285750" indent="-285750">
              <a:lnSpc>
                <a:spcPct val="100000"/>
              </a:lnSpc>
              <a:buFont typeface="Arial" panose="020B0604020202020204" pitchFamily="34" charset="0"/>
              <a:buChar char="•"/>
            </a:pPr>
            <a:r>
              <a:rPr lang="en-US" sz="1400" dirty="0" smtClean="0">
                <a:latin typeface="+mn-lt"/>
                <a:cs typeface="Arial" panose="020B0604020202020204" pitchFamily="34" charset="0"/>
                <a:hlinkClick r:id=""/>
              </a:rPr>
              <a:t>http</a:t>
            </a:r>
            <a:r>
              <a:rPr lang="en-US" sz="1400" dirty="0">
                <a:latin typeface="+mn-lt"/>
                <a:cs typeface="Arial" panose="020B0604020202020204" pitchFamily="34" charset="0"/>
                <a:hlinkClick r:id="rId3"/>
              </a:rPr>
              <a:t>://</a:t>
            </a:r>
            <a:r>
              <a:rPr lang="en-US" sz="1400" dirty="0" smtClean="0">
                <a:latin typeface="+mn-lt"/>
                <a:cs typeface="Arial" panose="020B0604020202020204" pitchFamily="34" charset="0"/>
                <a:hlinkClick r:id="rId3"/>
              </a:rPr>
              <a:t>keyconet.eun.org/social-and-civic</a:t>
            </a:r>
            <a:endParaRPr lang="en-US" sz="1400" dirty="0" smtClean="0">
              <a:latin typeface="+mn-lt"/>
              <a:cs typeface="Arial" panose="020B0604020202020204" pitchFamily="34" charset="0"/>
            </a:endParaRPr>
          </a:p>
          <a:p>
            <a:pPr marL="285750" indent="-285750">
              <a:lnSpc>
                <a:spcPct val="100000"/>
              </a:lnSpc>
              <a:buFont typeface="Arial" panose="020B0604020202020204" pitchFamily="34" charset="0"/>
              <a:buChar char="•"/>
            </a:pPr>
            <a:r>
              <a:rPr lang="en-US" sz="1400" dirty="0" smtClean="0">
                <a:latin typeface="+mn-lt"/>
                <a:cs typeface="Arial" panose="020B0604020202020204" pitchFamily="34" charset="0"/>
                <a:hlinkClick r:id="rId4"/>
              </a:rPr>
              <a:t>https</a:t>
            </a:r>
            <a:r>
              <a:rPr lang="en-US" sz="1400" dirty="0">
                <a:latin typeface="+mn-lt"/>
                <a:cs typeface="Arial" panose="020B0604020202020204" pitchFamily="34" charset="0"/>
                <a:hlinkClick r:id="rId4"/>
              </a:rPr>
              <a:t>://</a:t>
            </a:r>
            <a:r>
              <a:rPr lang="en-US" sz="1400" dirty="0" smtClean="0">
                <a:latin typeface="+mn-lt"/>
                <a:cs typeface="Arial" panose="020B0604020202020204" pitchFamily="34" charset="0"/>
                <a:hlinkClick r:id="rId4"/>
              </a:rPr>
              <a:t>www.researchgate.net/publication/290536054_Civic_and_Political_Engagement</a:t>
            </a:r>
            <a:endParaRPr lang="en-US" sz="1400" dirty="0">
              <a:latin typeface="+mn-lt"/>
              <a:cs typeface="Arial" panose="020B0604020202020204" pitchFamily="34" charset="0"/>
            </a:endParaRPr>
          </a:p>
          <a:p>
            <a:pPr marL="285750" indent="-285750">
              <a:lnSpc>
                <a:spcPct val="100000"/>
              </a:lnSpc>
              <a:buFont typeface="Arial" panose="020B0604020202020204" pitchFamily="34" charset="0"/>
              <a:buChar char="•"/>
            </a:pPr>
            <a:r>
              <a:rPr lang="en-US" sz="1400" dirty="0" smtClean="0">
                <a:latin typeface="+mn-lt"/>
                <a:cs typeface="Arial" panose="020B0604020202020204" pitchFamily="34" charset="0"/>
                <a:hlinkClick r:id="rId5"/>
              </a:rPr>
              <a:t>https</a:t>
            </a:r>
            <a:r>
              <a:rPr lang="en-US" sz="1400" dirty="0">
                <a:latin typeface="+mn-lt"/>
                <a:cs typeface="Arial" panose="020B0604020202020204" pitchFamily="34" charset="0"/>
                <a:hlinkClick r:id="rId5"/>
              </a:rPr>
              <a:t>://pdfs.semanticscholar.org/6b44/44c97a3118c89cdc0e3980957642a197fcff.pdf</a:t>
            </a:r>
            <a:endParaRPr lang="en-US" sz="1400" dirty="0" smtClean="0">
              <a:latin typeface="+mn-lt"/>
              <a:cs typeface="Arial" panose="020B0604020202020204" pitchFamily="34" charset="0"/>
              <a:hlinkClick r:id=""/>
            </a:endParaRPr>
          </a:p>
          <a:p>
            <a:pPr marL="285750" indent="-285750">
              <a:lnSpc>
                <a:spcPct val="100000"/>
              </a:lnSpc>
              <a:buFont typeface="Arial" panose="020B0604020202020204" pitchFamily="34" charset="0"/>
              <a:buChar char="•"/>
            </a:pPr>
            <a:r>
              <a:rPr lang="en-US" sz="1400" dirty="0" smtClean="0">
                <a:latin typeface="+mn-lt"/>
                <a:cs typeface="Arial" panose="020B0604020202020204" pitchFamily="34" charset="0"/>
                <a:hlinkClick r:id="rId6"/>
              </a:rPr>
              <a:t>https</a:t>
            </a:r>
            <a:r>
              <a:rPr lang="en-US" sz="1400" dirty="0">
                <a:latin typeface="+mn-lt"/>
                <a:cs typeface="Arial" panose="020B0604020202020204" pitchFamily="34" charset="0"/>
                <a:hlinkClick r:id="rId6"/>
              </a:rPr>
              <a:t>://</a:t>
            </a:r>
            <a:r>
              <a:rPr lang="en-US" sz="1400" dirty="0" smtClean="0">
                <a:latin typeface="+mn-lt"/>
                <a:cs typeface="Arial" panose="020B0604020202020204" pitchFamily="34" charset="0"/>
                <a:hlinkClick r:id="rId6"/>
              </a:rPr>
              <a:t>civicyouth.org/PopUps/FactSheets/FS_10_Civic_Skills_final.pdf</a:t>
            </a:r>
            <a:endParaRPr lang="en-US" sz="1400" dirty="0" smtClean="0">
              <a:latin typeface="+mn-lt"/>
              <a:cs typeface="Arial" panose="020B0604020202020204" pitchFamily="34" charset="0"/>
            </a:endParaRPr>
          </a:p>
          <a:p>
            <a:pPr marL="285750" indent="-285750">
              <a:buFont typeface="Arial" panose="020B0604020202020204" pitchFamily="34" charset="0"/>
              <a:buChar char="•"/>
            </a:pPr>
            <a:r>
              <a:rPr lang="en-US" sz="1400" dirty="0">
                <a:latin typeface="+mn-lt"/>
                <a:cs typeface="Arial" panose="020B0604020202020204" pitchFamily="34" charset="0"/>
                <a:hlinkClick r:id="rId7"/>
              </a:rPr>
              <a:t>https://www.learningtogive.org/resources/civic-skills</a:t>
            </a:r>
            <a:endParaRPr lang="en-US" sz="1400" dirty="0">
              <a:latin typeface="+mn-lt"/>
              <a:cs typeface="Arial" panose="020B0604020202020204" pitchFamily="34" charset="0"/>
            </a:endParaRPr>
          </a:p>
          <a:p>
            <a:pPr marL="285750" indent="-285750">
              <a:buFont typeface="Arial" panose="020B0604020202020204" pitchFamily="34" charset="0"/>
              <a:buChar char="•"/>
            </a:pPr>
            <a:r>
              <a:rPr lang="en-US" sz="1400" dirty="0">
                <a:latin typeface="+mn-lt"/>
                <a:cs typeface="Arial" panose="020B0604020202020204" pitchFamily="34" charset="0"/>
                <a:hlinkClick r:id="rId8"/>
              </a:rPr>
              <a:t>https://dash.harvard.edu/bitstream/handle/1/12701475/Citizenship%2520and%2520Civic%2520Education%2520FINAL.pdf?sequence=1</a:t>
            </a:r>
            <a:endParaRPr lang="en-US" sz="1400" dirty="0">
              <a:latin typeface="+mn-lt"/>
              <a:cs typeface="Arial" panose="020B0604020202020204" pitchFamily="34" charset="0"/>
            </a:endParaRPr>
          </a:p>
          <a:p>
            <a:pPr marL="285750" indent="-285750">
              <a:buFont typeface="Arial" panose="020B0604020202020204" pitchFamily="34" charset="0"/>
              <a:buChar char="•"/>
            </a:pPr>
            <a:r>
              <a:rPr lang="en-US" sz="1400" dirty="0">
                <a:latin typeface="+mn-lt"/>
                <a:cs typeface="Arial" panose="020B0604020202020204" pitchFamily="34" charset="0"/>
              </a:rPr>
              <a:t>Civic and political engagement in young people, pp.54-56, Schooling the Good Citizen, The Psychologist, 2019 (</a:t>
            </a:r>
            <a:r>
              <a:rPr lang="en-US" sz="1400" dirty="0">
                <a:latin typeface="+mn-lt"/>
                <a:cs typeface="Arial" panose="020B0604020202020204" pitchFamily="34" charset="0"/>
                <a:hlinkClick r:id="rId9"/>
              </a:rPr>
              <a:t>https://thepsychologist.bps.org.uk/volume-32/september-2019/civic-and-political-engagement-young-people</a:t>
            </a:r>
            <a:r>
              <a:rPr lang="en-US" sz="1400" dirty="0">
                <a:latin typeface="+mn-lt"/>
                <a:cs typeface="Arial" panose="020B0604020202020204" pitchFamily="34" charset="0"/>
              </a:rPr>
              <a:t>)</a:t>
            </a:r>
          </a:p>
          <a:p>
            <a:pPr marL="285750" indent="-285750">
              <a:buFont typeface="Arial" panose="020B0604020202020204" pitchFamily="34" charset="0"/>
              <a:buChar char="•"/>
            </a:pPr>
            <a:r>
              <a:rPr lang="en-US" sz="1400" dirty="0">
                <a:latin typeface="+mn-lt"/>
                <a:cs typeface="Arial" panose="020B0604020202020204" pitchFamily="34" charset="0"/>
                <a:hlinkClick r:id=""/>
              </a:rPr>
              <a:t>https://en.unesco.org/sites/default/files/journalism_fake_news_disinformation_print_friendly_0.pdf</a:t>
            </a:r>
          </a:p>
          <a:p>
            <a:pPr marL="285750" indent="-285750">
              <a:buFont typeface="Arial" panose="020B0604020202020204" pitchFamily="34" charset="0"/>
              <a:buChar char="•"/>
            </a:pPr>
            <a:r>
              <a:rPr lang="en-US" sz="1400" dirty="0">
                <a:latin typeface="+mn-lt"/>
                <a:cs typeface="Arial" panose="020B0604020202020204" pitchFamily="34" charset="0"/>
                <a:hlinkClick r:id=""/>
              </a:rPr>
              <a:t>https://ec.europa.eu/digital-single-market/en/news/final-report-high-level-expert-group-fake-news-and-online-disinformation</a:t>
            </a:r>
            <a:endParaRPr lang="el-GR" sz="1400" dirty="0">
              <a:latin typeface="+mn-lt"/>
              <a:cs typeface="Arial" panose="020B0604020202020204" pitchFamily="34" charset="0"/>
            </a:endParaRPr>
          </a:p>
          <a:p>
            <a:pPr marL="285750" indent="-285750">
              <a:lnSpc>
                <a:spcPct val="100000"/>
              </a:lnSpc>
              <a:buFont typeface="Arial" panose="020B0604020202020204" pitchFamily="34" charset="0"/>
              <a:buChar char="•"/>
            </a:pPr>
            <a:endParaRPr lang="en-US" sz="1400" dirty="0" smtClean="0">
              <a:latin typeface="+mn-lt"/>
              <a:cs typeface="Arial" panose="020B0604020202020204" pitchFamily="34" charset="0"/>
            </a:endParaRPr>
          </a:p>
        </p:txBody>
      </p:sp>
    </p:spTree>
    <p:extLst>
      <p:ext uri="{BB962C8B-B14F-4D97-AF65-F5344CB8AC3E}">
        <p14:creationId xmlns:p14="http://schemas.microsoft.com/office/powerpoint/2010/main" val="281522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Arial" panose="020B0604020202020204" pitchFamily="34" charset="0"/>
              </a:rPr>
              <a:t>Learning outcomes</a:t>
            </a:r>
            <a:endParaRPr lang="el-GR" b="1" dirty="0">
              <a:latin typeface="+mj-lt"/>
              <a:cs typeface="Arial" panose="020B0604020202020204" pitchFamily="34" charset="0"/>
            </a:endParaRPr>
          </a:p>
        </p:txBody>
      </p:sp>
      <p:sp>
        <p:nvSpPr>
          <p:cNvPr id="3" name="Content Placeholder 2"/>
          <p:cNvSpPr>
            <a:spLocks noGrp="1"/>
          </p:cNvSpPr>
          <p:nvPr>
            <p:ph sz="quarter" idx="12"/>
          </p:nvPr>
        </p:nvSpPr>
        <p:spPr/>
        <p:txBody>
          <a:bodyPr/>
          <a:lstStyle/>
          <a:p>
            <a:pPr marL="0" indent="0">
              <a:buNone/>
            </a:pPr>
            <a:r>
              <a:rPr lang="en-US" dirty="0" smtClean="0">
                <a:latin typeface="+mn-lt"/>
                <a:cs typeface="Arial" panose="020B0604020202020204" pitchFamily="34" charset="0"/>
              </a:rPr>
              <a:t>Upon completing this unit, trainees should be able to:</a:t>
            </a:r>
          </a:p>
          <a:p>
            <a:pPr marL="0" indent="0">
              <a:buNone/>
            </a:pPr>
            <a:endParaRPr lang="en-US" dirty="0" smtClean="0">
              <a:latin typeface="+mn-lt"/>
              <a:cs typeface="Arial" panose="020B0604020202020204" pitchFamily="34" charset="0"/>
            </a:endParaRPr>
          </a:p>
          <a:p>
            <a:pPr marL="285750" indent="-285750">
              <a:buFont typeface="Arial" panose="020B0604020202020204" pitchFamily="34" charset="0"/>
              <a:buChar char="•"/>
            </a:pPr>
            <a:r>
              <a:rPr lang="en-US" dirty="0" smtClean="0">
                <a:latin typeface="+mn-lt"/>
                <a:cs typeface="Arial" panose="020B0604020202020204" pitchFamily="34" charset="0"/>
              </a:rPr>
              <a:t>List the civic skills categories as well as their components.</a:t>
            </a:r>
          </a:p>
          <a:p>
            <a:pPr marL="285750" indent="-285750">
              <a:buFont typeface="Arial" panose="020B0604020202020204" pitchFamily="34" charset="0"/>
              <a:buChar char="•"/>
            </a:pPr>
            <a:r>
              <a:rPr lang="en-US" dirty="0" smtClean="0">
                <a:latin typeface="+mn-lt"/>
                <a:cs typeface="Arial" panose="020B0604020202020204" pitchFamily="34" charset="0"/>
              </a:rPr>
              <a:t>Understand the necessity of civic skills education.</a:t>
            </a:r>
          </a:p>
          <a:p>
            <a:pPr marL="285750" indent="-285750">
              <a:buFont typeface="Arial" panose="020B0604020202020204" pitchFamily="34" charset="0"/>
              <a:buChar char="•"/>
            </a:pPr>
            <a:r>
              <a:rPr lang="en-US" dirty="0" smtClean="0">
                <a:latin typeface="+mn-lt"/>
                <a:cs typeface="Arial" panose="020B0604020202020204" pitchFamily="34" charset="0"/>
              </a:rPr>
              <a:t>Recognize the value of training students in civic skills.</a:t>
            </a:r>
          </a:p>
          <a:p>
            <a:pPr marL="285750" indent="-285750">
              <a:buFont typeface="Arial" panose="020B0604020202020204" pitchFamily="34" charset="0"/>
              <a:buChar char="•"/>
            </a:pPr>
            <a:r>
              <a:rPr lang="en-US" dirty="0" smtClean="0">
                <a:latin typeface="+mn-lt"/>
                <a:cs typeface="Arial" panose="020B0604020202020204" pitchFamily="34" charset="0"/>
              </a:rPr>
              <a:t>Understand the necessity of combating fake news and propaganda.</a:t>
            </a:r>
          </a:p>
          <a:p>
            <a:pPr marL="285750" indent="-285750">
              <a:buFont typeface="Arial" panose="020B0604020202020204" pitchFamily="34" charset="0"/>
              <a:buChar char="•"/>
            </a:pPr>
            <a:endParaRPr lang="el-GR" dirty="0">
              <a:latin typeface="+mn-lt"/>
              <a:cs typeface="Arial" panose="020B0604020202020204" pitchFamily="34" charset="0"/>
            </a:endParaRPr>
          </a:p>
        </p:txBody>
      </p:sp>
    </p:spTree>
    <p:extLst>
      <p:ext uri="{BB962C8B-B14F-4D97-AF65-F5344CB8AC3E}">
        <p14:creationId xmlns:p14="http://schemas.microsoft.com/office/powerpoint/2010/main" val="2134576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End of Module</a:t>
            </a:r>
            <a:endParaRPr lang="en-US" b="1" dirty="0"/>
          </a:p>
        </p:txBody>
      </p:sp>
    </p:spTree>
    <p:extLst>
      <p:ext uri="{BB962C8B-B14F-4D97-AF65-F5344CB8AC3E}">
        <p14:creationId xmlns:p14="http://schemas.microsoft.com/office/powerpoint/2010/main" val="29956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Arial" panose="020B0604020202020204" pitchFamily="34" charset="0"/>
              </a:rPr>
              <a:t>Why are civic skills necessary?</a:t>
            </a:r>
            <a:endParaRPr lang="el-GR" b="1" dirty="0">
              <a:latin typeface="+mj-lt"/>
              <a:cs typeface="Arial" panose="020B0604020202020204" pitchFamily="34" charset="0"/>
            </a:endParaRPr>
          </a:p>
        </p:txBody>
      </p:sp>
      <p:sp>
        <p:nvSpPr>
          <p:cNvPr id="3" name="Content Placeholder 2"/>
          <p:cNvSpPr>
            <a:spLocks noGrp="1"/>
          </p:cNvSpPr>
          <p:nvPr>
            <p:ph sz="quarter" idx="12"/>
          </p:nvPr>
        </p:nvSpPr>
        <p:spPr/>
        <p:txBody>
          <a:bodyPr/>
          <a:lstStyle/>
          <a:p>
            <a:pPr marL="285750" indent="-285750">
              <a:buFont typeface="Arial" panose="020B0604020202020204" pitchFamily="34" charset="0"/>
              <a:buChar char="•"/>
            </a:pPr>
            <a:r>
              <a:rPr lang="en-US" dirty="0" smtClean="0">
                <a:latin typeface="+mn-lt"/>
                <a:cs typeface="Arial" panose="020B0604020202020204" pitchFamily="34" charset="0"/>
              </a:rPr>
              <a:t>Civic skills</a:t>
            </a:r>
            <a:r>
              <a:rPr lang="el-GR" dirty="0" smtClean="0">
                <a:latin typeface="+mn-lt"/>
                <a:cs typeface="Arial" panose="020B0604020202020204" pitchFamily="34" charset="0"/>
              </a:rPr>
              <a:t> </a:t>
            </a:r>
            <a:r>
              <a:rPr lang="en-US" dirty="0" smtClean="0">
                <a:latin typeface="+mn-lt"/>
                <a:cs typeface="Arial" panose="020B0604020202020204" pitchFamily="34" charset="0"/>
              </a:rPr>
              <a:t>are required to effectively participate </a:t>
            </a:r>
            <a:r>
              <a:rPr lang="en-US" dirty="0">
                <a:latin typeface="+mn-lt"/>
                <a:cs typeface="Arial" panose="020B0604020202020204" pitchFamily="34" charset="0"/>
              </a:rPr>
              <a:t>in civic and political </a:t>
            </a:r>
            <a:r>
              <a:rPr lang="en-US" dirty="0" smtClean="0">
                <a:latin typeface="+mn-lt"/>
                <a:cs typeface="Arial" panose="020B0604020202020204" pitchFamily="34" charset="0"/>
              </a:rPr>
              <a:t>life.</a:t>
            </a:r>
          </a:p>
          <a:p>
            <a:pPr marL="285750" indent="-285750">
              <a:buFont typeface="Arial" panose="020B0604020202020204" pitchFamily="34" charset="0"/>
              <a:buChar char="•"/>
            </a:pPr>
            <a:r>
              <a:rPr lang="en-US" dirty="0" smtClean="0">
                <a:latin typeface="+mn-lt"/>
                <a:cs typeface="Arial" panose="020B0604020202020204" pitchFamily="34" charset="0"/>
              </a:rPr>
              <a:t>Acquiring civic skills helps people become active citizenships.</a:t>
            </a:r>
            <a:endParaRPr lang="en-US" dirty="0">
              <a:latin typeface="+mn-lt"/>
              <a:cs typeface="Arial" panose="020B0604020202020204" pitchFamily="34" charset="0"/>
            </a:endParaRPr>
          </a:p>
          <a:p>
            <a:pPr marL="285750" indent="-285750">
              <a:buFont typeface="Arial" panose="020B0604020202020204" pitchFamily="34" charset="0"/>
              <a:buChar char="•"/>
            </a:pPr>
            <a:r>
              <a:rPr lang="en-US" dirty="0" smtClean="0">
                <a:latin typeface="+mn-lt"/>
                <a:cs typeface="Arial" panose="020B0604020202020204" pitchFamily="34" charset="0"/>
              </a:rPr>
              <a:t>People “must obtain </a:t>
            </a:r>
            <a:r>
              <a:rPr lang="en-US" b="1" dirty="0">
                <a:latin typeface="+mn-lt"/>
                <a:cs typeface="Arial" panose="020B0604020202020204" pitchFamily="34" charset="0"/>
              </a:rPr>
              <a:t>basic civic knowledge </a:t>
            </a:r>
            <a:r>
              <a:rPr lang="en-US" dirty="0">
                <a:latin typeface="+mn-lt"/>
                <a:cs typeface="Arial" panose="020B0604020202020204" pitchFamily="34" charset="0"/>
              </a:rPr>
              <a:t>and enough </a:t>
            </a:r>
            <a:r>
              <a:rPr lang="en-US" b="1" dirty="0">
                <a:latin typeface="+mn-lt"/>
                <a:cs typeface="Arial" panose="020B0604020202020204" pitchFamily="34" charset="0"/>
              </a:rPr>
              <a:t>civic skills </a:t>
            </a:r>
            <a:r>
              <a:rPr lang="en-US" dirty="0">
                <a:latin typeface="+mn-lt"/>
                <a:cs typeface="Arial" panose="020B0604020202020204" pitchFamily="34" charset="0"/>
              </a:rPr>
              <a:t>to correctly understand political information in order to </a:t>
            </a:r>
            <a:r>
              <a:rPr lang="en-US" dirty="0" smtClean="0">
                <a:latin typeface="+mn-lt"/>
                <a:cs typeface="Arial" panose="020B0604020202020204" pitchFamily="34" charset="0"/>
              </a:rPr>
              <a:t>form suitable </a:t>
            </a:r>
            <a:r>
              <a:rPr lang="en-US" dirty="0">
                <a:latin typeface="+mn-lt"/>
                <a:cs typeface="Arial" panose="020B0604020202020204" pitchFamily="34" charset="0"/>
              </a:rPr>
              <a:t>political judgements and, consequently, positively contribute to decisions on public </a:t>
            </a:r>
            <a:r>
              <a:rPr lang="en-US" dirty="0" smtClean="0">
                <a:latin typeface="+mn-lt"/>
                <a:cs typeface="Arial" panose="020B0604020202020204" pitchFamily="34" charset="0"/>
              </a:rPr>
              <a:t>issues”. </a:t>
            </a:r>
          </a:p>
          <a:p>
            <a:pPr marL="0" indent="0">
              <a:buNone/>
            </a:pPr>
            <a:endParaRPr lang="en-US" dirty="0">
              <a:latin typeface="+mn-lt"/>
              <a:cs typeface="Arial" panose="020B0604020202020204" pitchFamily="34" charset="0"/>
            </a:endParaRPr>
          </a:p>
          <a:p>
            <a:pPr marL="0" indent="0" algn="r">
              <a:buNone/>
            </a:pPr>
            <a:endParaRPr lang="en-US" sz="1400" dirty="0" smtClean="0">
              <a:latin typeface="+mn-lt"/>
              <a:cs typeface="Arial" panose="020B0604020202020204" pitchFamily="34" charset="0"/>
            </a:endParaRPr>
          </a:p>
          <a:p>
            <a:pPr marL="0" indent="0" algn="r">
              <a:buNone/>
            </a:pPr>
            <a:endParaRPr lang="en-US" sz="1400" dirty="0">
              <a:latin typeface="+mn-lt"/>
              <a:cs typeface="Arial" panose="020B0604020202020204" pitchFamily="34" charset="0"/>
            </a:endParaRPr>
          </a:p>
          <a:p>
            <a:pPr marL="0" indent="0" algn="r">
              <a:buNone/>
            </a:pPr>
            <a:endParaRPr lang="en-US" sz="1400" dirty="0" smtClean="0">
              <a:latin typeface="+mn-lt"/>
              <a:cs typeface="Arial" panose="020B0604020202020204" pitchFamily="34" charset="0"/>
            </a:endParaRPr>
          </a:p>
          <a:p>
            <a:pPr marL="0" indent="0" algn="r">
              <a:buNone/>
            </a:pPr>
            <a:endParaRPr lang="en-US" sz="1400" dirty="0">
              <a:latin typeface="+mn-lt"/>
              <a:cs typeface="Arial" panose="020B0604020202020204" pitchFamily="34" charset="0"/>
            </a:endParaRPr>
          </a:p>
          <a:p>
            <a:pPr marL="0" indent="0" algn="r">
              <a:buNone/>
            </a:pPr>
            <a:endParaRPr lang="en-US" sz="1400" dirty="0" smtClean="0">
              <a:latin typeface="+mn-lt"/>
              <a:cs typeface="Arial" panose="020B0604020202020204" pitchFamily="34" charset="0"/>
            </a:endParaRPr>
          </a:p>
          <a:p>
            <a:pPr marL="0" indent="0" algn="r">
              <a:buNone/>
            </a:pPr>
            <a:r>
              <a:rPr lang="en-US" sz="1400" dirty="0" smtClean="0">
                <a:latin typeface="+mn-lt"/>
                <a:cs typeface="Arial" panose="020B0604020202020204" pitchFamily="34" charset="0"/>
              </a:rPr>
              <a:t>Civic </a:t>
            </a:r>
            <a:r>
              <a:rPr lang="en-US" sz="1400" dirty="0">
                <a:latin typeface="+mn-lt"/>
                <a:cs typeface="Arial" panose="020B0604020202020204" pitchFamily="34" charset="0"/>
              </a:rPr>
              <a:t>Knowledge, Civic Skills and Civic </a:t>
            </a:r>
            <a:r>
              <a:rPr lang="en-US" sz="1400" dirty="0" smtClean="0">
                <a:latin typeface="+mn-lt"/>
                <a:cs typeface="Arial" panose="020B0604020202020204" pitchFamily="34" charset="0"/>
              </a:rPr>
              <a:t>Engagement, 2003, Carmine </a:t>
            </a:r>
            <a:r>
              <a:rPr lang="en-US" sz="1400" dirty="0" err="1">
                <a:latin typeface="+mn-lt"/>
                <a:cs typeface="Arial" panose="020B0604020202020204" pitchFamily="34" charset="0"/>
              </a:rPr>
              <a:t>Maiello</a:t>
            </a:r>
            <a:r>
              <a:rPr lang="en-US" sz="1400" dirty="0">
                <a:latin typeface="+mn-lt"/>
                <a:cs typeface="Arial" panose="020B0604020202020204" pitchFamily="34" charset="0"/>
              </a:rPr>
              <a:t>, Fritz </a:t>
            </a:r>
            <a:r>
              <a:rPr lang="en-US" sz="1400" dirty="0" err="1">
                <a:latin typeface="+mn-lt"/>
                <a:cs typeface="Arial" panose="020B0604020202020204" pitchFamily="34" charset="0"/>
              </a:rPr>
              <a:t>Oser</a:t>
            </a:r>
            <a:r>
              <a:rPr lang="en-US" sz="1400" dirty="0">
                <a:latin typeface="+mn-lt"/>
                <a:cs typeface="Arial" panose="020B0604020202020204" pitchFamily="34" charset="0"/>
              </a:rPr>
              <a:t> &amp; </a:t>
            </a:r>
            <a:r>
              <a:rPr lang="en-US" sz="1400" dirty="0" smtClean="0">
                <a:latin typeface="+mn-lt"/>
                <a:cs typeface="Arial" panose="020B0604020202020204" pitchFamily="34" charset="0"/>
              </a:rPr>
              <a:t>Horst </a:t>
            </a:r>
            <a:r>
              <a:rPr lang="en-US" sz="1400" dirty="0" err="1" smtClean="0">
                <a:latin typeface="+mn-lt"/>
                <a:cs typeface="Arial" panose="020B0604020202020204" pitchFamily="34" charset="0"/>
              </a:rPr>
              <a:t>Biedermann</a:t>
            </a:r>
            <a:r>
              <a:rPr lang="en-US" sz="1400" dirty="0" smtClean="0">
                <a:latin typeface="+mn-lt"/>
                <a:cs typeface="Arial" panose="020B0604020202020204" pitchFamily="34" charset="0"/>
              </a:rPr>
              <a:t>, </a:t>
            </a:r>
            <a:r>
              <a:rPr lang="en-US" sz="1400" dirty="0">
                <a:latin typeface="+mn-lt"/>
                <a:cs typeface="Arial" panose="020B0604020202020204" pitchFamily="34" charset="0"/>
              </a:rPr>
              <a:t>European Educational Research Journal, </a:t>
            </a:r>
            <a:r>
              <a:rPr lang="en-US" sz="1400" dirty="0" smtClean="0">
                <a:latin typeface="+mn-lt"/>
                <a:cs typeface="Arial" panose="020B0604020202020204" pitchFamily="34" charset="0"/>
              </a:rPr>
              <a:t>Switzerland</a:t>
            </a:r>
            <a:endParaRPr lang="el-GR" sz="1400" dirty="0">
              <a:latin typeface="+mn-lt"/>
              <a:cs typeface="Arial" panose="020B0604020202020204" pitchFamily="34" charset="0"/>
            </a:endParaRPr>
          </a:p>
          <a:p>
            <a:pPr marL="0" indent="0">
              <a:buNone/>
            </a:pPr>
            <a:endParaRPr lang="en-US" dirty="0">
              <a:latin typeface="+mn-lt"/>
              <a:cs typeface="Arial" panose="020B0604020202020204" pitchFamily="34" charset="0"/>
            </a:endParaRPr>
          </a:p>
          <a:p>
            <a:pPr marL="0" indent="0">
              <a:buNone/>
            </a:pPr>
            <a:endParaRPr lang="en-US" dirty="0" smtClean="0">
              <a:latin typeface="+mn-lt"/>
              <a:cs typeface="Arial" panose="020B0604020202020204" pitchFamily="34" charset="0"/>
            </a:endParaRPr>
          </a:p>
          <a:p>
            <a:endParaRPr lang="en-US" dirty="0">
              <a:latin typeface="+mn-lt"/>
              <a:cs typeface="Arial" panose="020B0604020202020204" pitchFamily="34" charset="0"/>
            </a:endParaRPr>
          </a:p>
          <a:p>
            <a:pPr marL="0" indent="0">
              <a:buNone/>
            </a:pPr>
            <a:endParaRPr lang="en-US" dirty="0" smtClean="0">
              <a:latin typeface="+mn-lt"/>
              <a:cs typeface="Arial" panose="020B0604020202020204" pitchFamily="34" charset="0"/>
            </a:endParaRPr>
          </a:p>
          <a:p>
            <a:pPr marL="0" indent="0">
              <a:buNone/>
            </a:pPr>
            <a:endParaRPr lang="el-GR" dirty="0">
              <a:latin typeface="+mn-lt"/>
              <a:cs typeface="Arial" panose="020B0604020202020204" pitchFamily="34" charset="0"/>
            </a:endParaRPr>
          </a:p>
        </p:txBody>
      </p:sp>
    </p:spTree>
    <p:extLst>
      <p:ext uri="{BB962C8B-B14F-4D97-AF65-F5344CB8AC3E}">
        <p14:creationId xmlns:p14="http://schemas.microsoft.com/office/powerpoint/2010/main" val="301160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Arial" panose="020B0604020202020204" pitchFamily="34" charset="0"/>
              </a:rPr>
              <a:t>Civic knowledge</a:t>
            </a:r>
            <a:endParaRPr lang="el-GR" b="1" dirty="0">
              <a:latin typeface="+mj-lt"/>
              <a:cs typeface="Arial" panose="020B0604020202020204" pitchFamily="34" charset="0"/>
            </a:endParaRPr>
          </a:p>
        </p:txBody>
      </p:sp>
      <p:sp>
        <p:nvSpPr>
          <p:cNvPr id="5" name="Content Placeholder 2"/>
          <p:cNvSpPr>
            <a:spLocks noGrp="1"/>
          </p:cNvSpPr>
          <p:nvPr>
            <p:ph sz="quarter" idx="12"/>
          </p:nvPr>
        </p:nvSpPr>
        <p:spPr/>
        <p:txBody>
          <a:bodyPr/>
          <a:lstStyle/>
          <a:p>
            <a:pPr marL="285750" indent="-285750">
              <a:buFont typeface="Arial" panose="020B0604020202020204" pitchFamily="34" charset="0"/>
              <a:buChar char="•"/>
            </a:pPr>
            <a:r>
              <a:rPr lang="en-US" dirty="0" smtClean="0">
                <a:latin typeface="+mn-lt"/>
                <a:cs typeface="Arial" panose="020B0604020202020204" pitchFamily="34" charset="0"/>
              </a:rPr>
              <a:t>Knowledge </a:t>
            </a:r>
            <a:r>
              <a:rPr lang="en-US" dirty="0">
                <a:latin typeface="+mn-lt"/>
                <a:cs typeface="Arial" panose="020B0604020202020204" pitchFamily="34" charset="0"/>
              </a:rPr>
              <a:t>of the concepts of democracy, justice, equality, citizenship, and civil </a:t>
            </a:r>
            <a:r>
              <a:rPr lang="en-US" dirty="0" smtClean="0">
                <a:latin typeface="+mn-lt"/>
                <a:cs typeface="Arial" panose="020B0604020202020204" pitchFamily="34" charset="0"/>
              </a:rPr>
              <a:t>rights.</a:t>
            </a:r>
            <a:endParaRPr lang="en-US" dirty="0">
              <a:latin typeface="+mn-lt"/>
              <a:cs typeface="Arial" panose="020B0604020202020204" pitchFamily="34" charset="0"/>
            </a:endParaRPr>
          </a:p>
          <a:p>
            <a:pPr marL="285750" indent="-285750">
              <a:buFont typeface="Arial" panose="020B0604020202020204" pitchFamily="34" charset="0"/>
              <a:buChar char="•"/>
            </a:pPr>
            <a:r>
              <a:rPr lang="en-US" dirty="0" smtClean="0">
                <a:latin typeface="+mn-lt"/>
                <a:cs typeface="Arial" panose="020B0604020202020204" pitchFamily="34" charset="0"/>
              </a:rPr>
              <a:t>Awareness </a:t>
            </a:r>
            <a:r>
              <a:rPr lang="en-US" dirty="0">
                <a:latin typeface="+mn-lt"/>
                <a:cs typeface="Arial" panose="020B0604020202020204" pitchFamily="34" charset="0"/>
              </a:rPr>
              <a:t>of the aims, values and policies of social and political movements should be </a:t>
            </a:r>
            <a:r>
              <a:rPr lang="en-US" dirty="0" smtClean="0">
                <a:latin typeface="+mn-lt"/>
                <a:cs typeface="Arial" panose="020B0604020202020204" pitchFamily="34" charset="0"/>
              </a:rPr>
              <a:t>developed.</a:t>
            </a:r>
            <a:endParaRPr lang="en-US" dirty="0">
              <a:latin typeface="+mn-lt"/>
              <a:cs typeface="Arial" panose="020B0604020202020204" pitchFamily="34" charset="0"/>
            </a:endParaRPr>
          </a:p>
          <a:p>
            <a:pPr marL="285750" indent="-285750">
              <a:buFont typeface="Arial" panose="020B0604020202020204" pitchFamily="34" charset="0"/>
              <a:buChar char="•"/>
            </a:pPr>
            <a:r>
              <a:rPr lang="en-US" dirty="0" smtClean="0">
                <a:latin typeface="+mn-lt"/>
                <a:cs typeface="Arial" panose="020B0604020202020204" pitchFamily="34" charset="0"/>
              </a:rPr>
              <a:t>Awareness of the main </a:t>
            </a:r>
            <a:r>
              <a:rPr lang="en-US" dirty="0">
                <a:latin typeface="+mn-lt"/>
                <a:cs typeface="Arial" panose="020B0604020202020204" pitchFamily="34" charset="0"/>
              </a:rPr>
              <a:t>objectives and </a:t>
            </a:r>
            <a:r>
              <a:rPr lang="en-US" dirty="0" smtClean="0">
                <a:latin typeface="+mn-lt"/>
                <a:cs typeface="Arial" panose="020B0604020202020204" pitchFamily="34" charset="0"/>
              </a:rPr>
              <a:t>values, </a:t>
            </a:r>
            <a:r>
              <a:rPr lang="en-US" dirty="0">
                <a:latin typeface="+mn-lt"/>
                <a:cs typeface="Arial" panose="020B0604020202020204" pitchFamily="34" charset="0"/>
              </a:rPr>
              <a:t>as well as </a:t>
            </a:r>
            <a:r>
              <a:rPr lang="en-US" dirty="0" smtClean="0">
                <a:latin typeface="+mn-lt"/>
                <a:cs typeface="Arial" panose="020B0604020202020204" pitchFamily="34" charset="0"/>
              </a:rPr>
              <a:t>of </a:t>
            </a:r>
            <a:r>
              <a:rPr lang="en-US" dirty="0">
                <a:latin typeface="+mn-lt"/>
                <a:cs typeface="Arial" panose="020B0604020202020204" pitchFamily="34" charset="0"/>
              </a:rPr>
              <a:t>diversity and cultural identities in </a:t>
            </a:r>
            <a:r>
              <a:rPr lang="en-US" dirty="0" smtClean="0">
                <a:latin typeface="+mn-lt"/>
                <a:cs typeface="Arial" panose="020B0604020202020204" pitchFamily="34" charset="0"/>
              </a:rPr>
              <a:t>Europe.</a:t>
            </a:r>
          </a:p>
          <a:p>
            <a:endParaRPr lang="en-US" dirty="0">
              <a:latin typeface="+mn-lt"/>
              <a:cs typeface="Arial" panose="020B0604020202020204" pitchFamily="34" charset="0"/>
            </a:endParaRPr>
          </a:p>
          <a:p>
            <a:pPr marL="0" indent="0" algn="r">
              <a:buNone/>
            </a:pPr>
            <a:endParaRPr lang="en-US" sz="1400" dirty="0" smtClean="0">
              <a:latin typeface="+mn-lt"/>
              <a:cs typeface="Arial" panose="020B0604020202020204" pitchFamily="34" charset="0"/>
              <a:hlinkClick r:id="rId2"/>
            </a:endParaRPr>
          </a:p>
          <a:p>
            <a:pPr marL="0" indent="0" algn="r">
              <a:buNone/>
            </a:pPr>
            <a:endParaRPr lang="en-US" sz="1400" dirty="0">
              <a:latin typeface="+mn-lt"/>
              <a:cs typeface="Arial" panose="020B0604020202020204" pitchFamily="34" charset="0"/>
              <a:hlinkClick r:id="rId2"/>
            </a:endParaRPr>
          </a:p>
          <a:p>
            <a:pPr marL="0" indent="0" algn="r">
              <a:buNone/>
            </a:pPr>
            <a:endParaRPr lang="en-US" sz="1400" dirty="0" smtClean="0">
              <a:latin typeface="+mn-lt"/>
              <a:cs typeface="Arial" panose="020B0604020202020204" pitchFamily="34" charset="0"/>
              <a:hlinkClick r:id="rId2"/>
            </a:endParaRPr>
          </a:p>
          <a:p>
            <a:pPr marL="0" indent="0" algn="r">
              <a:buNone/>
            </a:pPr>
            <a:endParaRPr lang="en-US" sz="1400" dirty="0">
              <a:latin typeface="+mn-lt"/>
              <a:cs typeface="Arial" panose="020B0604020202020204" pitchFamily="34" charset="0"/>
              <a:hlinkClick r:id="rId2"/>
            </a:endParaRPr>
          </a:p>
          <a:p>
            <a:pPr marL="0" indent="0" algn="r">
              <a:buNone/>
            </a:pPr>
            <a:endParaRPr lang="en-US" sz="1400" dirty="0" smtClean="0">
              <a:latin typeface="+mn-lt"/>
              <a:cs typeface="Arial" panose="020B0604020202020204" pitchFamily="34" charset="0"/>
              <a:hlinkClick r:id="rId2"/>
            </a:endParaRPr>
          </a:p>
          <a:p>
            <a:pPr marL="0" indent="0" algn="r">
              <a:buNone/>
            </a:pPr>
            <a:endParaRPr lang="en-US" sz="1400" dirty="0" smtClean="0">
              <a:latin typeface="+mn-lt"/>
              <a:cs typeface="Arial" panose="020B0604020202020204" pitchFamily="34" charset="0"/>
              <a:hlinkClick r:id="rId2"/>
            </a:endParaRPr>
          </a:p>
          <a:p>
            <a:pPr marL="0" indent="0" algn="r">
              <a:buNone/>
            </a:pPr>
            <a:r>
              <a:rPr lang="en-US" sz="1400" dirty="0" smtClean="0">
                <a:latin typeface="+mn-lt"/>
                <a:cs typeface="Arial" panose="020B0604020202020204" pitchFamily="34" charset="0"/>
                <a:hlinkClick r:id="rId2"/>
              </a:rPr>
              <a:t>http</a:t>
            </a:r>
            <a:r>
              <a:rPr lang="en-US" sz="1400" dirty="0">
                <a:latin typeface="+mn-lt"/>
                <a:cs typeface="Arial" panose="020B0604020202020204" pitchFamily="34" charset="0"/>
                <a:hlinkClick r:id="rId2"/>
              </a:rPr>
              <a:t>://</a:t>
            </a:r>
            <a:r>
              <a:rPr lang="en-US" sz="1400" dirty="0" smtClean="0">
                <a:latin typeface="+mn-lt"/>
                <a:cs typeface="Arial" panose="020B0604020202020204" pitchFamily="34" charset="0"/>
                <a:hlinkClick r:id="rId2"/>
              </a:rPr>
              <a:t>keyconet.eun.org/social-and-civic</a:t>
            </a:r>
            <a:endParaRPr lang="en-US" sz="1400" dirty="0" smtClean="0">
              <a:latin typeface="+mn-lt"/>
              <a:cs typeface="Arial" panose="020B0604020202020204" pitchFamily="34" charset="0"/>
            </a:endParaRPr>
          </a:p>
          <a:p>
            <a:pPr marL="0" indent="0" algn="r">
              <a:buNone/>
            </a:pPr>
            <a:endParaRPr lang="en-US" sz="1800" dirty="0">
              <a:latin typeface="+mn-lt"/>
              <a:cs typeface="Arial" panose="020B0604020202020204" pitchFamily="34" charset="0"/>
            </a:endParaRPr>
          </a:p>
          <a:p>
            <a:endParaRPr lang="el-GR" dirty="0">
              <a:latin typeface="+mn-lt"/>
              <a:cs typeface="Arial" panose="020B0604020202020204" pitchFamily="34" charset="0"/>
            </a:endParaRPr>
          </a:p>
        </p:txBody>
      </p:sp>
    </p:spTree>
    <p:extLst>
      <p:ext uri="{BB962C8B-B14F-4D97-AF65-F5344CB8AC3E}">
        <p14:creationId xmlns:p14="http://schemas.microsoft.com/office/powerpoint/2010/main" val="85113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Civic skills</a:t>
            </a:r>
            <a:endParaRPr lang="el-GR"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2"/>
          </p:nvPr>
        </p:nvSpPr>
        <p:spPr/>
        <p:txBody>
          <a:bodyPr/>
          <a:lstStyle/>
          <a:p>
            <a:pPr marL="285750" indent="-285750">
              <a:buFont typeface="Arial" panose="020B0604020202020204" pitchFamily="34" charset="0"/>
              <a:buChar char="•"/>
            </a:pPr>
            <a:r>
              <a:rPr lang="en-US" dirty="0" smtClean="0">
                <a:latin typeface="+mn-lt"/>
                <a:cs typeface="Arial" panose="020B0604020202020204" pitchFamily="34" charset="0"/>
              </a:rPr>
              <a:t>“Civic skills refer to the well-honed abilities to do a repeated task or set of tasks well, particularly in ways that influence communities.”</a:t>
            </a:r>
            <a:endParaRPr lang="en-US" dirty="0">
              <a:latin typeface="+mn-lt"/>
              <a:cs typeface="Arial" panose="020B0604020202020204" pitchFamily="34" charset="0"/>
            </a:endParaRPr>
          </a:p>
          <a:p>
            <a:endParaRPr lang="en-US" dirty="0" smtClean="0">
              <a:latin typeface="+mn-lt"/>
              <a:cs typeface="Arial" panose="020B0604020202020204" pitchFamily="34" charset="0"/>
            </a:endParaRPr>
          </a:p>
          <a:p>
            <a:pPr marL="285750" indent="-285750">
              <a:buFont typeface="Arial" panose="020B0604020202020204" pitchFamily="34" charset="0"/>
              <a:buChar char="•"/>
            </a:pPr>
            <a:r>
              <a:rPr lang="en-US" dirty="0" smtClean="0">
                <a:latin typeface="+mn-lt"/>
                <a:cs typeface="Arial" panose="020B0604020202020204" pitchFamily="34" charset="0"/>
              </a:rPr>
              <a:t>Civic </a:t>
            </a:r>
            <a:r>
              <a:rPr lang="en-US" dirty="0">
                <a:latin typeface="+mn-lt"/>
                <a:cs typeface="Arial" panose="020B0604020202020204" pitchFamily="34" charset="0"/>
              </a:rPr>
              <a:t>skills </a:t>
            </a:r>
            <a:r>
              <a:rPr lang="en-US" dirty="0" smtClean="0">
                <a:latin typeface="+mn-lt"/>
                <a:cs typeface="Arial" panose="020B0604020202020204" pitchFamily="34" charset="0"/>
              </a:rPr>
              <a:t>include:</a:t>
            </a:r>
            <a:endParaRPr lang="en-US" dirty="0">
              <a:latin typeface="+mn-lt"/>
              <a:cs typeface="Arial" panose="020B0604020202020204" pitchFamily="34" charset="0"/>
            </a:endParaRPr>
          </a:p>
          <a:p>
            <a:pPr lvl="1">
              <a:buFont typeface="Open Sans" panose="020B0606030504020204" pitchFamily="34" charset="0"/>
              <a:buChar char="−"/>
            </a:pPr>
            <a:r>
              <a:rPr lang="en-US" sz="1800" dirty="0">
                <a:solidFill>
                  <a:schemeClr val="bg2">
                    <a:lumMod val="75000"/>
                    <a:lumOff val="25000"/>
                  </a:schemeClr>
                </a:solidFill>
                <a:cs typeface="Arial" panose="020B0604020202020204" pitchFamily="34" charset="0"/>
              </a:rPr>
              <a:t>personal communication skills,</a:t>
            </a:r>
          </a:p>
          <a:p>
            <a:pPr lvl="1">
              <a:buFont typeface="Open Sans" panose="020B0606030504020204" pitchFamily="34" charset="0"/>
              <a:buChar char="−"/>
            </a:pPr>
            <a:r>
              <a:rPr lang="en-US" sz="1800" dirty="0">
                <a:solidFill>
                  <a:schemeClr val="bg2">
                    <a:lumMod val="75000"/>
                    <a:lumOff val="25000"/>
                  </a:schemeClr>
                </a:solidFill>
                <a:cs typeface="Arial" panose="020B0604020202020204" pitchFamily="34" charset="0"/>
              </a:rPr>
              <a:t>knowledge of political systems and</a:t>
            </a:r>
          </a:p>
          <a:p>
            <a:pPr lvl="1">
              <a:buFont typeface="Open Sans" panose="020B0606030504020204" pitchFamily="34" charset="0"/>
              <a:buChar char="−"/>
            </a:pPr>
            <a:r>
              <a:rPr lang="en-US" sz="1800" dirty="0">
                <a:solidFill>
                  <a:schemeClr val="bg2">
                    <a:lumMod val="75000"/>
                    <a:lumOff val="25000"/>
                  </a:schemeClr>
                </a:solidFill>
                <a:cs typeface="Arial" panose="020B0604020202020204" pitchFamily="34" charset="0"/>
              </a:rPr>
              <a:t>the ability to critically think about civic and political </a:t>
            </a:r>
            <a:r>
              <a:rPr lang="en-US" sz="1800" dirty="0" smtClean="0">
                <a:solidFill>
                  <a:schemeClr val="bg2">
                    <a:lumMod val="75000"/>
                    <a:lumOff val="25000"/>
                  </a:schemeClr>
                </a:solidFill>
                <a:cs typeface="Arial" panose="020B0604020202020204" pitchFamily="34" charset="0"/>
              </a:rPr>
              <a:t>life.</a:t>
            </a:r>
            <a:endParaRPr lang="en-US" sz="1800" dirty="0">
              <a:solidFill>
                <a:schemeClr val="bg2">
                  <a:lumMod val="75000"/>
                  <a:lumOff val="25000"/>
                </a:schemeClr>
              </a:solidFill>
              <a:cs typeface="Arial" panose="020B0604020202020204" pitchFamily="34" charset="0"/>
            </a:endParaRPr>
          </a:p>
          <a:p>
            <a:pPr algn="r"/>
            <a:endParaRPr lang="en-US" sz="1400" dirty="0" smtClean="0">
              <a:latin typeface="+mn-lt"/>
              <a:cs typeface="Arial" panose="020B0604020202020204" pitchFamily="34" charset="0"/>
            </a:endParaRPr>
          </a:p>
          <a:p>
            <a:pPr algn="r"/>
            <a:endParaRPr lang="en-US" sz="1400" dirty="0">
              <a:latin typeface="+mn-lt"/>
              <a:cs typeface="Arial" panose="020B0604020202020204" pitchFamily="34" charset="0"/>
            </a:endParaRPr>
          </a:p>
          <a:p>
            <a:pPr algn="r"/>
            <a:endParaRPr lang="en-US" sz="1400" dirty="0" smtClean="0">
              <a:latin typeface="+mn-lt"/>
              <a:cs typeface="Arial" panose="020B0604020202020204" pitchFamily="34" charset="0"/>
            </a:endParaRPr>
          </a:p>
          <a:p>
            <a:pPr algn="r"/>
            <a:endParaRPr lang="en-US" sz="1400" dirty="0">
              <a:latin typeface="+mn-lt"/>
              <a:cs typeface="Arial" panose="020B0604020202020204" pitchFamily="34" charset="0"/>
              <a:hlinkClick r:id="rId2"/>
            </a:endParaRPr>
          </a:p>
          <a:p>
            <a:pPr algn="r"/>
            <a:r>
              <a:rPr lang="en-US" sz="1400" dirty="0" smtClean="0">
                <a:latin typeface="+mn-lt"/>
                <a:cs typeface="Arial" panose="020B0604020202020204" pitchFamily="34" charset="0"/>
                <a:hlinkClick r:id="rId2"/>
              </a:rPr>
              <a:t>https</a:t>
            </a:r>
            <a:r>
              <a:rPr lang="en-US" sz="1400" dirty="0">
                <a:latin typeface="+mn-lt"/>
                <a:cs typeface="Arial" panose="020B0604020202020204" pitchFamily="34" charset="0"/>
                <a:hlinkClick r:id="rId2"/>
              </a:rPr>
              <a:t>://</a:t>
            </a:r>
            <a:r>
              <a:rPr lang="en-US" sz="1400" dirty="0" smtClean="0">
                <a:latin typeface="+mn-lt"/>
                <a:cs typeface="Arial" panose="020B0604020202020204" pitchFamily="34" charset="0"/>
                <a:hlinkClick r:id="rId2"/>
              </a:rPr>
              <a:t>www.researchgate.net/publication/290536054_Civic_and_Political_Engagement</a:t>
            </a:r>
            <a:endParaRPr lang="en-US" sz="1400" dirty="0" smtClean="0">
              <a:latin typeface="+mn-lt"/>
              <a:cs typeface="Arial" panose="020B0604020202020204" pitchFamily="34" charset="0"/>
            </a:endParaRPr>
          </a:p>
          <a:p>
            <a:pPr marL="0" indent="0" algn="r">
              <a:buNone/>
            </a:pPr>
            <a:r>
              <a:rPr lang="en-US" sz="1400" dirty="0" smtClean="0">
                <a:latin typeface="+mn-lt"/>
                <a:cs typeface="Arial" panose="020B0604020202020204" pitchFamily="34" charset="0"/>
                <a:hlinkClick r:id="rId3"/>
              </a:rPr>
              <a:t>https</a:t>
            </a:r>
            <a:r>
              <a:rPr lang="en-US" sz="1400" dirty="0">
                <a:latin typeface="+mn-lt"/>
                <a:cs typeface="Arial" panose="020B0604020202020204" pitchFamily="34" charset="0"/>
                <a:hlinkClick r:id="rId3"/>
              </a:rPr>
              <a:t>://</a:t>
            </a:r>
            <a:r>
              <a:rPr lang="en-US" sz="1400" dirty="0" smtClean="0">
                <a:latin typeface="+mn-lt"/>
                <a:cs typeface="Arial" panose="020B0604020202020204" pitchFamily="34" charset="0"/>
                <a:hlinkClick r:id="rId3"/>
              </a:rPr>
              <a:t>www.learningtogive.org/resources/civic-skills</a:t>
            </a:r>
            <a:endParaRPr lang="en-US" sz="1400" dirty="0" smtClean="0">
              <a:latin typeface="+mn-lt"/>
              <a:cs typeface="Arial" panose="020B0604020202020204" pitchFamily="34" charset="0"/>
            </a:endParaRPr>
          </a:p>
          <a:p>
            <a:pPr marL="0" indent="0" algn="r">
              <a:buNone/>
            </a:pPr>
            <a:endParaRPr lang="en-US" dirty="0">
              <a:latin typeface="+mn-lt"/>
              <a:cs typeface="Arial" panose="020B0604020202020204" pitchFamily="34" charset="0"/>
            </a:endParaRPr>
          </a:p>
          <a:p>
            <a:endParaRPr lang="el-GR" dirty="0">
              <a:latin typeface="+mn-lt"/>
              <a:cs typeface="Arial" panose="020B0604020202020204" pitchFamily="34" charset="0"/>
            </a:endParaRPr>
          </a:p>
        </p:txBody>
      </p:sp>
    </p:spTree>
    <p:extLst>
      <p:ext uri="{BB962C8B-B14F-4D97-AF65-F5344CB8AC3E}">
        <p14:creationId xmlns:p14="http://schemas.microsoft.com/office/powerpoint/2010/main" val="124784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panose="020B0604020202020204" pitchFamily="34" charset="0"/>
              </a:rPr>
              <a:t>Categories of civic skills</a:t>
            </a:r>
            <a:endParaRPr lang="el-GR" b="1" dirty="0">
              <a:cs typeface="Arial" panose="020B0604020202020204" pitchFamily="34" charset="0"/>
            </a:endParaRPr>
          </a:p>
        </p:txBody>
      </p:sp>
      <p:sp>
        <p:nvSpPr>
          <p:cNvPr id="4" name="Rectangle 3"/>
          <p:cNvSpPr/>
          <p:nvPr/>
        </p:nvSpPr>
        <p:spPr>
          <a:xfrm>
            <a:off x="2518608" y="6142553"/>
            <a:ext cx="9444789" cy="307777"/>
          </a:xfrm>
          <a:prstGeom prst="rect">
            <a:avLst/>
          </a:prstGeom>
        </p:spPr>
        <p:txBody>
          <a:bodyPr wrap="square">
            <a:spAutoFit/>
          </a:bodyPr>
          <a:lstStyle/>
          <a:p>
            <a:pPr algn="r"/>
            <a:r>
              <a:rPr lang="en-US" sz="1400" dirty="0" smtClean="0">
                <a:solidFill>
                  <a:schemeClr val="bg2">
                    <a:lumMod val="75000"/>
                    <a:lumOff val="25000"/>
                  </a:schemeClr>
                </a:solidFill>
              </a:rPr>
              <a:t>The </a:t>
            </a:r>
            <a:r>
              <a:rPr lang="en-US" sz="1400" dirty="0">
                <a:solidFill>
                  <a:schemeClr val="bg2">
                    <a:lumMod val="75000"/>
                    <a:lumOff val="25000"/>
                  </a:schemeClr>
                </a:solidFill>
              </a:rPr>
              <a:t>Role of Civic Skills in Fostering Civic Engagement, Circle Working Paper 06, </a:t>
            </a:r>
            <a:r>
              <a:rPr lang="en-US" sz="1400" dirty="0" smtClean="0">
                <a:solidFill>
                  <a:schemeClr val="bg2">
                    <a:lumMod val="75000"/>
                    <a:lumOff val="25000"/>
                  </a:schemeClr>
                </a:solidFill>
              </a:rPr>
              <a:t>2003</a:t>
            </a:r>
            <a:endParaRPr lang="en-US" sz="1400" dirty="0">
              <a:solidFill>
                <a:schemeClr val="bg2">
                  <a:lumMod val="75000"/>
                  <a:lumOff val="25000"/>
                </a:schemeClr>
              </a:solidFill>
            </a:endParaRPr>
          </a:p>
        </p:txBody>
      </p:sp>
      <p:graphicFrame>
        <p:nvGraphicFramePr>
          <p:cNvPr id="6" name="Diagram 5"/>
          <p:cNvGraphicFramePr/>
          <p:nvPr>
            <p:extLst>
              <p:ext uri="{D42A27DB-BD31-4B8C-83A1-F6EECF244321}">
                <p14:modId xmlns:p14="http://schemas.microsoft.com/office/powerpoint/2010/main" val="3928960847"/>
              </p:ext>
            </p:extLst>
          </p:nvPr>
        </p:nvGraphicFramePr>
        <p:xfrm>
          <a:off x="876968" y="1690688"/>
          <a:ext cx="8128000" cy="41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58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panose="020B0604020202020204" pitchFamily="34" charset="0"/>
              </a:rPr>
              <a:t>Organization </a:t>
            </a:r>
            <a:r>
              <a:rPr lang="en-US" b="1" dirty="0">
                <a:cs typeface="Arial" panose="020B0604020202020204" pitchFamily="34" charset="0"/>
              </a:rPr>
              <a:t>skills</a:t>
            </a:r>
            <a:endParaRPr lang="el-GR" b="1" dirty="0">
              <a:cs typeface="Arial" panose="020B0604020202020204" pitchFamily="34" charset="0"/>
            </a:endParaRPr>
          </a:p>
        </p:txBody>
      </p:sp>
      <p:sp>
        <p:nvSpPr>
          <p:cNvPr id="3" name="Content Placeholder 2"/>
          <p:cNvSpPr>
            <a:spLocks noGrp="1"/>
          </p:cNvSpPr>
          <p:nvPr>
            <p:ph sz="quarter" idx="12"/>
          </p:nvPr>
        </p:nvSpPr>
        <p:spPr/>
        <p:txBody>
          <a:bodyPr/>
          <a:lstStyle/>
          <a:p>
            <a:pPr marL="285750" indent="-285750">
              <a:buFont typeface="Arial" panose="020B0604020202020204" pitchFamily="34" charset="0"/>
              <a:buChar char="•"/>
            </a:pPr>
            <a:r>
              <a:rPr lang="en-US" dirty="0" smtClean="0">
                <a:latin typeface="+mn-lt"/>
                <a:cs typeface="Arial" panose="020B0604020202020204" pitchFamily="34" charset="0"/>
              </a:rPr>
              <a:t>Community organizing</a:t>
            </a:r>
          </a:p>
          <a:p>
            <a:pPr marL="285750" indent="-285750">
              <a:buFont typeface="Arial" panose="020B0604020202020204" pitchFamily="34" charset="0"/>
              <a:buChar char="•"/>
            </a:pPr>
            <a:r>
              <a:rPr lang="en-US" dirty="0" smtClean="0">
                <a:latin typeface="+mn-lt"/>
                <a:cs typeface="Arial" panose="020B0604020202020204" pitchFamily="34" charset="0"/>
              </a:rPr>
              <a:t>Planning</a:t>
            </a:r>
            <a:r>
              <a:rPr lang="en-US" dirty="0" smtClean="0">
                <a:latin typeface="+mn-lt"/>
                <a:cs typeface="Arial" panose="020B0604020202020204" pitchFamily="34" charset="0"/>
              </a:rPr>
              <a:t>/ running </a:t>
            </a:r>
            <a:r>
              <a:rPr lang="en-US" dirty="0" smtClean="0">
                <a:latin typeface="+mn-lt"/>
                <a:cs typeface="Arial" panose="020B0604020202020204" pitchFamily="34" charset="0"/>
              </a:rPr>
              <a:t>meetings and planning </a:t>
            </a:r>
            <a:r>
              <a:rPr lang="en-US" dirty="0">
                <a:latin typeface="+mn-lt"/>
                <a:cs typeface="Arial" panose="020B0604020202020204" pitchFamily="34" charset="0"/>
              </a:rPr>
              <a:t>to take </a:t>
            </a:r>
            <a:r>
              <a:rPr lang="en-US" dirty="0" smtClean="0">
                <a:latin typeface="+mn-lt"/>
                <a:cs typeface="Arial" panose="020B0604020202020204" pitchFamily="34" charset="0"/>
              </a:rPr>
              <a:t>action</a:t>
            </a:r>
          </a:p>
          <a:p>
            <a:pPr marL="285750" indent="-285750">
              <a:buFont typeface="Arial" panose="020B0604020202020204" pitchFamily="34" charset="0"/>
              <a:buChar char="•"/>
            </a:pPr>
            <a:r>
              <a:rPr lang="en-US" dirty="0">
                <a:latin typeface="+mn-lt"/>
                <a:cs typeface="Arial" panose="020B0604020202020204" pitchFamily="34" charset="0"/>
              </a:rPr>
              <a:t>Organizing </a:t>
            </a:r>
            <a:r>
              <a:rPr lang="en-US" dirty="0" smtClean="0">
                <a:latin typeface="+mn-lt"/>
                <a:cs typeface="Arial" panose="020B0604020202020204" pitchFamily="34" charset="0"/>
              </a:rPr>
              <a:t>groups</a:t>
            </a:r>
            <a:endParaRPr lang="en-US" dirty="0">
              <a:latin typeface="+mn-lt"/>
              <a:cs typeface="Arial" panose="020B0604020202020204" pitchFamily="34" charset="0"/>
            </a:endParaRPr>
          </a:p>
          <a:p>
            <a:pPr marL="285750" indent="-285750">
              <a:buFont typeface="Arial" panose="020B0604020202020204" pitchFamily="34" charset="0"/>
              <a:buChar char="•"/>
            </a:pPr>
            <a:r>
              <a:rPr lang="en-US" dirty="0">
                <a:latin typeface="+mn-lt"/>
                <a:cs typeface="Arial" panose="020B0604020202020204" pitchFamily="34" charset="0"/>
              </a:rPr>
              <a:t>Leading </a:t>
            </a:r>
            <a:r>
              <a:rPr lang="en-US" dirty="0" smtClean="0">
                <a:latin typeface="+mn-lt"/>
                <a:cs typeface="Arial" panose="020B0604020202020204" pitchFamily="34" charset="0"/>
              </a:rPr>
              <a:t>projects</a:t>
            </a:r>
            <a:endParaRPr lang="en-US" dirty="0">
              <a:latin typeface="+mn-lt"/>
              <a:cs typeface="Arial" panose="020B0604020202020204" pitchFamily="34" charset="0"/>
            </a:endParaRPr>
          </a:p>
          <a:p>
            <a:pPr marL="285750" indent="-285750">
              <a:buFont typeface="Arial" panose="020B0604020202020204" pitchFamily="34" charset="0"/>
              <a:buChar char="•"/>
            </a:pPr>
            <a:r>
              <a:rPr lang="en-US" dirty="0">
                <a:latin typeface="+mn-lt"/>
                <a:cs typeface="Arial" panose="020B0604020202020204" pitchFamily="34" charset="0"/>
              </a:rPr>
              <a:t>Conducting </a:t>
            </a:r>
            <a:r>
              <a:rPr lang="en-US" dirty="0" smtClean="0">
                <a:latin typeface="+mn-lt"/>
                <a:cs typeface="Arial" panose="020B0604020202020204" pitchFamily="34" charset="0"/>
              </a:rPr>
              <a:t>meetings</a:t>
            </a:r>
          </a:p>
          <a:p>
            <a:pPr marL="285750" indent="-285750">
              <a:buFont typeface="Arial" panose="020B0604020202020204" pitchFamily="34" charset="0"/>
              <a:buChar char="•"/>
            </a:pPr>
            <a:r>
              <a:rPr lang="en-US" dirty="0" smtClean="0">
                <a:latin typeface="+mn-lt"/>
                <a:cs typeface="Arial" panose="020B0604020202020204" pitchFamily="34" charset="0"/>
              </a:rPr>
              <a:t>Planning strategies</a:t>
            </a:r>
            <a:endParaRPr lang="en-US" dirty="0">
              <a:latin typeface="+mn-lt"/>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5" name="Rectangle 4"/>
          <p:cNvSpPr/>
          <p:nvPr/>
        </p:nvSpPr>
        <p:spPr>
          <a:xfrm>
            <a:off x="2518608" y="6142553"/>
            <a:ext cx="9444789" cy="307777"/>
          </a:xfrm>
          <a:prstGeom prst="rect">
            <a:avLst/>
          </a:prstGeom>
        </p:spPr>
        <p:txBody>
          <a:bodyPr wrap="square">
            <a:spAutoFit/>
          </a:bodyPr>
          <a:lstStyle/>
          <a:p>
            <a:pPr algn="r"/>
            <a:r>
              <a:rPr lang="en-US" sz="1400" dirty="0" smtClean="0">
                <a:solidFill>
                  <a:schemeClr val="bg2">
                    <a:lumMod val="75000"/>
                    <a:lumOff val="25000"/>
                  </a:schemeClr>
                </a:solidFill>
              </a:rPr>
              <a:t>The </a:t>
            </a:r>
            <a:r>
              <a:rPr lang="en-US" sz="1400" dirty="0">
                <a:solidFill>
                  <a:schemeClr val="bg2">
                    <a:lumMod val="75000"/>
                    <a:lumOff val="25000"/>
                  </a:schemeClr>
                </a:solidFill>
              </a:rPr>
              <a:t>Role of Civic Skills in Fostering Civic Engagement, Circle Working Paper 06, </a:t>
            </a:r>
            <a:r>
              <a:rPr lang="en-US" sz="1400" dirty="0" smtClean="0">
                <a:solidFill>
                  <a:schemeClr val="bg2">
                    <a:lumMod val="75000"/>
                    <a:lumOff val="25000"/>
                  </a:schemeClr>
                </a:solidFill>
              </a:rPr>
              <a:t>2003</a:t>
            </a:r>
            <a:endParaRPr lang="en-US" sz="1400" dirty="0">
              <a:solidFill>
                <a:schemeClr val="bg2">
                  <a:lumMod val="75000"/>
                  <a:lumOff val="25000"/>
                </a:schemeClr>
              </a:solidFill>
            </a:endParaRPr>
          </a:p>
        </p:txBody>
      </p:sp>
    </p:spTree>
    <p:extLst>
      <p:ext uri="{BB962C8B-B14F-4D97-AF65-F5344CB8AC3E}">
        <p14:creationId xmlns:p14="http://schemas.microsoft.com/office/powerpoint/2010/main" val="92807523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cs typeface="Arial" panose="020B0604020202020204" pitchFamily="34" charset="0"/>
              </a:rPr>
              <a:t>Communication skills</a:t>
            </a:r>
            <a:endParaRPr lang="el-GR" b="1" dirty="0">
              <a:latin typeface="+mj-lt"/>
              <a:cs typeface="Arial" panose="020B0604020202020204" pitchFamily="34" charset="0"/>
            </a:endParaRPr>
          </a:p>
        </p:txBody>
      </p:sp>
      <p:sp>
        <p:nvSpPr>
          <p:cNvPr id="3" name="Content Placeholder 2"/>
          <p:cNvSpPr>
            <a:spLocks noGrp="1"/>
          </p:cNvSpPr>
          <p:nvPr>
            <p:ph sz="quarter" idx="12"/>
          </p:nvPr>
        </p:nvSpPr>
        <p:spPr/>
        <p:txBody>
          <a:bodyPr/>
          <a:lstStyle/>
          <a:p>
            <a:pPr marL="285750" indent="-285750">
              <a:buFont typeface="Arial" panose="020B0604020202020204" pitchFamily="34" charset="0"/>
              <a:buChar char="•"/>
            </a:pPr>
            <a:r>
              <a:rPr lang="en-US" dirty="0" smtClean="0">
                <a:latin typeface="+mn-lt"/>
                <a:cs typeface="Arial" panose="020B0604020202020204" pitchFamily="34" charset="0"/>
              </a:rPr>
              <a:t>Writing letters </a:t>
            </a:r>
          </a:p>
          <a:p>
            <a:pPr marL="285750" indent="-285750">
              <a:buFont typeface="Arial" panose="020B0604020202020204" pitchFamily="34" charset="0"/>
              <a:buChar char="•"/>
            </a:pPr>
            <a:r>
              <a:rPr lang="en-US" dirty="0" smtClean="0">
                <a:latin typeface="+mn-lt"/>
                <a:cs typeface="Arial" panose="020B0604020202020204" pitchFamily="34" charset="0"/>
              </a:rPr>
              <a:t>Being </a:t>
            </a:r>
            <a:r>
              <a:rPr lang="en-US" dirty="0">
                <a:latin typeface="+mn-lt"/>
                <a:cs typeface="Arial" panose="020B0604020202020204" pitchFamily="34" charset="0"/>
              </a:rPr>
              <a:t>proficient in </a:t>
            </a:r>
            <a:r>
              <a:rPr lang="en-US" dirty="0" smtClean="0">
                <a:latin typeface="+mn-lt"/>
                <a:cs typeface="Arial" panose="020B0604020202020204" pitchFamily="34" charset="0"/>
              </a:rPr>
              <a:t>English</a:t>
            </a:r>
            <a:r>
              <a:rPr lang="en-US" dirty="0">
                <a:latin typeface="+mn-lt"/>
                <a:cs typeface="Arial" panose="020B0604020202020204" pitchFamily="34" charset="0"/>
              </a:rPr>
              <a:t> </a:t>
            </a:r>
            <a:r>
              <a:rPr lang="en-US" dirty="0" smtClean="0">
                <a:latin typeface="+mn-lt"/>
                <a:cs typeface="Arial" panose="020B0604020202020204" pitchFamily="34" charset="0"/>
              </a:rPr>
              <a:t>and vocabulary</a:t>
            </a:r>
          </a:p>
          <a:p>
            <a:pPr marL="285750" indent="-285750">
              <a:buFont typeface="Arial" panose="020B0604020202020204" pitchFamily="34" charset="0"/>
              <a:buChar char="•"/>
            </a:pPr>
            <a:r>
              <a:rPr lang="en-US" dirty="0" smtClean="0">
                <a:latin typeface="+mn-lt"/>
                <a:cs typeface="Arial" panose="020B0604020202020204" pitchFamily="34" charset="0"/>
              </a:rPr>
              <a:t>Making </a:t>
            </a:r>
            <a:r>
              <a:rPr lang="en-US" dirty="0">
                <a:latin typeface="+mn-lt"/>
                <a:cs typeface="Arial" panose="020B0604020202020204" pitchFamily="34" charset="0"/>
              </a:rPr>
              <a:t>oral presentations or </a:t>
            </a:r>
            <a:r>
              <a:rPr lang="en-US" dirty="0" smtClean="0">
                <a:latin typeface="+mn-lt"/>
                <a:cs typeface="Arial" panose="020B0604020202020204" pitchFamily="34" charset="0"/>
              </a:rPr>
              <a:t>speeches</a:t>
            </a:r>
          </a:p>
          <a:p>
            <a:pPr marL="285750" indent="-285750">
              <a:buFont typeface="Arial" panose="020B0604020202020204" pitchFamily="34" charset="0"/>
              <a:buChar char="•"/>
            </a:pPr>
            <a:r>
              <a:rPr lang="en-US" dirty="0" smtClean="0">
                <a:latin typeface="+mn-lt"/>
                <a:cs typeface="Arial" panose="020B0604020202020204" pitchFamily="34" charset="0"/>
              </a:rPr>
              <a:t>Public speaking</a:t>
            </a:r>
          </a:p>
          <a:p>
            <a:pPr marL="285750" indent="-285750">
              <a:buFont typeface="Arial" panose="020B0604020202020204" pitchFamily="34" charset="0"/>
              <a:buChar char="•"/>
            </a:pPr>
            <a:r>
              <a:rPr lang="en-US" dirty="0" smtClean="0">
                <a:latin typeface="+mn-lt"/>
                <a:cs typeface="Arial" panose="020B0604020202020204" pitchFamily="34" charset="0"/>
              </a:rPr>
              <a:t>The </a:t>
            </a:r>
            <a:r>
              <a:rPr lang="en-US" dirty="0">
                <a:latin typeface="+mn-lt"/>
                <a:cs typeface="Arial" panose="020B0604020202020204" pitchFamily="34" charset="0"/>
              </a:rPr>
              <a:t>ability to communicate effectively across differences which requires listening and negotiation </a:t>
            </a:r>
            <a:r>
              <a:rPr lang="en-US" dirty="0" smtClean="0">
                <a:latin typeface="+mn-lt"/>
                <a:cs typeface="Arial" panose="020B0604020202020204" pitchFamily="34" charset="0"/>
              </a:rPr>
              <a:t>skills</a:t>
            </a:r>
            <a:endParaRPr lang="en-US" dirty="0">
              <a:latin typeface="+mn-lt"/>
              <a:cs typeface="Arial" panose="020B0604020202020204" pitchFamily="34" charset="0"/>
            </a:endParaRPr>
          </a:p>
          <a:p>
            <a:pPr marL="285750" indent="-285750">
              <a:buFont typeface="Arial" panose="020B0604020202020204" pitchFamily="34" charset="0"/>
              <a:buChar char="•"/>
            </a:pPr>
            <a:endParaRPr lang="en-US" dirty="0">
              <a:latin typeface="+mn-lt"/>
              <a:cs typeface="Arial" panose="020B0604020202020204" pitchFamily="34" charset="0"/>
            </a:endParaRPr>
          </a:p>
          <a:p>
            <a:endParaRPr lang="el-GR" dirty="0">
              <a:latin typeface="+mn-lt"/>
              <a:cs typeface="Arial" panose="020B0604020202020204" pitchFamily="34" charset="0"/>
            </a:endParaRPr>
          </a:p>
        </p:txBody>
      </p:sp>
      <p:sp>
        <p:nvSpPr>
          <p:cNvPr id="4" name="Rectangle 3"/>
          <p:cNvSpPr/>
          <p:nvPr/>
        </p:nvSpPr>
        <p:spPr>
          <a:xfrm>
            <a:off x="2518608" y="6142553"/>
            <a:ext cx="9444789" cy="307777"/>
          </a:xfrm>
          <a:prstGeom prst="rect">
            <a:avLst/>
          </a:prstGeom>
        </p:spPr>
        <p:txBody>
          <a:bodyPr wrap="square">
            <a:spAutoFit/>
          </a:bodyPr>
          <a:lstStyle/>
          <a:p>
            <a:pPr algn="r"/>
            <a:r>
              <a:rPr lang="en-US" sz="1400" dirty="0" smtClean="0">
                <a:solidFill>
                  <a:schemeClr val="bg2">
                    <a:lumMod val="75000"/>
                    <a:lumOff val="25000"/>
                  </a:schemeClr>
                </a:solidFill>
              </a:rPr>
              <a:t>The </a:t>
            </a:r>
            <a:r>
              <a:rPr lang="en-US" sz="1400" dirty="0">
                <a:solidFill>
                  <a:schemeClr val="bg2">
                    <a:lumMod val="75000"/>
                    <a:lumOff val="25000"/>
                  </a:schemeClr>
                </a:solidFill>
              </a:rPr>
              <a:t>Role of Civic Skills in Fostering Civic Engagement, Circle Working Paper 06, </a:t>
            </a:r>
            <a:r>
              <a:rPr lang="en-US" sz="1400" dirty="0" smtClean="0">
                <a:solidFill>
                  <a:schemeClr val="bg2">
                    <a:lumMod val="75000"/>
                    <a:lumOff val="25000"/>
                  </a:schemeClr>
                </a:solidFill>
              </a:rPr>
              <a:t>2003</a:t>
            </a:r>
            <a:endParaRPr lang="en-US" sz="1400" dirty="0">
              <a:solidFill>
                <a:schemeClr val="bg2">
                  <a:lumMod val="75000"/>
                  <a:lumOff val="25000"/>
                </a:schemeClr>
              </a:solidFill>
            </a:endParaRPr>
          </a:p>
        </p:txBody>
      </p:sp>
    </p:spTree>
    <p:extLst>
      <p:ext uri="{BB962C8B-B14F-4D97-AF65-F5344CB8AC3E}">
        <p14:creationId xmlns:p14="http://schemas.microsoft.com/office/powerpoint/2010/main" val="757976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cs typeface="Arial" panose="020B0604020202020204" pitchFamily="34" charset="0"/>
              </a:rPr>
              <a:t>Collective decision-making skills </a:t>
            </a:r>
            <a:endParaRPr lang="el-GR" b="1" dirty="0">
              <a:latin typeface="+mj-lt"/>
              <a:cs typeface="Arial" panose="020B0604020202020204" pitchFamily="34" charset="0"/>
            </a:endParaRPr>
          </a:p>
        </p:txBody>
      </p:sp>
      <p:sp>
        <p:nvSpPr>
          <p:cNvPr id="3" name="Content Placeholder 2"/>
          <p:cNvSpPr>
            <a:spLocks noGrp="1"/>
          </p:cNvSpPr>
          <p:nvPr>
            <p:ph sz="quarter" idx="12"/>
          </p:nvPr>
        </p:nvSpPr>
        <p:spPr/>
        <p:txBody>
          <a:bodyPr/>
          <a:lstStyle/>
          <a:p>
            <a:pPr marL="285750" indent="-285750">
              <a:buFont typeface="Arial" panose="020B0604020202020204" pitchFamily="34" charset="0"/>
              <a:buChar char="•"/>
            </a:pPr>
            <a:r>
              <a:rPr lang="en-US" dirty="0" smtClean="0">
                <a:latin typeface="+mn-lt"/>
                <a:cs typeface="Arial" panose="020B0604020202020204" pitchFamily="34" charset="0"/>
              </a:rPr>
              <a:t>Expressing </a:t>
            </a:r>
            <a:r>
              <a:rPr lang="en-US" dirty="0">
                <a:latin typeface="+mn-lt"/>
                <a:cs typeface="Arial" panose="020B0604020202020204" pitchFamily="34" charset="0"/>
              </a:rPr>
              <a:t>your own </a:t>
            </a:r>
            <a:r>
              <a:rPr lang="en-US" dirty="0" smtClean="0">
                <a:latin typeface="+mn-lt"/>
                <a:cs typeface="Arial" panose="020B0604020202020204" pitchFamily="34" charset="0"/>
              </a:rPr>
              <a:t>opinion</a:t>
            </a:r>
          </a:p>
          <a:p>
            <a:pPr marL="285750" indent="-285750">
              <a:buFont typeface="Arial" panose="020B0604020202020204" pitchFamily="34" charset="0"/>
              <a:buChar char="•"/>
            </a:pPr>
            <a:r>
              <a:rPr lang="en-US" dirty="0">
                <a:latin typeface="+mn-lt"/>
                <a:cs typeface="Arial" panose="020B0604020202020204" pitchFamily="34" charset="0"/>
              </a:rPr>
              <a:t>H</a:t>
            </a:r>
            <a:r>
              <a:rPr lang="en-US" dirty="0" smtClean="0">
                <a:latin typeface="+mn-lt"/>
                <a:cs typeface="Arial" panose="020B0604020202020204" pitchFamily="34" charset="0"/>
              </a:rPr>
              <a:t>earing </a:t>
            </a:r>
            <a:r>
              <a:rPr lang="en-US" dirty="0">
                <a:latin typeface="+mn-lt"/>
                <a:cs typeface="Arial" panose="020B0604020202020204" pitchFamily="34" charset="0"/>
              </a:rPr>
              <a:t>other’s </a:t>
            </a:r>
            <a:r>
              <a:rPr lang="en-US" dirty="0" smtClean="0">
                <a:latin typeface="+mn-lt"/>
                <a:cs typeface="Arial" panose="020B0604020202020204" pitchFamily="34" charset="0"/>
              </a:rPr>
              <a:t>opinions</a:t>
            </a:r>
          </a:p>
          <a:p>
            <a:pPr marL="285750" indent="-285750">
              <a:buFont typeface="Arial" panose="020B0604020202020204" pitchFamily="34" charset="0"/>
              <a:buChar char="•"/>
            </a:pPr>
            <a:r>
              <a:rPr lang="en-US" dirty="0">
                <a:latin typeface="+mn-lt"/>
                <a:cs typeface="Arial" panose="020B0604020202020204" pitchFamily="34" charset="0"/>
              </a:rPr>
              <a:t>Interacting with </a:t>
            </a:r>
            <a:r>
              <a:rPr lang="en-US" dirty="0" smtClean="0">
                <a:latin typeface="+mn-lt"/>
                <a:cs typeface="Arial" panose="020B0604020202020204" pitchFamily="34" charset="0"/>
              </a:rPr>
              <a:t>other citizens </a:t>
            </a:r>
            <a:r>
              <a:rPr lang="en-US" dirty="0">
                <a:latin typeface="+mn-lt"/>
                <a:cs typeface="Arial" panose="020B0604020202020204" pitchFamily="34" charset="0"/>
              </a:rPr>
              <a:t>to </a:t>
            </a:r>
            <a:r>
              <a:rPr lang="en-US" dirty="0" smtClean="0">
                <a:latin typeface="+mn-lt"/>
                <a:cs typeface="Arial" panose="020B0604020202020204" pitchFamily="34" charset="0"/>
              </a:rPr>
              <a:t>promote personal </a:t>
            </a:r>
            <a:r>
              <a:rPr lang="en-US" dirty="0">
                <a:latin typeface="+mn-lt"/>
                <a:cs typeface="Arial" panose="020B0604020202020204" pitchFamily="34" charset="0"/>
              </a:rPr>
              <a:t>and </a:t>
            </a:r>
            <a:r>
              <a:rPr lang="en-US" dirty="0" smtClean="0">
                <a:latin typeface="+mn-lt"/>
                <a:cs typeface="Arial" panose="020B0604020202020204" pitchFamily="34" charset="0"/>
              </a:rPr>
              <a:t>common interests</a:t>
            </a:r>
          </a:p>
          <a:p>
            <a:pPr marL="285750" indent="-285750">
              <a:buFont typeface="Arial" panose="020B0604020202020204" pitchFamily="34" charset="0"/>
              <a:buChar char="•"/>
            </a:pPr>
            <a:r>
              <a:rPr lang="en-US" dirty="0" smtClean="0">
                <a:latin typeface="+mn-lt"/>
                <a:cs typeface="Arial" panose="020B0604020202020204" pitchFamily="34" charset="0"/>
              </a:rPr>
              <a:t>Work in a team</a:t>
            </a:r>
          </a:p>
          <a:p>
            <a:pPr marL="285750" indent="-285750">
              <a:buFont typeface="Arial" panose="020B0604020202020204" pitchFamily="34" charset="0"/>
              <a:buChar char="•"/>
            </a:pPr>
            <a:r>
              <a:rPr lang="en-US" dirty="0" smtClean="0">
                <a:latin typeface="+mn-lt"/>
                <a:cs typeface="Arial" panose="020B0604020202020204" pitchFamily="34" charset="0"/>
              </a:rPr>
              <a:t>Working </a:t>
            </a:r>
            <a:r>
              <a:rPr lang="en-US" dirty="0">
                <a:latin typeface="+mn-lt"/>
                <a:cs typeface="Arial" panose="020B0604020202020204" pitchFamily="34" charset="0"/>
              </a:rPr>
              <a:t>towards a consensus for the collective or common </a:t>
            </a:r>
            <a:r>
              <a:rPr lang="en-US" dirty="0" smtClean="0">
                <a:latin typeface="+mn-lt"/>
                <a:cs typeface="Arial" panose="020B0604020202020204" pitchFamily="34" charset="0"/>
              </a:rPr>
              <a:t>good</a:t>
            </a:r>
            <a:endParaRPr lang="en-US" dirty="0">
              <a:latin typeface="+mn-lt"/>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
        <p:nvSpPr>
          <p:cNvPr id="6" name="Rectangle 5"/>
          <p:cNvSpPr/>
          <p:nvPr/>
        </p:nvSpPr>
        <p:spPr>
          <a:xfrm>
            <a:off x="2518608" y="6142553"/>
            <a:ext cx="9444789" cy="307777"/>
          </a:xfrm>
          <a:prstGeom prst="rect">
            <a:avLst/>
          </a:prstGeom>
        </p:spPr>
        <p:txBody>
          <a:bodyPr wrap="square">
            <a:spAutoFit/>
          </a:bodyPr>
          <a:lstStyle/>
          <a:p>
            <a:pPr algn="r"/>
            <a:r>
              <a:rPr lang="en-US" sz="1400" dirty="0" smtClean="0">
                <a:solidFill>
                  <a:schemeClr val="bg2">
                    <a:lumMod val="75000"/>
                    <a:lumOff val="25000"/>
                  </a:schemeClr>
                </a:solidFill>
              </a:rPr>
              <a:t>The </a:t>
            </a:r>
            <a:r>
              <a:rPr lang="en-US" sz="1400" dirty="0">
                <a:solidFill>
                  <a:schemeClr val="bg2">
                    <a:lumMod val="75000"/>
                    <a:lumOff val="25000"/>
                  </a:schemeClr>
                </a:solidFill>
              </a:rPr>
              <a:t>Role of Civic Skills in Fostering Civic Engagement, Circle Working Paper 06, </a:t>
            </a:r>
            <a:r>
              <a:rPr lang="en-US" sz="1400" dirty="0" smtClean="0">
                <a:solidFill>
                  <a:schemeClr val="bg2">
                    <a:lumMod val="75000"/>
                    <a:lumOff val="25000"/>
                  </a:schemeClr>
                </a:solidFill>
              </a:rPr>
              <a:t>2003</a:t>
            </a:r>
            <a:endParaRPr lang="en-US" sz="1400" dirty="0">
              <a:solidFill>
                <a:schemeClr val="bg2">
                  <a:lumMod val="75000"/>
                  <a:lumOff val="25000"/>
                </a:schemeClr>
              </a:solidFill>
            </a:endParaRPr>
          </a:p>
        </p:txBody>
      </p:sp>
    </p:spTree>
    <p:extLst>
      <p:ext uri="{BB962C8B-B14F-4D97-AF65-F5344CB8AC3E}">
        <p14:creationId xmlns:p14="http://schemas.microsoft.com/office/powerpoint/2010/main" val="4237212251"/>
      </p:ext>
    </p:extLst>
  </p:cSld>
  <p:clrMapOvr>
    <a:masterClrMapping/>
  </p:clrMapOvr>
</p:sld>
</file>

<file path=ppt/theme/theme1.xml><?xml version="1.0" encoding="utf-8"?>
<a:theme xmlns:a="http://schemas.openxmlformats.org/drawingml/2006/main" name="CARDET Course template">
  <a:themeElements>
    <a:clrScheme name="YMB">
      <a:dk1>
        <a:srgbClr val="FFFFFF"/>
      </a:dk1>
      <a:lt1>
        <a:srgbClr val="FFFFFF"/>
      </a:lt1>
      <a:dk2>
        <a:srgbClr val="323232"/>
      </a:dk2>
      <a:lt2>
        <a:srgbClr val="323232"/>
      </a:lt2>
      <a:accent1>
        <a:srgbClr val="F4C05E"/>
      </a:accent1>
      <a:accent2>
        <a:srgbClr val="E45246"/>
      </a:accent2>
      <a:accent3>
        <a:srgbClr val="238E46"/>
      </a:accent3>
      <a:accent4>
        <a:srgbClr val="323232"/>
      </a:accent4>
      <a:accent5>
        <a:srgbClr val="F4C05E"/>
      </a:accent5>
      <a:accent6>
        <a:srgbClr val="E45246"/>
      </a:accent6>
      <a:hlink>
        <a:srgbClr val="41C76A"/>
      </a:hlink>
      <a:folHlink>
        <a:srgbClr val="64CC8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2930</TotalTime>
  <Words>1221</Words>
  <Application>Microsoft Office PowerPoint</Application>
  <PresentationFormat>Widescreen</PresentationFormat>
  <Paragraphs>187</Paragraphs>
  <Slides>20</Slides>
  <Notes>5</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20</vt:i4>
      </vt:variant>
    </vt:vector>
  </HeadingPairs>
  <TitlesOfParts>
    <vt:vector size="32" baseType="lpstr">
      <vt:lpstr>Arial</vt:lpstr>
      <vt:lpstr>Calibri</vt:lpstr>
      <vt:lpstr>Calibri Light</vt:lpstr>
      <vt:lpstr>Open Sans</vt:lpstr>
      <vt:lpstr>Roboto Slab</vt:lpstr>
      <vt:lpstr>CARDET Course template</vt:lpstr>
      <vt:lpstr>1_Custom Design</vt:lpstr>
      <vt:lpstr>2_Custom Design</vt:lpstr>
      <vt:lpstr>Custom Design</vt:lpstr>
      <vt:lpstr>3_Custom Design</vt:lpstr>
      <vt:lpstr>4_Custom Design</vt:lpstr>
      <vt:lpstr>5_Custom Design</vt:lpstr>
      <vt:lpstr>Civic and Political Engagement</vt:lpstr>
      <vt:lpstr>Learning outcomes</vt:lpstr>
      <vt:lpstr>Why are civic skills necessary?</vt:lpstr>
      <vt:lpstr>Civic knowledge</vt:lpstr>
      <vt:lpstr>Civic skills</vt:lpstr>
      <vt:lpstr>Categories of civic skills</vt:lpstr>
      <vt:lpstr>Organization skills</vt:lpstr>
      <vt:lpstr>Communication skills</vt:lpstr>
      <vt:lpstr>Collective decision-making skills </vt:lpstr>
      <vt:lpstr>Critical-thinking skills</vt:lpstr>
      <vt:lpstr>Civic skills education</vt:lpstr>
      <vt:lpstr>Settings of learning civic skills</vt:lpstr>
      <vt:lpstr>Civic skills in school education</vt:lpstr>
      <vt:lpstr>Training students in civic skills</vt:lpstr>
      <vt:lpstr>Civic skills and digital citizenship</vt:lpstr>
      <vt:lpstr>Fake news, disinformation and propaganda</vt:lpstr>
      <vt:lpstr>What do young people think about fake news?</vt:lpstr>
      <vt:lpstr>Media and information literacy</vt:lpstr>
      <vt:lpstr>References</vt:lpstr>
      <vt:lpstr>End of Module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Theognosia Petrou</cp:lastModifiedBy>
  <cp:revision>104</cp:revision>
  <dcterms:created xsi:type="dcterms:W3CDTF">2019-11-27T07:34:47Z</dcterms:created>
  <dcterms:modified xsi:type="dcterms:W3CDTF">2020-08-07T08:32:15Z</dcterms:modified>
</cp:coreProperties>
</file>