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5"/>
    <a:srgbClr val="FEC80A"/>
    <a:srgbClr val="1D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89296" autoAdjust="0"/>
  </p:normalViewPr>
  <p:slideViewPr>
    <p:cSldViewPr snapToGrid="0">
      <p:cViewPr varScale="1">
        <p:scale>
          <a:sx n="47" d="100"/>
          <a:sy n="47" d="100"/>
        </p:scale>
        <p:origin x="67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Trust</c:v>
                </c:pt>
                <c:pt idx="1">
                  <c:v>Interest in politics</c:v>
                </c:pt>
                <c:pt idx="2">
                  <c:v>Government responsibility</c:v>
                </c:pt>
                <c:pt idx="3">
                  <c:v>Importance of work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0.32</c:v>
                </c:pt>
                <c:pt idx="2">
                  <c:v>0.36</c:v>
                </c:pt>
                <c:pt idx="3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80-4094-A6D9-700CCBB2B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Trust</c:v>
                </c:pt>
                <c:pt idx="1">
                  <c:v>Interest in politics</c:v>
                </c:pt>
                <c:pt idx="2">
                  <c:v>Government responsibility</c:v>
                </c:pt>
                <c:pt idx="3">
                  <c:v>Importance of work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80-4094-A6D9-700CCBB2B3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Trust</c:v>
                </c:pt>
                <c:pt idx="1">
                  <c:v>Interest in politics</c:v>
                </c:pt>
                <c:pt idx="2">
                  <c:v>Government responsibility</c:v>
                </c:pt>
                <c:pt idx="3">
                  <c:v>Importance of work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80-4094-A6D9-700CCBB2B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725312"/>
        <c:axId val="321724528"/>
      </c:barChart>
      <c:catAx>
        <c:axId val="3217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724528"/>
        <c:crosses val="autoZero"/>
        <c:auto val="1"/>
        <c:lblAlgn val="ctr"/>
        <c:lblOffset val="100"/>
        <c:noMultiLvlLbl val="0"/>
      </c:catAx>
      <c:valAx>
        <c:axId val="321724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72531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A14FC-EA19-4C0C-82FD-33C42FE4D33B}" type="doc">
      <dgm:prSet loTypeId="urn:microsoft.com/office/officeart/2005/8/layout/hList1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7651503-8787-43E8-A13B-93EE5741FDA8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+mn-lt"/>
              <a:cs typeface="Arial" panose="020B0604020202020204" pitchFamily="34" charset="0"/>
            </a:rPr>
            <a:t>Civic action </a:t>
          </a:r>
          <a:endParaRPr lang="en-US" sz="1800" b="1" dirty="0">
            <a:latin typeface="+mn-lt"/>
            <a:cs typeface="Arial" panose="020B0604020202020204" pitchFamily="34" charset="0"/>
          </a:endParaRPr>
        </a:p>
      </dgm:t>
    </dgm:pt>
    <dgm:pt modelId="{95F07FB6-2515-4289-AA27-11A8FC49EBCD}" type="parTrans" cxnId="{521E9760-82C5-4156-BF06-E4733A6C58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4144B-1CB2-4B91-994A-E274AC8B8129}" type="sibTrans" cxnId="{521E9760-82C5-4156-BF06-E4733A6C58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48091-8F3A-40C4-A88B-94829647D55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Volunteering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1DE050AE-7096-4AA6-A9A1-B771BA3F5BEB}" type="parTrans" cxnId="{B501066A-D9F4-4306-8F72-3B91A66183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EF856-0016-4598-A831-C6A00817D898}" type="sibTrans" cxnId="{B501066A-D9F4-4306-8F72-3B91A66183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57DBF-AC5D-4CFB-9F08-0B7BBDD06D9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+mn-lt"/>
              <a:cs typeface="Arial" panose="020B0604020202020204" pitchFamily="34" charset="0"/>
            </a:rPr>
            <a:t>Civic Commitment or Duty </a:t>
          </a:r>
          <a:endParaRPr lang="en-US" sz="1800" b="1" dirty="0">
            <a:latin typeface="+mn-lt"/>
            <a:cs typeface="Arial" panose="020B0604020202020204" pitchFamily="34" charset="0"/>
          </a:endParaRPr>
        </a:p>
      </dgm:t>
    </dgm:pt>
    <dgm:pt modelId="{23E07DD8-916F-4B50-8414-9A983D6B04C5}" type="parTrans" cxnId="{616DA66A-29D1-45FC-A6B1-AB4376607A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5D49B-6890-4544-A193-DC14DF1B9546}" type="sibTrans" cxnId="{616DA66A-29D1-45FC-A6B1-AB4376607A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523CE-01D9-4B30-A96F-A19CA8DF5C9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Willingness to make positive contributions to society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5F00167E-883A-4188-9FA7-250CD9EC72C6}" type="parTrans" cxnId="{4B560563-FB93-4581-96B3-D64E10411E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D734C-C963-498A-A26F-C916DE87612E}" type="sibTrans" cxnId="{4B560563-FB93-4581-96B3-D64E10411E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D274E-038B-447F-81C7-D960D16AABCA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+mn-lt"/>
              <a:cs typeface="Arial" panose="020B0604020202020204" pitchFamily="34" charset="0"/>
            </a:rPr>
            <a:t>Civic skills </a:t>
          </a:r>
          <a:endParaRPr lang="en-US" sz="1800" b="1" dirty="0">
            <a:latin typeface="+mn-lt"/>
            <a:cs typeface="Arial" panose="020B0604020202020204" pitchFamily="34" charset="0"/>
          </a:endParaRPr>
        </a:p>
      </dgm:t>
    </dgm:pt>
    <dgm:pt modelId="{D902A1E3-2262-4F6A-A4F3-479AC42F0A52}" type="parTrans" cxnId="{3DB14301-2D64-414A-B3F7-E88A95818A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881AD-4482-40AB-9432-0CB7F2163567}" type="sibTrans" cxnId="{3DB14301-2D64-414A-B3F7-E88A95818A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DF69C-233D-483F-BB48-D3CE82FABE2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The ability to be involved in civil society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1054D9B7-C701-4513-A764-E86A3E4D9643}" type="parTrans" cxnId="{0ED38809-2CD7-410E-B9E7-D374AA4B9A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6CBF9-F91B-42E6-9899-C152D443B5D8}" type="sibTrans" cxnId="{0ED38809-2CD7-410E-B9E7-D374AA4B9A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B8CEA-1975-4CE2-B429-4B80F37079B2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latin typeface="+mn-lt"/>
              <a:cs typeface="Arial" panose="020B0604020202020204" pitchFamily="34" charset="0"/>
            </a:rPr>
            <a:t>Social cohesion </a:t>
          </a:r>
          <a:endParaRPr lang="en-US" sz="1800" b="1" dirty="0">
            <a:latin typeface="+mn-lt"/>
            <a:cs typeface="Arial" panose="020B0604020202020204" pitchFamily="34" charset="0"/>
          </a:endParaRPr>
        </a:p>
      </dgm:t>
    </dgm:pt>
    <dgm:pt modelId="{CC889898-F9F8-40A0-A2ED-4AD5049BE483}" type="parTrans" cxnId="{A5BC9412-4410-46CB-AF74-14F696E1D9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0CF6B-5433-46B1-8D86-9ABC1A335D81}" type="sibTrans" cxnId="{A5BC9412-4410-46CB-AF74-14F696E1D9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27B37-81B5-4ED4-8F9A-C97548AF1FA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Service-learning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01221E5B-8033-45DA-AA19-62137E09F8FA}" type="parTrans" cxnId="{C8DFEF32-5C55-47C0-9F11-C73B37058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A3CEF-77D0-420C-A448-505D4F3603F3}" type="sibTrans" cxnId="{C8DFEF32-5C55-47C0-9F11-C73B37058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158B3-2735-450A-8BFC-FB169737ACD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Sense of trust and bonding to others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9BE7F7F7-884C-4E21-B8D6-8D088D9C7F8F}" type="parTrans" cxnId="{9B076C6F-C1D6-4904-94C5-85FFFF1BA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3197A-626C-46F5-9458-0D2CA2DEAC05}" type="sibTrans" cxnId="{9B076C6F-C1D6-4904-94C5-85FFFF1BA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4C3D6-A72E-4B15-B619-40D0021D7F06}" type="pres">
      <dgm:prSet presAssocID="{FF7A14FC-EA19-4C0C-82FD-33C42FE4D3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4D568-3E07-4BA9-BD47-DF1122330700}" type="pres">
      <dgm:prSet presAssocID="{07651503-8787-43E8-A13B-93EE5741FDA8}" presName="composite" presStyleCnt="0"/>
      <dgm:spPr/>
    </dgm:pt>
    <dgm:pt modelId="{18D39A1C-9FE3-40C4-B9B7-E2D7A0C8100C}" type="pres">
      <dgm:prSet presAssocID="{07651503-8787-43E8-A13B-93EE5741FDA8}" presName="parTx" presStyleLbl="alignNode1" presStyleIdx="0" presStyleCnt="4" custLinFactNeighborY="-4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26258-2C6E-47EA-AE81-CF79B820CF70}" type="pres">
      <dgm:prSet presAssocID="{07651503-8787-43E8-A13B-93EE5741FDA8}" presName="desTx" presStyleLbl="alignAccFollowNode1" presStyleIdx="0" presStyleCnt="4" custScaleY="113854" custLinFactNeighborY="5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53286-E668-451C-BB7D-78C09B642A60}" type="pres">
      <dgm:prSet presAssocID="{9DD4144B-1CB2-4B91-994A-E274AC8B8129}" presName="space" presStyleCnt="0"/>
      <dgm:spPr/>
    </dgm:pt>
    <dgm:pt modelId="{50BFDA27-412C-42CA-829C-ECE6A26356C6}" type="pres">
      <dgm:prSet presAssocID="{17657DBF-AC5D-4CFB-9F08-0B7BBDD06D92}" presName="composite" presStyleCnt="0"/>
      <dgm:spPr/>
    </dgm:pt>
    <dgm:pt modelId="{B8AD5334-7A5A-47FA-85CF-3A71A0B934A8}" type="pres">
      <dgm:prSet presAssocID="{17657DBF-AC5D-4CFB-9F08-0B7BBDD06D92}" presName="parTx" presStyleLbl="alignNode1" presStyleIdx="1" presStyleCnt="4" custLinFactNeighborY="-4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F7293-FB40-478E-98F0-767DB1576895}" type="pres">
      <dgm:prSet presAssocID="{17657DBF-AC5D-4CFB-9F08-0B7BBDD06D92}" presName="desTx" presStyleLbl="alignAccFollowNode1" presStyleIdx="1" presStyleCnt="4" custScaleY="113854" custLinFactNeighborY="5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F1133-8458-4A83-A72B-6185A9FE98F4}" type="pres">
      <dgm:prSet presAssocID="{25F5D49B-6890-4544-A193-DC14DF1B9546}" presName="space" presStyleCnt="0"/>
      <dgm:spPr/>
    </dgm:pt>
    <dgm:pt modelId="{35BA2AE4-9491-4A70-9F2F-428DFD9BF1CF}" type="pres">
      <dgm:prSet presAssocID="{901D274E-038B-447F-81C7-D960D16AABCA}" presName="composite" presStyleCnt="0"/>
      <dgm:spPr/>
    </dgm:pt>
    <dgm:pt modelId="{3B84370C-DAF0-400D-952F-86E15D0E015B}" type="pres">
      <dgm:prSet presAssocID="{901D274E-038B-447F-81C7-D960D16AABCA}" presName="parTx" presStyleLbl="alignNode1" presStyleIdx="2" presStyleCnt="4" custLinFactNeighborY="-4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0E92D-A8BF-43FC-8239-59A2993E323E}" type="pres">
      <dgm:prSet presAssocID="{901D274E-038B-447F-81C7-D960D16AABCA}" presName="desTx" presStyleLbl="alignAccFollowNode1" presStyleIdx="2" presStyleCnt="4" custScaleY="113854" custLinFactNeighborY="5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DB50E-7D2C-4BA6-A2BF-0B9CAFB849C3}" type="pres">
      <dgm:prSet presAssocID="{DBC881AD-4482-40AB-9432-0CB7F2163567}" presName="space" presStyleCnt="0"/>
      <dgm:spPr/>
    </dgm:pt>
    <dgm:pt modelId="{DDDC0FC2-5ADD-4B94-A0C0-2C921135877A}" type="pres">
      <dgm:prSet presAssocID="{E40B8CEA-1975-4CE2-B429-4B80F37079B2}" presName="composite" presStyleCnt="0"/>
      <dgm:spPr/>
    </dgm:pt>
    <dgm:pt modelId="{B9981B17-79BA-4890-B516-E9EAFAF3A313}" type="pres">
      <dgm:prSet presAssocID="{E40B8CEA-1975-4CE2-B429-4B80F37079B2}" presName="parTx" presStyleLbl="alignNode1" presStyleIdx="3" presStyleCnt="4" custLinFactNeighborY="-4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E6097-2791-4E63-910B-35B3CCD8365F}" type="pres">
      <dgm:prSet presAssocID="{E40B8CEA-1975-4CE2-B429-4B80F37079B2}" presName="desTx" presStyleLbl="alignAccFollowNode1" presStyleIdx="3" presStyleCnt="4" custScaleY="113854" custLinFactNeighborY="5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14301-2D64-414A-B3F7-E88A95818AD6}" srcId="{FF7A14FC-EA19-4C0C-82FD-33C42FE4D33B}" destId="{901D274E-038B-447F-81C7-D960D16AABCA}" srcOrd="2" destOrd="0" parTransId="{D902A1E3-2262-4F6A-A4F3-479AC42F0A52}" sibTransId="{DBC881AD-4482-40AB-9432-0CB7F2163567}"/>
    <dgm:cxn modelId="{CAF2DB38-D863-4B99-889E-DA9BEE4241A5}" type="presOf" srcId="{4C748091-8F3A-40C4-A88B-94829647D557}" destId="{BF826258-2C6E-47EA-AE81-CF79B820CF70}" srcOrd="0" destOrd="0" presId="urn:microsoft.com/office/officeart/2005/8/layout/hList1"/>
    <dgm:cxn modelId="{D76A40E1-B41F-4868-ABE4-C3BDC5F3F0B3}" type="presOf" srcId="{18C27B37-81B5-4ED4-8F9A-C97548AF1FA4}" destId="{BF826258-2C6E-47EA-AE81-CF79B820CF70}" srcOrd="0" destOrd="1" presId="urn:microsoft.com/office/officeart/2005/8/layout/hList1"/>
    <dgm:cxn modelId="{4B560563-FB93-4581-96B3-D64E10411EB7}" srcId="{17657DBF-AC5D-4CFB-9F08-0B7BBDD06D92}" destId="{0DA523CE-01D9-4B30-A96F-A19CA8DF5C9F}" srcOrd="0" destOrd="0" parTransId="{5F00167E-883A-4188-9FA7-250CD9EC72C6}" sibTransId="{4A7D734C-C963-498A-A26F-C916DE87612E}"/>
    <dgm:cxn modelId="{0842C5F4-700B-4A87-B8CC-A9F2F984367B}" type="presOf" srcId="{07651503-8787-43E8-A13B-93EE5741FDA8}" destId="{18D39A1C-9FE3-40C4-B9B7-E2D7A0C8100C}" srcOrd="0" destOrd="0" presId="urn:microsoft.com/office/officeart/2005/8/layout/hList1"/>
    <dgm:cxn modelId="{A5BC9412-4410-46CB-AF74-14F696E1D997}" srcId="{FF7A14FC-EA19-4C0C-82FD-33C42FE4D33B}" destId="{E40B8CEA-1975-4CE2-B429-4B80F37079B2}" srcOrd="3" destOrd="0" parTransId="{CC889898-F9F8-40A0-A2ED-4AD5049BE483}" sibTransId="{AD60CF6B-5433-46B1-8D86-9ABC1A335D81}"/>
    <dgm:cxn modelId="{9B076C6F-C1D6-4904-94C5-85FFFF1BA84A}" srcId="{E40B8CEA-1975-4CE2-B429-4B80F37079B2}" destId="{6F5158B3-2735-450A-8BFC-FB169737ACD7}" srcOrd="0" destOrd="0" parTransId="{9BE7F7F7-884C-4E21-B8D6-8D088D9C7F8F}" sibTransId="{DA83197A-626C-46F5-9458-0D2CA2DEAC05}"/>
    <dgm:cxn modelId="{F4E67A86-AE32-48D9-AC3E-5F2FA6AFE7C3}" type="presOf" srcId="{17657DBF-AC5D-4CFB-9F08-0B7BBDD06D92}" destId="{B8AD5334-7A5A-47FA-85CF-3A71A0B934A8}" srcOrd="0" destOrd="0" presId="urn:microsoft.com/office/officeart/2005/8/layout/hList1"/>
    <dgm:cxn modelId="{84C0313D-72EF-47C1-8002-016A2A522114}" type="presOf" srcId="{FF7A14FC-EA19-4C0C-82FD-33C42FE4D33B}" destId="{E3A4C3D6-A72E-4B15-B619-40D0021D7F06}" srcOrd="0" destOrd="0" presId="urn:microsoft.com/office/officeart/2005/8/layout/hList1"/>
    <dgm:cxn modelId="{C8DFEF32-5C55-47C0-9F11-C73B3705824F}" srcId="{07651503-8787-43E8-A13B-93EE5741FDA8}" destId="{18C27B37-81B5-4ED4-8F9A-C97548AF1FA4}" srcOrd="1" destOrd="0" parTransId="{01221E5B-8033-45DA-AA19-62137E09F8FA}" sibTransId="{4BAA3CEF-77D0-420C-A448-505D4F3603F3}"/>
    <dgm:cxn modelId="{D7B00E7B-6B80-4A9F-A824-51D41C0AFC64}" type="presOf" srcId="{0DA523CE-01D9-4B30-A96F-A19CA8DF5C9F}" destId="{7A3F7293-FB40-478E-98F0-767DB1576895}" srcOrd="0" destOrd="0" presId="urn:microsoft.com/office/officeart/2005/8/layout/hList1"/>
    <dgm:cxn modelId="{B501066A-D9F4-4306-8F72-3B91A661833B}" srcId="{07651503-8787-43E8-A13B-93EE5741FDA8}" destId="{4C748091-8F3A-40C4-A88B-94829647D557}" srcOrd="0" destOrd="0" parTransId="{1DE050AE-7096-4AA6-A9A1-B771BA3F5BEB}" sibTransId="{37BEF856-0016-4598-A831-C6A00817D898}"/>
    <dgm:cxn modelId="{0508FD18-FD08-492E-843C-663EE4D65E2D}" type="presOf" srcId="{E04DF69C-233D-483F-BB48-D3CE82FABE2F}" destId="{DB20E92D-A8BF-43FC-8239-59A2993E323E}" srcOrd="0" destOrd="0" presId="urn:microsoft.com/office/officeart/2005/8/layout/hList1"/>
    <dgm:cxn modelId="{521E9760-82C5-4156-BF06-E4733A6C583A}" srcId="{FF7A14FC-EA19-4C0C-82FD-33C42FE4D33B}" destId="{07651503-8787-43E8-A13B-93EE5741FDA8}" srcOrd="0" destOrd="0" parTransId="{95F07FB6-2515-4289-AA27-11A8FC49EBCD}" sibTransId="{9DD4144B-1CB2-4B91-994A-E274AC8B8129}"/>
    <dgm:cxn modelId="{4D00C768-81AA-43C9-B9E5-82DBFED84002}" type="presOf" srcId="{E40B8CEA-1975-4CE2-B429-4B80F37079B2}" destId="{B9981B17-79BA-4890-B516-E9EAFAF3A313}" srcOrd="0" destOrd="0" presId="urn:microsoft.com/office/officeart/2005/8/layout/hList1"/>
    <dgm:cxn modelId="{616DA66A-29D1-45FC-A6B1-AB4376607AF4}" srcId="{FF7A14FC-EA19-4C0C-82FD-33C42FE4D33B}" destId="{17657DBF-AC5D-4CFB-9F08-0B7BBDD06D92}" srcOrd="1" destOrd="0" parTransId="{23E07DD8-916F-4B50-8414-9A983D6B04C5}" sibTransId="{25F5D49B-6890-4544-A193-DC14DF1B9546}"/>
    <dgm:cxn modelId="{558C76DD-164B-438A-AB93-4EB671ADD6C6}" type="presOf" srcId="{901D274E-038B-447F-81C7-D960D16AABCA}" destId="{3B84370C-DAF0-400D-952F-86E15D0E015B}" srcOrd="0" destOrd="0" presId="urn:microsoft.com/office/officeart/2005/8/layout/hList1"/>
    <dgm:cxn modelId="{0ED38809-2CD7-410E-B9E7-D374AA4B9A13}" srcId="{901D274E-038B-447F-81C7-D960D16AABCA}" destId="{E04DF69C-233D-483F-BB48-D3CE82FABE2F}" srcOrd="0" destOrd="0" parTransId="{1054D9B7-C701-4513-A764-E86A3E4D9643}" sibTransId="{5996CBF9-F91B-42E6-9899-C152D443B5D8}"/>
    <dgm:cxn modelId="{6CF89D8C-EFB8-47FA-AF41-DB17F16070B0}" type="presOf" srcId="{6F5158B3-2735-450A-8BFC-FB169737ACD7}" destId="{B8CE6097-2791-4E63-910B-35B3CCD8365F}" srcOrd="0" destOrd="0" presId="urn:microsoft.com/office/officeart/2005/8/layout/hList1"/>
    <dgm:cxn modelId="{7BB06008-9C17-4953-90CE-1FBD8F030866}" type="presParOf" srcId="{E3A4C3D6-A72E-4B15-B619-40D0021D7F06}" destId="{32E4D568-3E07-4BA9-BD47-DF1122330700}" srcOrd="0" destOrd="0" presId="urn:microsoft.com/office/officeart/2005/8/layout/hList1"/>
    <dgm:cxn modelId="{15A1D792-196C-43B6-AFAA-BB1E1AA1C7F6}" type="presParOf" srcId="{32E4D568-3E07-4BA9-BD47-DF1122330700}" destId="{18D39A1C-9FE3-40C4-B9B7-E2D7A0C8100C}" srcOrd="0" destOrd="0" presId="urn:microsoft.com/office/officeart/2005/8/layout/hList1"/>
    <dgm:cxn modelId="{C2774428-1668-49C0-9E3E-012D99270D12}" type="presParOf" srcId="{32E4D568-3E07-4BA9-BD47-DF1122330700}" destId="{BF826258-2C6E-47EA-AE81-CF79B820CF70}" srcOrd="1" destOrd="0" presId="urn:microsoft.com/office/officeart/2005/8/layout/hList1"/>
    <dgm:cxn modelId="{9EB8524D-9E0C-4BC6-B82E-A575D24105CB}" type="presParOf" srcId="{E3A4C3D6-A72E-4B15-B619-40D0021D7F06}" destId="{1E553286-E668-451C-BB7D-78C09B642A60}" srcOrd="1" destOrd="0" presId="urn:microsoft.com/office/officeart/2005/8/layout/hList1"/>
    <dgm:cxn modelId="{B6B61630-D007-41F0-980B-90D6E0F5DE00}" type="presParOf" srcId="{E3A4C3D6-A72E-4B15-B619-40D0021D7F06}" destId="{50BFDA27-412C-42CA-829C-ECE6A26356C6}" srcOrd="2" destOrd="0" presId="urn:microsoft.com/office/officeart/2005/8/layout/hList1"/>
    <dgm:cxn modelId="{D49BD8A8-711A-4A61-AB8C-C448701AC592}" type="presParOf" srcId="{50BFDA27-412C-42CA-829C-ECE6A26356C6}" destId="{B8AD5334-7A5A-47FA-85CF-3A71A0B934A8}" srcOrd="0" destOrd="0" presId="urn:microsoft.com/office/officeart/2005/8/layout/hList1"/>
    <dgm:cxn modelId="{6266CDD5-315B-48E8-B049-EEA8FDDCF899}" type="presParOf" srcId="{50BFDA27-412C-42CA-829C-ECE6A26356C6}" destId="{7A3F7293-FB40-478E-98F0-767DB1576895}" srcOrd="1" destOrd="0" presId="urn:microsoft.com/office/officeart/2005/8/layout/hList1"/>
    <dgm:cxn modelId="{57E1E8E4-C604-494B-AA7C-C704D099F3D5}" type="presParOf" srcId="{E3A4C3D6-A72E-4B15-B619-40D0021D7F06}" destId="{40EF1133-8458-4A83-A72B-6185A9FE98F4}" srcOrd="3" destOrd="0" presId="urn:microsoft.com/office/officeart/2005/8/layout/hList1"/>
    <dgm:cxn modelId="{69B2F06E-619E-4E2E-9891-B2975C436A4B}" type="presParOf" srcId="{E3A4C3D6-A72E-4B15-B619-40D0021D7F06}" destId="{35BA2AE4-9491-4A70-9F2F-428DFD9BF1CF}" srcOrd="4" destOrd="0" presId="urn:microsoft.com/office/officeart/2005/8/layout/hList1"/>
    <dgm:cxn modelId="{8AB5898C-3185-46AE-91C8-25B12ACAF497}" type="presParOf" srcId="{35BA2AE4-9491-4A70-9F2F-428DFD9BF1CF}" destId="{3B84370C-DAF0-400D-952F-86E15D0E015B}" srcOrd="0" destOrd="0" presId="urn:microsoft.com/office/officeart/2005/8/layout/hList1"/>
    <dgm:cxn modelId="{84253A65-405A-4EEE-A5D4-1C1A709A9695}" type="presParOf" srcId="{35BA2AE4-9491-4A70-9F2F-428DFD9BF1CF}" destId="{DB20E92D-A8BF-43FC-8239-59A2993E323E}" srcOrd="1" destOrd="0" presId="urn:microsoft.com/office/officeart/2005/8/layout/hList1"/>
    <dgm:cxn modelId="{6F9168AC-7A55-4AE9-9046-05999FD7DE8B}" type="presParOf" srcId="{E3A4C3D6-A72E-4B15-B619-40D0021D7F06}" destId="{4ABDB50E-7D2C-4BA6-A2BF-0B9CAFB849C3}" srcOrd="5" destOrd="0" presId="urn:microsoft.com/office/officeart/2005/8/layout/hList1"/>
    <dgm:cxn modelId="{E759BB64-71D9-4D54-8AAE-B90B3A64D2B6}" type="presParOf" srcId="{E3A4C3D6-A72E-4B15-B619-40D0021D7F06}" destId="{DDDC0FC2-5ADD-4B94-A0C0-2C921135877A}" srcOrd="6" destOrd="0" presId="urn:microsoft.com/office/officeart/2005/8/layout/hList1"/>
    <dgm:cxn modelId="{686C5B9C-6B15-4C0C-B393-E4DB81D597F4}" type="presParOf" srcId="{DDDC0FC2-5ADD-4B94-A0C0-2C921135877A}" destId="{B9981B17-79BA-4890-B516-E9EAFAF3A313}" srcOrd="0" destOrd="0" presId="urn:microsoft.com/office/officeart/2005/8/layout/hList1"/>
    <dgm:cxn modelId="{592612A6-EB12-477A-BB46-C87776202C8B}" type="presParOf" srcId="{DDDC0FC2-5ADD-4B94-A0C0-2C921135877A}" destId="{B8CE6097-2791-4E63-910B-35B3CCD83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E0B44-DEDE-47DB-907B-367178383B8F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2CC696-DFF8-4267-AE57-AA055E44FABA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According to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Eurofound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research (2012), unemployed young people do not vote in elections.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C47747DC-357B-42E1-9C3C-2374BC24E609}" type="parTrans" cxnId="{64D2E681-293F-4171-B879-0AE3FC8C01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B614D-4344-4485-AA3D-231BB1FFD4C0}" type="sibTrans" cxnId="{64D2E681-293F-4171-B879-0AE3FC8C01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7DB6C-0D89-4EEE-9C1E-BEED595413A6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In that way, political leaders are able to ignore the needs of these social groups and consequently the government lacks legitimacy.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5C01BD43-7D93-43CB-B341-E5782C2F4BA1}" type="parTrans" cxnId="{6B9BFF3C-F2D9-4E14-90B8-3ED6B0CFC2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6BCFB-84C0-40DC-A269-088164D30ED0}" type="sibTrans" cxnId="{6B9BFF3C-F2D9-4E14-90B8-3ED6B0CFC2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3BD10-D499-4D5C-A977-DEBBB89226A5}">
      <dgm:prSet phldrT="[Text]"/>
      <dgm:spPr/>
      <dgm:t>
        <a:bodyPr/>
        <a:lstStyle/>
        <a:p>
          <a:r>
            <a:rPr lang="en-US" dirty="0" smtClean="0">
              <a:latin typeface="+mj-lt"/>
              <a:cs typeface="Arial" panose="020B0604020202020204" pitchFamily="34" charset="0"/>
            </a:rPr>
            <a:t>*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5F222931-7E1E-4968-AC80-E78F4DB7309F}" type="parTrans" cxnId="{BCA5F8C3-7651-4602-B94C-366731FEF7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50A18-E24F-458A-A57E-FC47ED7CA7FE}" type="sibTrans" cxnId="{BCA5F8C3-7651-4602-B94C-366731FEF7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E4755-9CDB-47AC-9D20-64DCFB366C10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Arial" panose="020B0604020202020204" pitchFamily="34" charset="0"/>
            </a:rPr>
            <a:t>Social groups may become alienated and lack trust in the democratic process. 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BB6A0E24-957A-497B-9BC9-5584C94149EA}" type="parTrans" cxnId="{1AB17517-369B-43F0-BD23-FF13DEC39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B348B-39DE-4E86-B1B9-10C1F58A18EE}" type="sibTrans" cxnId="{1AB17517-369B-43F0-BD23-FF13DEC39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4D4EA-3B16-4293-A43F-215EC3973333}">
      <dgm:prSet phldrT="[Text]"/>
      <dgm:spPr/>
      <dgm:t>
        <a:bodyPr/>
        <a:lstStyle/>
        <a:p>
          <a:r>
            <a:rPr lang="en-US" dirty="0" smtClean="0">
              <a:latin typeface="+mj-lt"/>
              <a:cs typeface="Arial" panose="020B0604020202020204" pitchFamily="34" charset="0"/>
            </a:rPr>
            <a:t>*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613F5EE9-06BC-4BA8-8CD7-A8A4894A53C4}" type="sibTrans" cxnId="{A3F905EB-F70D-462D-B100-4F02EDAA37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14F258-0AE2-4F92-8139-240B809B6858}" type="parTrans" cxnId="{A3F905EB-F70D-462D-B100-4F02EDAA37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ADC4A-942D-4025-8B20-26C69F25582A}">
      <dgm:prSet phldrT="[Text]"/>
      <dgm:spPr/>
      <dgm:t>
        <a:bodyPr/>
        <a:lstStyle/>
        <a:p>
          <a:r>
            <a:rPr lang="en-US" dirty="0" smtClean="0">
              <a:latin typeface="+mn-lt"/>
              <a:cs typeface="Arial" panose="020B0604020202020204" pitchFamily="34" charset="0"/>
            </a:rPr>
            <a:t>*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B1316008-2B46-44A2-8324-7311173029BE}" type="sibTrans" cxnId="{0131996B-6FA1-4457-9F11-00EE8D13AD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E719D-2C64-460E-8DF2-90334CDD37E3}" type="parTrans" cxnId="{0131996B-6FA1-4457-9F11-00EE8D13AD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C7451-6581-4BD0-ACD9-19D3BBFD9E2A}" type="pres">
      <dgm:prSet presAssocID="{495E0B44-DEDE-47DB-907B-367178383B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DA7E1-2780-4E8A-83F9-A9F113135CC5}" type="pres">
      <dgm:prSet presAssocID="{104ADC4A-942D-4025-8B20-26C69F25582A}" presName="compositeNode" presStyleCnt="0">
        <dgm:presLayoutVars>
          <dgm:bulletEnabled val="1"/>
        </dgm:presLayoutVars>
      </dgm:prSet>
      <dgm:spPr/>
    </dgm:pt>
    <dgm:pt modelId="{EBB2D2B8-C957-439B-B592-04E81B98CEBB}" type="pres">
      <dgm:prSet presAssocID="{104ADC4A-942D-4025-8B20-26C69F25582A}" presName="bgRect" presStyleLbl="node1" presStyleIdx="0" presStyleCnt="3"/>
      <dgm:spPr/>
      <dgm:t>
        <a:bodyPr/>
        <a:lstStyle/>
        <a:p>
          <a:endParaRPr lang="en-US"/>
        </a:p>
      </dgm:t>
    </dgm:pt>
    <dgm:pt modelId="{B5305F81-A08D-45E7-8C3A-CD284C5ADA9E}" type="pres">
      <dgm:prSet presAssocID="{104ADC4A-942D-4025-8B20-26C69F25582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7C2C0-6672-426C-A796-8E45723519A6}" type="pres">
      <dgm:prSet presAssocID="{104ADC4A-942D-4025-8B20-26C69F25582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AD211-2183-4CA8-8B8F-140F3D2CEE71}" type="pres">
      <dgm:prSet presAssocID="{B1316008-2B46-44A2-8324-7311173029BE}" presName="hSp" presStyleCnt="0"/>
      <dgm:spPr/>
    </dgm:pt>
    <dgm:pt modelId="{19530F63-A6D8-4510-AE19-537F9031C4DA}" type="pres">
      <dgm:prSet presAssocID="{B1316008-2B46-44A2-8324-7311173029BE}" presName="vProcSp" presStyleCnt="0"/>
      <dgm:spPr/>
    </dgm:pt>
    <dgm:pt modelId="{B3D4C560-07B0-4A64-A48B-11276856E5A6}" type="pres">
      <dgm:prSet presAssocID="{B1316008-2B46-44A2-8324-7311173029BE}" presName="vSp1" presStyleCnt="0"/>
      <dgm:spPr/>
    </dgm:pt>
    <dgm:pt modelId="{9947F40C-D59D-4BF2-9D30-B3A27689DA2A}" type="pres">
      <dgm:prSet presAssocID="{B1316008-2B46-44A2-8324-7311173029BE}" presName="simulatedConn" presStyleLbl="solidFgAcc1" presStyleIdx="0" presStyleCnt="2"/>
      <dgm:spPr/>
    </dgm:pt>
    <dgm:pt modelId="{BB4F66CE-366E-4E63-B29C-88B9686A2BFB}" type="pres">
      <dgm:prSet presAssocID="{B1316008-2B46-44A2-8324-7311173029BE}" presName="vSp2" presStyleCnt="0"/>
      <dgm:spPr/>
    </dgm:pt>
    <dgm:pt modelId="{50161B41-FF36-419D-8399-EC83B41FE8A8}" type="pres">
      <dgm:prSet presAssocID="{B1316008-2B46-44A2-8324-7311173029BE}" presName="sibTrans" presStyleCnt="0"/>
      <dgm:spPr/>
    </dgm:pt>
    <dgm:pt modelId="{3F08EFA8-B122-426E-8F55-E9B516D988C6}" type="pres">
      <dgm:prSet presAssocID="{39B4D4EA-3B16-4293-A43F-215EC3973333}" presName="compositeNode" presStyleCnt="0">
        <dgm:presLayoutVars>
          <dgm:bulletEnabled val="1"/>
        </dgm:presLayoutVars>
      </dgm:prSet>
      <dgm:spPr/>
    </dgm:pt>
    <dgm:pt modelId="{4183DC28-8FC3-4064-8E1F-4093D4024E3B}" type="pres">
      <dgm:prSet presAssocID="{39B4D4EA-3B16-4293-A43F-215EC3973333}" presName="bgRect" presStyleLbl="node1" presStyleIdx="1" presStyleCnt="3"/>
      <dgm:spPr/>
      <dgm:t>
        <a:bodyPr/>
        <a:lstStyle/>
        <a:p>
          <a:endParaRPr lang="en-US"/>
        </a:p>
      </dgm:t>
    </dgm:pt>
    <dgm:pt modelId="{878EA877-213D-4B56-9E11-BF3ADB426669}" type="pres">
      <dgm:prSet presAssocID="{39B4D4EA-3B16-4293-A43F-215EC397333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A9D48-0547-4AA2-8FDA-D792FE7E1A67}" type="pres">
      <dgm:prSet presAssocID="{39B4D4EA-3B16-4293-A43F-215EC397333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F4BFE-030D-4B14-91CF-61CB6875FBD5}" type="pres">
      <dgm:prSet presAssocID="{613F5EE9-06BC-4BA8-8CD7-A8A4894A53C4}" presName="hSp" presStyleCnt="0"/>
      <dgm:spPr/>
    </dgm:pt>
    <dgm:pt modelId="{92E0A669-0D3D-4395-AD12-2E54906A51A2}" type="pres">
      <dgm:prSet presAssocID="{613F5EE9-06BC-4BA8-8CD7-A8A4894A53C4}" presName="vProcSp" presStyleCnt="0"/>
      <dgm:spPr/>
    </dgm:pt>
    <dgm:pt modelId="{B74F640B-495B-47C4-977E-AFBAFFF12FA0}" type="pres">
      <dgm:prSet presAssocID="{613F5EE9-06BC-4BA8-8CD7-A8A4894A53C4}" presName="vSp1" presStyleCnt="0"/>
      <dgm:spPr/>
    </dgm:pt>
    <dgm:pt modelId="{B92672B2-EA3E-4CF9-8AA5-2F4E9851194C}" type="pres">
      <dgm:prSet presAssocID="{613F5EE9-06BC-4BA8-8CD7-A8A4894A53C4}" presName="simulatedConn" presStyleLbl="solidFgAcc1" presStyleIdx="1" presStyleCnt="2"/>
      <dgm:spPr/>
    </dgm:pt>
    <dgm:pt modelId="{0B8190C8-AD94-4CD0-9A47-710311337F51}" type="pres">
      <dgm:prSet presAssocID="{613F5EE9-06BC-4BA8-8CD7-A8A4894A53C4}" presName="vSp2" presStyleCnt="0"/>
      <dgm:spPr/>
    </dgm:pt>
    <dgm:pt modelId="{48F596DC-E1C6-4E8D-8C2F-C37F6F6649E4}" type="pres">
      <dgm:prSet presAssocID="{613F5EE9-06BC-4BA8-8CD7-A8A4894A53C4}" presName="sibTrans" presStyleCnt="0"/>
      <dgm:spPr/>
    </dgm:pt>
    <dgm:pt modelId="{ACD91D92-F908-4A7B-AE6B-64B0D3FB262A}" type="pres">
      <dgm:prSet presAssocID="{BE83BD10-D499-4D5C-A977-DEBBB89226A5}" presName="compositeNode" presStyleCnt="0">
        <dgm:presLayoutVars>
          <dgm:bulletEnabled val="1"/>
        </dgm:presLayoutVars>
      </dgm:prSet>
      <dgm:spPr/>
    </dgm:pt>
    <dgm:pt modelId="{FD1B3A6C-A175-4DE3-B358-236142EAC841}" type="pres">
      <dgm:prSet presAssocID="{BE83BD10-D499-4D5C-A977-DEBBB89226A5}" presName="bgRect" presStyleLbl="node1" presStyleIdx="2" presStyleCnt="3"/>
      <dgm:spPr/>
      <dgm:t>
        <a:bodyPr/>
        <a:lstStyle/>
        <a:p>
          <a:endParaRPr lang="en-US"/>
        </a:p>
      </dgm:t>
    </dgm:pt>
    <dgm:pt modelId="{AF3094E4-041C-4E3D-A849-34F2A1DCCFCC}" type="pres">
      <dgm:prSet presAssocID="{BE83BD10-D499-4D5C-A977-DEBBB89226A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C4F0B-D384-467C-9A19-D748DD234270}" type="pres">
      <dgm:prSet presAssocID="{BE83BD10-D499-4D5C-A977-DEBBB89226A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B8C60-566E-466F-9F84-E0FFAE0F564A}" type="presOf" srcId="{104ADC4A-942D-4025-8B20-26C69F25582A}" destId="{EBB2D2B8-C957-439B-B592-04E81B98CEBB}" srcOrd="0" destOrd="0" presId="urn:microsoft.com/office/officeart/2005/8/layout/hProcess7"/>
    <dgm:cxn modelId="{6B9BFF3C-F2D9-4E14-90B8-3ED6B0CFC28E}" srcId="{39B4D4EA-3B16-4293-A43F-215EC3973333}" destId="{F9A7DB6C-0D89-4EEE-9C1E-BEED595413A6}" srcOrd="0" destOrd="0" parTransId="{5C01BD43-7D93-43CB-B341-E5782C2F4BA1}" sibTransId="{8626BCFB-84C0-40DC-A269-088164D30ED0}"/>
    <dgm:cxn modelId="{A3F905EB-F70D-462D-B100-4F02EDAA373A}" srcId="{495E0B44-DEDE-47DB-907B-367178383B8F}" destId="{39B4D4EA-3B16-4293-A43F-215EC3973333}" srcOrd="1" destOrd="0" parTransId="{DF14F258-0AE2-4F92-8139-240B809B6858}" sibTransId="{613F5EE9-06BC-4BA8-8CD7-A8A4894A53C4}"/>
    <dgm:cxn modelId="{081CDD8F-6A54-4687-AECA-6F41A08E905A}" type="presOf" srcId="{F9A7DB6C-0D89-4EEE-9C1E-BEED595413A6}" destId="{74BA9D48-0547-4AA2-8FDA-D792FE7E1A67}" srcOrd="0" destOrd="0" presId="urn:microsoft.com/office/officeart/2005/8/layout/hProcess7"/>
    <dgm:cxn modelId="{C11CD30D-426A-47D0-B4AD-2F6629CEFF02}" type="presOf" srcId="{39B4D4EA-3B16-4293-A43F-215EC3973333}" destId="{878EA877-213D-4B56-9E11-BF3ADB426669}" srcOrd="1" destOrd="0" presId="urn:microsoft.com/office/officeart/2005/8/layout/hProcess7"/>
    <dgm:cxn modelId="{64D2E681-293F-4171-B879-0AE3FC8C014E}" srcId="{104ADC4A-942D-4025-8B20-26C69F25582A}" destId="{822CC696-DFF8-4267-AE57-AA055E44FABA}" srcOrd="0" destOrd="0" parTransId="{C47747DC-357B-42E1-9C3C-2374BC24E609}" sibTransId="{6A6B614D-4344-4485-AA3D-231BB1FFD4C0}"/>
    <dgm:cxn modelId="{43C5E505-65B1-491B-B884-3D2F1DBFA5D1}" type="presOf" srcId="{BE83BD10-D499-4D5C-A977-DEBBB89226A5}" destId="{AF3094E4-041C-4E3D-A849-34F2A1DCCFCC}" srcOrd="1" destOrd="0" presId="urn:microsoft.com/office/officeart/2005/8/layout/hProcess7"/>
    <dgm:cxn modelId="{31F54221-71D0-4738-AF59-B677938BBA18}" type="presOf" srcId="{104ADC4A-942D-4025-8B20-26C69F25582A}" destId="{B5305F81-A08D-45E7-8C3A-CD284C5ADA9E}" srcOrd="1" destOrd="0" presId="urn:microsoft.com/office/officeart/2005/8/layout/hProcess7"/>
    <dgm:cxn modelId="{BCA5F8C3-7651-4602-B94C-366731FEF776}" srcId="{495E0B44-DEDE-47DB-907B-367178383B8F}" destId="{BE83BD10-D499-4D5C-A977-DEBBB89226A5}" srcOrd="2" destOrd="0" parTransId="{5F222931-7E1E-4968-AC80-E78F4DB7309F}" sibTransId="{1FD50A18-E24F-458A-A57E-FC47ED7CA7FE}"/>
    <dgm:cxn modelId="{6AAB4598-12DF-4E38-BA86-38D37FD028D2}" type="presOf" srcId="{39B4D4EA-3B16-4293-A43F-215EC3973333}" destId="{4183DC28-8FC3-4064-8E1F-4093D4024E3B}" srcOrd="0" destOrd="0" presId="urn:microsoft.com/office/officeart/2005/8/layout/hProcess7"/>
    <dgm:cxn modelId="{1AB17517-369B-43F0-BD23-FF13DEC39FB2}" srcId="{BE83BD10-D499-4D5C-A977-DEBBB89226A5}" destId="{A6DE4755-9CDB-47AC-9D20-64DCFB366C10}" srcOrd="0" destOrd="0" parTransId="{BB6A0E24-957A-497B-9BC9-5584C94149EA}" sibTransId="{75CB348B-39DE-4E86-B1B9-10C1F58A18EE}"/>
    <dgm:cxn modelId="{0131996B-6FA1-4457-9F11-00EE8D13AD28}" srcId="{495E0B44-DEDE-47DB-907B-367178383B8F}" destId="{104ADC4A-942D-4025-8B20-26C69F25582A}" srcOrd="0" destOrd="0" parTransId="{4C8E719D-2C64-460E-8DF2-90334CDD37E3}" sibTransId="{B1316008-2B46-44A2-8324-7311173029BE}"/>
    <dgm:cxn modelId="{BDB5980B-6808-4A98-BFFB-649DD1CA936F}" type="presOf" srcId="{BE83BD10-D499-4D5C-A977-DEBBB89226A5}" destId="{FD1B3A6C-A175-4DE3-B358-236142EAC841}" srcOrd="0" destOrd="0" presId="urn:microsoft.com/office/officeart/2005/8/layout/hProcess7"/>
    <dgm:cxn modelId="{56029BFF-92E1-4476-8843-699C02E3006E}" type="presOf" srcId="{822CC696-DFF8-4267-AE57-AA055E44FABA}" destId="{DB07C2C0-6672-426C-A796-8E45723519A6}" srcOrd="0" destOrd="0" presId="urn:microsoft.com/office/officeart/2005/8/layout/hProcess7"/>
    <dgm:cxn modelId="{900B09B1-F064-46D2-AD45-C6519D63EB4F}" type="presOf" srcId="{A6DE4755-9CDB-47AC-9D20-64DCFB366C10}" destId="{BA4C4F0B-D384-467C-9A19-D748DD234270}" srcOrd="0" destOrd="0" presId="urn:microsoft.com/office/officeart/2005/8/layout/hProcess7"/>
    <dgm:cxn modelId="{0DE8A846-2DD7-49D0-BC33-B0B3E7F816C8}" type="presOf" srcId="{495E0B44-DEDE-47DB-907B-367178383B8F}" destId="{469C7451-6581-4BD0-ACD9-19D3BBFD9E2A}" srcOrd="0" destOrd="0" presId="urn:microsoft.com/office/officeart/2005/8/layout/hProcess7"/>
    <dgm:cxn modelId="{3DDF9988-554B-4408-B39B-19873B980C19}" type="presParOf" srcId="{469C7451-6581-4BD0-ACD9-19D3BBFD9E2A}" destId="{4CDDA7E1-2780-4E8A-83F9-A9F113135CC5}" srcOrd="0" destOrd="0" presId="urn:microsoft.com/office/officeart/2005/8/layout/hProcess7"/>
    <dgm:cxn modelId="{3196FE9D-08D6-4A99-AA06-500E01F5B087}" type="presParOf" srcId="{4CDDA7E1-2780-4E8A-83F9-A9F113135CC5}" destId="{EBB2D2B8-C957-439B-B592-04E81B98CEBB}" srcOrd="0" destOrd="0" presId="urn:microsoft.com/office/officeart/2005/8/layout/hProcess7"/>
    <dgm:cxn modelId="{30AB5ED4-04D2-485D-AC79-0DF037992DB8}" type="presParOf" srcId="{4CDDA7E1-2780-4E8A-83F9-A9F113135CC5}" destId="{B5305F81-A08D-45E7-8C3A-CD284C5ADA9E}" srcOrd="1" destOrd="0" presId="urn:microsoft.com/office/officeart/2005/8/layout/hProcess7"/>
    <dgm:cxn modelId="{A4E70B29-8BC0-4370-9C9F-582C286ADF81}" type="presParOf" srcId="{4CDDA7E1-2780-4E8A-83F9-A9F113135CC5}" destId="{DB07C2C0-6672-426C-A796-8E45723519A6}" srcOrd="2" destOrd="0" presId="urn:microsoft.com/office/officeart/2005/8/layout/hProcess7"/>
    <dgm:cxn modelId="{022955ED-D112-4214-9FCF-083423C66AF8}" type="presParOf" srcId="{469C7451-6581-4BD0-ACD9-19D3BBFD9E2A}" destId="{64AAD211-2183-4CA8-8B8F-140F3D2CEE71}" srcOrd="1" destOrd="0" presId="urn:microsoft.com/office/officeart/2005/8/layout/hProcess7"/>
    <dgm:cxn modelId="{4F639C4A-C0C5-4A1F-991B-AE1E579AC58F}" type="presParOf" srcId="{469C7451-6581-4BD0-ACD9-19D3BBFD9E2A}" destId="{19530F63-A6D8-4510-AE19-537F9031C4DA}" srcOrd="2" destOrd="0" presId="urn:microsoft.com/office/officeart/2005/8/layout/hProcess7"/>
    <dgm:cxn modelId="{4E68BF72-1C0B-4921-945C-DBDB27F8AF48}" type="presParOf" srcId="{19530F63-A6D8-4510-AE19-537F9031C4DA}" destId="{B3D4C560-07B0-4A64-A48B-11276856E5A6}" srcOrd="0" destOrd="0" presId="urn:microsoft.com/office/officeart/2005/8/layout/hProcess7"/>
    <dgm:cxn modelId="{C7E2182D-6516-4AD0-8EFB-3254E18CCD10}" type="presParOf" srcId="{19530F63-A6D8-4510-AE19-537F9031C4DA}" destId="{9947F40C-D59D-4BF2-9D30-B3A27689DA2A}" srcOrd="1" destOrd="0" presId="urn:microsoft.com/office/officeart/2005/8/layout/hProcess7"/>
    <dgm:cxn modelId="{A543B8D9-AF40-4FE2-8E8C-51FB083894A4}" type="presParOf" srcId="{19530F63-A6D8-4510-AE19-537F9031C4DA}" destId="{BB4F66CE-366E-4E63-B29C-88B9686A2BFB}" srcOrd="2" destOrd="0" presId="urn:microsoft.com/office/officeart/2005/8/layout/hProcess7"/>
    <dgm:cxn modelId="{F3454B85-2451-436B-BA4B-E0EAA10B59A9}" type="presParOf" srcId="{469C7451-6581-4BD0-ACD9-19D3BBFD9E2A}" destId="{50161B41-FF36-419D-8399-EC83B41FE8A8}" srcOrd="3" destOrd="0" presId="urn:microsoft.com/office/officeart/2005/8/layout/hProcess7"/>
    <dgm:cxn modelId="{3B3C4189-F1D0-4FAD-8214-BA2DDE8DA3CD}" type="presParOf" srcId="{469C7451-6581-4BD0-ACD9-19D3BBFD9E2A}" destId="{3F08EFA8-B122-426E-8F55-E9B516D988C6}" srcOrd="4" destOrd="0" presId="urn:microsoft.com/office/officeart/2005/8/layout/hProcess7"/>
    <dgm:cxn modelId="{0E2B284B-2027-4BAE-A137-122E3D04F68D}" type="presParOf" srcId="{3F08EFA8-B122-426E-8F55-E9B516D988C6}" destId="{4183DC28-8FC3-4064-8E1F-4093D4024E3B}" srcOrd="0" destOrd="0" presId="urn:microsoft.com/office/officeart/2005/8/layout/hProcess7"/>
    <dgm:cxn modelId="{0B3715F5-BA10-4BC3-BF3D-7A5C43313016}" type="presParOf" srcId="{3F08EFA8-B122-426E-8F55-E9B516D988C6}" destId="{878EA877-213D-4B56-9E11-BF3ADB426669}" srcOrd="1" destOrd="0" presId="urn:microsoft.com/office/officeart/2005/8/layout/hProcess7"/>
    <dgm:cxn modelId="{C87CA7C5-FEE7-4392-AED6-E92F775B0E55}" type="presParOf" srcId="{3F08EFA8-B122-426E-8F55-E9B516D988C6}" destId="{74BA9D48-0547-4AA2-8FDA-D792FE7E1A67}" srcOrd="2" destOrd="0" presId="urn:microsoft.com/office/officeart/2005/8/layout/hProcess7"/>
    <dgm:cxn modelId="{90586EB0-681D-4F05-B001-1813D9124A9E}" type="presParOf" srcId="{469C7451-6581-4BD0-ACD9-19D3BBFD9E2A}" destId="{73CF4BFE-030D-4B14-91CF-61CB6875FBD5}" srcOrd="5" destOrd="0" presId="urn:microsoft.com/office/officeart/2005/8/layout/hProcess7"/>
    <dgm:cxn modelId="{EA8622EE-C60A-4CAE-B7FC-29DD73D050C2}" type="presParOf" srcId="{469C7451-6581-4BD0-ACD9-19D3BBFD9E2A}" destId="{92E0A669-0D3D-4395-AD12-2E54906A51A2}" srcOrd="6" destOrd="0" presId="urn:microsoft.com/office/officeart/2005/8/layout/hProcess7"/>
    <dgm:cxn modelId="{B037B94E-5492-4ED2-9C3C-B96EEA4D3595}" type="presParOf" srcId="{92E0A669-0D3D-4395-AD12-2E54906A51A2}" destId="{B74F640B-495B-47C4-977E-AFBAFFF12FA0}" srcOrd="0" destOrd="0" presId="urn:microsoft.com/office/officeart/2005/8/layout/hProcess7"/>
    <dgm:cxn modelId="{F5111651-BED1-452D-9B4A-62872EE40C10}" type="presParOf" srcId="{92E0A669-0D3D-4395-AD12-2E54906A51A2}" destId="{B92672B2-EA3E-4CF9-8AA5-2F4E9851194C}" srcOrd="1" destOrd="0" presId="urn:microsoft.com/office/officeart/2005/8/layout/hProcess7"/>
    <dgm:cxn modelId="{0DD166A4-F73A-4B4A-9B45-947E22624BBC}" type="presParOf" srcId="{92E0A669-0D3D-4395-AD12-2E54906A51A2}" destId="{0B8190C8-AD94-4CD0-9A47-710311337F51}" srcOrd="2" destOrd="0" presId="urn:microsoft.com/office/officeart/2005/8/layout/hProcess7"/>
    <dgm:cxn modelId="{EABAECAB-00C7-4E3C-86E2-7F4C5B6699FA}" type="presParOf" srcId="{469C7451-6581-4BD0-ACD9-19D3BBFD9E2A}" destId="{48F596DC-E1C6-4E8D-8C2F-C37F6F6649E4}" srcOrd="7" destOrd="0" presId="urn:microsoft.com/office/officeart/2005/8/layout/hProcess7"/>
    <dgm:cxn modelId="{2E030638-980C-4AFB-9E52-5B5C5802EDCC}" type="presParOf" srcId="{469C7451-6581-4BD0-ACD9-19D3BBFD9E2A}" destId="{ACD91D92-F908-4A7B-AE6B-64B0D3FB262A}" srcOrd="8" destOrd="0" presId="urn:microsoft.com/office/officeart/2005/8/layout/hProcess7"/>
    <dgm:cxn modelId="{F317583C-1EA0-4FC1-B1B0-908C65577EFE}" type="presParOf" srcId="{ACD91D92-F908-4A7B-AE6B-64B0D3FB262A}" destId="{FD1B3A6C-A175-4DE3-B358-236142EAC841}" srcOrd="0" destOrd="0" presId="urn:microsoft.com/office/officeart/2005/8/layout/hProcess7"/>
    <dgm:cxn modelId="{52CC4C27-AA4B-4C77-BD79-E441CFC8CAF2}" type="presParOf" srcId="{ACD91D92-F908-4A7B-AE6B-64B0D3FB262A}" destId="{AF3094E4-041C-4E3D-A849-34F2A1DCCFCC}" srcOrd="1" destOrd="0" presId="urn:microsoft.com/office/officeart/2005/8/layout/hProcess7"/>
    <dgm:cxn modelId="{F1DDD949-AC91-4F57-9008-64AB3A3DA6E0}" type="presParOf" srcId="{ACD91D92-F908-4A7B-AE6B-64B0D3FB262A}" destId="{BA4C4F0B-D384-467C-9A19-D748DD23427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9A1C-9FE3-40C4-B9B7-E2D7A0C8100C}">
      <dsp:nvSpPr>
        <dsp:cNvPr id="0" name=""/>
        <dsp:cNvSpPr/>
      </dsp:nvSpPr>
      <dsp:spPr>
        <a:xfrm>
          <a:off x="4331" y="560664"/>
          <a:ext cx="2604485" cy="104179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Civic action </a:t>
          </a:r>
          <a:endParaRPr lang="en-US" sz="1800" b="1" kern="1200" dirty="0">
            <a:latin typeface="+mn-lt"/>
            <a:cs typeface="Arial" panose="020B0604020202020204" pitchFamily="34" charset="0"/>
          </a:endParaRPr>
        </a:p>
      </dsp:txBody>
      <dsp:txXfrm>
        <a:off x="4331" y="560664"/>
        <a:ext cx="2604485" cy="1041794"/>
      </dsp:txXfrm>
    </dsp:sp>
    <dsp:sp modelId="{BF826258-2C6E-47EA-AE81-CF79B820CF70}">
      <dsp:nvSpPr>
        <dsp:cNvPr id="0" name=""/>
        <dsp:cNvSpPr/>
      </dsp:nvSpPr>
      <dsp:spPr>
        <a:xfrm>
          <a:off x="4331" y="1609383"/>
          <a:ext cx="2604485" cy="32002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Arial" panose="020B0604020202020204" pitchFamily="34" charset="0"/>
            </a:rPr>
            <a:t>Volunteering</a:t>
          </a:r>
          <a:endParaRPr lang="en-US" sz="1800" kern="1200" dirty="0">
            <a:latin typeface="+mn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Arial" panose="020B0604020202020204" pitchFamily="34" charset="0"/>
            </a:rPr>
            <a:t>Service-learning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4331" y="1609383"/>
        <a:ext cx="2604485" cy="3200299"/>
      </dsp:txXfrm>
    </dsp:sp>
    <dsp:sp modelId="{B8AD5334-7A5A-47FA-85CF-3A71A0B934A8}">
      <dsp:nvSpPr>
        <dsp:cNvPr id="0" name=""/>
        <dsp:cNvSpPr/>
      </dsp:nvSpPr>
      <dsp:spPr>
        <a:xfrm>
          <a:off x="2973444" y="560664"/>
          <a:ext cx="2604485" cy="104179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Civic Commitment or Duty </a:t>
          </a:r>
          <a:endParaRPr lang="en-US" sz="1800" b="1" kern="1200" dirty="0">
            <a:latin typeface="+mn-lt"/>
            <a:cs typeface="Arial" panose="020B0604020202020204" pitchFamily="34" charset="0"/>
          </a:endParaRPr>
        </a:p>
      </dsp:txBody>
      <dsp:txXfrm>
        <a:off x="2973444" y="560664"/>
        <a:ext cx="2604485" cy="1041794"/>
      </dsp:txXfrm>
    </dsp:sp>
    <dsp:sp modelId="{7A3F7293-FB40-478E-98F0-767DB1576895}">
      <dsp:nvSpPr>
        <dsp:cNvPr id="0" name=""/>
        <dsp:cNvSpPr/>
      </dsp:nvSpPr>
      <dsp:spPr>
        <a:xfrm>
          <a:off x="2973444" y="1609383"/>
          <a:ext cx="2604485" cy="320029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Arial" panose="020B0604020202020204" pitchFamily="34" charset="0"/>
            </a:rPr>
            <a:t>Willingness to make positive contributions to society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2973444" y="1609383"/>
        <a:ext cx="2604485" cy="3200299"/>
      </dsp:txXfrm>
    </dsp:sp>
    <dsp:sp modelId="{3B84370C-DAF0-400D-952F-86E15D0E015B}">
      <dsp:nvSpPr>
        <dsp:cNvPr id="0" name=""/>
        <dsp:cNvSpPr/>
      </dsp:nvSpPr>
      <dsp:spPr>
        <a:xfrm>
          <a:off x="5942557" y="560664"/>
          <a:ext cx="2604485" cy="104179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Civic skills </a:t>
          </a:r>
          <a:endParaRPr lang="en-US" sz="1800" b="1" kern="1200" dirty="0">
            <a:latin typeface="+mn-lt"/>
            <a:cs typeface="Arial" panose="020B0604020202020204" pitchFamily="34" charset="0"/>
          </a:endParaRPr>
        </a:p>
      </dsp:txBody>
      <dsp:txXfrm>
        <a:off x="5942557" y="560664"/>
        <a:ext cx="2604485" cy="1041794"/>
      </dsp:txXfrm>
    </dsp:sp>
    <dsp:sp modelId="{DB20E92D-A8BF-43FC-8239-59A2993E323E}">
      <dsp:nvSpPr>
        <dsp:cNvPr id="0" name=""/>
        <dsp:cNvSpPr/>
      </dsp:nvSpPr>
      <dsp:spPr>
        <a:xfrm>
          <a:off x="5942557" y="1609383"/>
          <a:ext cx="2604485" cy="320029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Arial" panose="020B0604020202020204" pitchFamily="34" charset="0"/>
            </a:rPr>
            <a:t>The ability to be involved in civil society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5942557" y="1609383"/>
        <a:ext cx="2604485" cy="3200299"/>
      </dsp:txXfrm>
    </dsp:sp>
    <dsp:sp modelId="{B9981B17-79BA-4890-B516-E9EAFAF3A313}">
      <dsp:nvSpPr>
        <dsp:cNvPr id="0" name=""/>
        <dsp:cNvSpPr/>
      </dsp:nvSpPr>
      <dsp:spPr>
        <a:xfrm>
          <a:off x="8911670" y="560664"/>
          <a:ext cx="2604485" cy="104179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Social cohesion </a:t>
          </a:r>
          <a:endParaRPr lang="en-US" sz="1800" b="1" kern="1200" dirty="0">
            <a:latin typeface="+mn-lt"/>
            <a:cs typeface="Arial" panose="020B0604020202020204" pitchFamily="34" charset="0"/>
          </a:endParaRPr>
        </a:p>
      </dsp:txBody>
      <dsp:txXfrm>
        <a:off x="8911670" y="560664"/>
        <a:ext cx="2604485" cy="1041794"/>
      </dsp:txXfrm>
    </dsp:sp>
    <dsp:sp modelId="{B8CE6097-2791-4E63-910B-35B3CCD8365F}">
      <dsp:nvSpPr>
        <dsp:cNvPr id="0" name=""/>
        <dsp:cNvSpPr/>
      </dsp:nvSpPr>
      <dsp:spPr>
        <a:xfrm>
          <a:off x="8911670" y="1609383"/>
          <a:ext cx="2604485" cy="320029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Arial" panose="020B0604020202020204" pitchFamily="34" charset="0"/>
            </a:rPr>
            <a:t>Sense of trust and bonding to others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8911670" y="1609383"/>
        <a:ext cx="2604485" cy="3200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EFD6-2419-4B14-A6A4-36E70AED0A94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BEDDA-3FBE-4A5C-9988-82ADB4EC2A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8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Service-learning differs from community service or volunteerism in two distinct ways:</a:t>
            </a:r>
          </a:p>
          <a:p>
            <a:r>
              <a:rPr lang="en-US" dirty="0" smtClean="0"/>
              <a:t>The service activity is integrated with academic curriculum and content.</a:t>
            </a:r>
          </a:p>
          <a:p>
            <a:r>
              <a:rPr lang="en-US" dirty="0" smtClean="0"/>
              <a:t>Students engage in reflection activities after their service experience and apply their learning in real-life activities.</a:t>
            </a:r>
          </a:p>
          <a:p>
            <a:r>
              <a:rPr lang="en-US" dirty="0" smtClean="0"/>
              <a:t>(https://youth.gov/youth-topics/civic-engagement-and-volunteering#_ftn)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341D-C0E0-4F24-A9CD-AC89F987FD9E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1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Mediating Institutions: By mediating institutions, we refer to the settings where adolescents enact citizenship and the means through which younger generations become incorporated into their polity. These include faith-based organizations, community-based youth organizations, microenterprise projects, self-help groups, and schools. These groups collectively constitute Civil Society</a:t>
            </a:r>
          </a:p>
          <a:p>
            <a:r>
              <a:rPr lang="en-US" dirty="0" smtClean="0"/>
              <a:t>(Encyclopedia of Adolescence (2011), vol. 2, pp. 35-43 Elsevier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341D-C0E0-4F24-A9CD-AC89F987FD9E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NEETs have less trust in others, less interest in politics and are more likely to feel it is the government’s responsibility to provide for citizens.</a:t>
            </a:r>
          </a:p>
          <a:p>
            <a:endParaRPr lang="en-US" dirty="0" smtClean="0"/>
          </a:p>
          <a:p>
            <a:r>
              <a:rPr lang="en-US" dirty="0" smtClean="0"/>
              <a:t>Since work and education provide strong stimuli for political participation, there is reason to expect that NEETs are less involved in politics.</a:t>
            </a:r>
          </a:p>
          <a:p>
            <a:endParaRPr lang="en-US" dirty="0" smtClean="0"/>
          </a:p>
          <a:p>
            <a:r>
              <a:rPr lang="en-US" dirty="0" smtClean="0"/>
              <a:t>Source: Society at a Glance, OECD, 2016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341D-C0E0-4F24-A9CD-AC89F987FD9E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419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5741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199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247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0186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68212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8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340306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6172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62217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36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86706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3534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603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70312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08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4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education/undergrad/civic-engagement" TargetMode="External"/><Relationship Id="rId2" Type="http://schemas.openxmlformats.org/officeDocument/2006/relationships/hyperlink" Target="https://www.ilo.org/wcmsp5/groups/public/---ed_emp/documents/publication/wcms_544350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hildren.org/learn-more/newsroom/2015/aug/youth-civic-engagement-activities" TargetMode="External"/><Relationship Id="rId4" Type="http://schemas.openxmlformats.org/officeDocument/2006/relationships/hyperlink" Target="https://youth.gov/youth-topics/civic-engagement-and-volunteer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apa.org/education/undergrad/civic-engagemen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h.gov/youth-topics/civic-engagement-and-volunteerin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ldren.org/learn-more/newsroom/2015/aug/youth-civic-engagement-activitie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ldren.org/learn-more/newsroom/2015/aug/youth-civic-engagement-activitie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Civic and </a:t>
            </a:r>
            <a:r>
              <a:rPr lang="en-US" b="1" dirty="0" smtClean="0"/>
              <a:t>Political Engagement</a:t>
            </a:r>
            <a:endParaRPr lang="en-US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Introduction </a:t>
            </a:r>
            <a:r>
              <a:rPr lang="en-US" dirty="0"/>
              <a:t>to Civic &amp; Political Engagement Concept</a:t>
            </a:r>
          </a:p>
        </p:txBody>
      </p:sp>
    </p:spTree>
    <p:extLst>
      <p:ext uri="{BB962C8B-B14F-4D97-AF65-F5344CB8AC3E}">
        <p14:creationId xmlns:p14="http://schemas.microsoft.com/office/powerpoint/2010/main" val="11003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o young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EU citizens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participate in society?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49%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young citizens participated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in at least one type of </a:t>
            </a:r>
            <a:r>
              <a:rPr lang="en-US" b="1" dirty="0" err="1">
                <a:latin typeface="+mn-lt"/>
                <a:cs typeface="Arial" panose="020B0604020202020204" pitchFamily="34" charset="0"/>
              </a:rPr>
              <a:t>organised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activity in 2014 and </a:t>
            </a:r>
            <a:r>
              <a:rPr lang="en-US" b="1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53%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 in 2018.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Specifically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2014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in 2018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research participation of youth in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activities of a sports club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was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29%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both in 2014 and 2018.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Participation in a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youth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club, leisure-time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club or any kind of youth </a:t>
            </a:r>
            <a:r>
              <a:rPr lang="en-US" sz="1800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organisation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was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16%</a:t>
            </a:r>
            <a:r>
              <a:rPr lang="en-US" sz="1800" dirty="0" smtClean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2014 and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20%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2018.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Participation in a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cultural </a:t>
            </a:r>
            <a:r>
              <a:rPr lang="en-US" sz="1800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organisation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was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10%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2014 and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15%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2018.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Participation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a political </a:t>
            </a:r>
            <a:r>
              <a:rPr lang="en-US" sz="1800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organisation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or a political 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party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5%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2014 and </a:t>
            </a:r>
            <a:r>
              <a:rPr lang="en-US" sz="18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7%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2018.</a:t>
            </a:r>
          </a:p>
          <a:p>
            <a:pPr mar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Sources: Flash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Eurobarometer 408,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2014 &amp;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Flash Eurobarometer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455, 2019</a:t>
            </a:r>
          </a:p>
        </p:txBody>
      </p:sp>
    </p:spTree>
    <p:extLst>
      <p:ext uri="{BB962C8B-B14F-4D97-AF65-F5344CB8AC3E}">
        <p14:creationId xmlns:p14="http://schemas.microsoft.com/office/powerpoint/2010/main" val="365900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Participation of unemployed youth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democratic life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6316" y="5913680"/>
            <a:ext cx="962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Eurofound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(2012), NEETs – Young people not in employment, education or training: Characteristics, costs and policy responses in Europe, Publications Office of the European Union, Luxembourg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2917286"/>
              </p:ext>
            </p:extLst>
          </p:nvPr>
        </p:nvGraphicFramePr>
        <p:xfrm>
          <a:off x="1586434" y="1313569"/>
          <a:ext cx="8867274" cy="429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0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NEETs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NEETs </a:t>
            </a:r>
            <a:r>
              <a:rPr lang="en-US" dirty="0">
                <a:latin typeface="+mn-lt"/>
                <a:cs typeface="Arial" panose="020B0604020202020204" pitchFamily="34" charset="0"/>
              </a:rPr>
              <a:t>(Young people Neither in Employment, 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nor in Education or Training aged 15-29)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group includes: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long-term unemployed, 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young people just entering the </a:t>
            </a:r>
            <a:r>
              <a:rPr lang="en-US" sz="1800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labour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market or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taking a break from work or education.</a:t>
            </a:r>
          </a:p>
          <a:p>
            <a:pPr lvl="1">
              <a:lnSpc>
                <a:spcPct val="100000"/>
              </a:lnSpc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Source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: Policy brief on outreach strategies for young NEETs, 2017, ILO</a:t>
            </a:r>
            <a:endParaRPr lang="el-GR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84190759"/>
              </p:ext>
            </p:extLst>
          </p:nvPr>
        </p:nvGraphicFramePr>
        <p:xfrm>
          <a:off x="6094963" y="1372807"/>
          <a:ext cx="5699958" cy="442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01234" y="2839765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55,4 %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3469" y="4200880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18,3 %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1672" y="3726362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32,3 %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1453" y="3541696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36,6 %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2879" y="6079876"/>
            <a:ext cx="611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Source: Society </a:t>
            </a:r>
            <a:r>
              <a:rPr lang="en-US" sz="14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at a Glance, OECD, 2016</a:t>
            </a:r>
            <a:endParaRPr lang="el-GR" sz="14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4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How can NEETs be involved in civic participation? 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Building teams of counsellors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cater to the needs of inactive youth such as help pool skills, expertise and knowledge.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Peer-to-peer support </a:t>
            </a:r>
            <a:r>
              <a:rPr lang="en-US" dirty="0">
                <a:latin typeface="+mn-lt"/>
                <a:cs typeface="Arial" panose="020B0604020202020204" pitchFamily="34" charset="0"/>
              </a:rPr>
              <a:t>in order to: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increase motivation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self-esteem 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self-awareness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Training on core employability skills </a:t>
            </a:r>
            <a:r>
              <a:rPr lang="en-US" dirty="0">
                <a:latin typeface="+mn-lt"/>
                <a:cs typeface="Arial" panose="020B0604020202020204" pitchFamily="34" charset="0"/>
              </a:rPr>
              <a:t>such as: 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communication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team work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time management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critical thinking</a:t>
            </a:r>
          </a:p>
          <a:p>
            <a:pPr lvl="0"/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1629" y="6154987"/>
            <a:ext cx="7015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Source: Policy brief on outreach strategies for young NEETs, 2017, ILO</a:t>
            </a: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References</a:t>
            </a:r>
            <a:endParaRPr lang="el-GR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Brian D. Loader, Ariadne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Vromen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 &amp; Michael A.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Xenos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, 2014, The networked young citizen: social media, political participation and civic engagement, Information, Communication &amp; Society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Society at a Glance, OECD, 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Civic and political engagement in young people, 2019, Schooling the good Citizen, The Psychologist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Encyclopedia of Adolescence, 2011, vol. 2, pp. 35-43 Elsevier Inc.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Eurofound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, 2012, NEETs – Young people not in employment, education or training: Characteristics, costs and policy responses in Europe, Publications Office of the European Union,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Luxembourg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Policy brief on outreach strategies for young NEETs, 2017, ILO (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  <a:hlinkClick r:id="rId2"/>
              </a:rPr>
              <a:t>https://www.ilo.org/wcmsp5/groups/public/---ed_emp/documents/publication/wcms_544350.pdf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  <a:hlinkClick r:id="rId3"/>
              </a:rPr>
              <a:t>https://www.apa.org/education/undergrad/civic-engagement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  <a:hlinkClick r:id="rId4"/>
              </a:rPr>
              <a:t>https://youth.gov/youth-topics/civic-engagement-and-volunteering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  <a:hlinkClick r:id="rId5"/>
              </a:rPr>
              <a:t>https://www.children.org/learn-more/newsroom/2015/aug/youth-civic-engagement-activities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3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of Unit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6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Learning outcomes</a:t>
            </a:r>
            <a:endParaRPr lang="el-GR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Upon completing this unit, trainees should be able to: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Define the concept of Civic and political engagement.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List the 4 constructs of civic engagement.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Describe the forms of social and civic participation of youth.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Understand the involvement of NEETs in Civic participation.</a:t>
            </a:r>
          </a:p>
          <a:p>
            <a:pPr marL="0" lvl="0" indent="0">
              <a:buNone/>
            </a:pPr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4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Civic-political engagement </a:t>
            </a:r>
            <a:endParaRPr lang="el-G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Civic and political engagement refers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Involvement in the affairs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one’s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community or nation.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Individual and collective actions </a:t>
            </a:r>
            <a:r>
              <a:rPr lang="en-US" dirty="0">
                <a:latin typeface="+mn-lt"/>
                <a:cs typeface="Arial" panose="020B0604020202020204" pitchFamily="34" charset="0"/>
              </a:rPr>
              <a:t>designed to identify and address issues of public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concern. </a:t>
            </a: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1321" y="6316980"/>
            <a:ext cx="5266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2"/>
              </a:rPr>
              <a:t>www.apa.org/education/undergrad/civic-engagement</a:t>
            </a:r>
            <a:endParaRPr lang="en-US" sz="1400" dirty="0" smtClean="0">
              <a:solidFill>
                <a:prstClr val="black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5" y="1298116"/>
            <a:ext cx="5602917" cy="37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The 4 constructs of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civic engagement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69215920"/>
              </p:ext>
            </p:extLst>
          </p:nvPr>
        </p:nvGraphicFramePr>
        <p:xfrm>
          <a:off x="334963" y="814432"/>
          <a:ext cx="11520487" cy="526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379743" y="6237541"/>
            <a:ext cx="7475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hlinkClick r:id="rId8"/>
              </a:rPr>
              <a:t>https</a:t>
            </a:r>
            <a:r>
              <a:rPr lang="en-US" sz="1400" dirty="0">
                <a:solidFill>
                  <a:prstClr val="black"/>
                </a:solidFill>
                <a:hlinkClick r:id="rId8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8"/>
              </a:rPr>
              <a:t>youth.gov/youth-topics/civic-engagement-and-volunteering</a:t>
            </a:r>
            <a:endParaRPr lang="en-US" sz="1400" dirty="0" smtClean="0">
              <a:solidFill>
                <a:prstClr val="black"/>
              </a:solidFill>
            </a:endParaRPr>
          </a:p>
          <a:p>
            <a:pPr algn="r"/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0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Adolescence and civic life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Adolescence is a socially constructed period of life which is: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open to influence by social ideas, influences and institutions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affected by interpersonal rejection and isolation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open in forming and maintaining relationships, aiming to identity formation</a:t>
            </a:r>
          </a:p>
          <a:p>
            <a:pPr marL="0" lvl="0" indent="0" algn="r">
              <a:buNone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(Meaning of Social Inclusion to Young People Not in Employment, Education or Training, Journal of Community &amp; Applied Social Psychology, J. Community Appl. Soc. Psychol., 22: 256–268, 2012)</a:t>
            </a:r>
          </a:p>
          <a:p>
            <a:pPr marL="0" lvl="0" indent="0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Adolescents </a:t>
            </a:r>
            <a:r>
              <a:rPr lang="en-US" dirty="0">
                <a:latin typeface="+mn-lt"/>
                <a:cs typeface="Arial" panose="020B0604020202020204" pitchFamily="34" charset="0"/>
              </a:rPr>
              <a:t>exercise their rights and responsibilities as citizens in a variety of ways and broadly define their political communities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  <a:endParaRPr lang="en-US" sz="1400" dirty="0">
              <a:latin typeface="+mn-lt"/>
              <a:cs typeface="Arial" panose="020B0604020202020204" pitchFamily="34" charset="0"/>
              <a:hlinkClick r:id="rId2"/>
            </a:endParaRPr>
          </a:p>
          <a:p>
            <a:pPr marL="0" lvl="0" indent="0" algn="r">
              <a:buNone/>
            </a:pPr>
            <a:endParaRPr lang="en-US" sz="1400" dirty="0" smtClean="0">
              <a:solidFill>
                <a:prstClr val="black"/>
              </a:solidFill>
              <a:latin typeface="+mn-lt"/>
              <a:cs typeface="Arial" panose="020B0604020202020204" pitchFamily="34" charset="0"/>
              <a:hlinkClick r:id="rId2"/>
            </a:endParaRPr>
          </a:p>
          <a:p>
            <a:pPr marL="0" lvl="0" indent="0" algn="r">
              <a:buNone/>
            </a:pPr>
            <a:endParaRPr lang="en-US" sz="1400" dirty="0">
              <a:solidFill>
                <a:prstClr val="black"/>
              </a:solidFill>
              <a:latin typeface="+mn-lt"/>
              <a:cs typeface="Arial" panose="020B0604020202020204" pitchFamily="34" charset="0"/>
              <a:hlinkClick r:id="rId2"/>
            </a:endParaRPr>
          </a:p>
          <a:p>
            <a:pPr marL="0" lvl="0" indent="0" algn="r">
              <a:buNone/>
            </a:pPr>
            <a:r>
              <a:rPr lang="en-US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2"/>
              </a:rPr>
              <a:t>www.children.org/learn-more/newsroom/2015/aug/youth-civic-engagement-activities</a:t>
            </a:r>
            <a:endParaRPr lang="el-GR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endParaRPr lang="el-GR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6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Civic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empowerment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of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youth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aged 15-24)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Youth civic engagement activities and programs are critical for empowering young people to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:</a:t>
            </a:r>
          </a:p>
          <a:p>
            <a:pPr marL="0" lvl="0" indent="0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evelop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their skills and talents</a:t>
            </a:r>
            <a:r>
              <a:rPr lang="el-GR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ecome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self-reliant adults</a:t>
            </a:r>
            <a:r>
              <a:rPr lang="el-GR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ontribute 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society and their communities</a:t>
            </a:r>
            <a:r>
              <a:rPr lang="el-GR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latin typeface="+mn-lt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latin typeface="+mn-lt"/>
                <a:cs typeface="Arial" panose="020B0604020202020204" pitchFamily="34" charset="0"/>
                <a:hlinkClick r:id="rId2"/>
              </a:rPr>
              <a:t>www.children.org/learn-more/newsroom/2015/aug/youth-civic-engagement-activities</a:t>
            </a:r>
            <a:endParaRPr lang="el-GR" sz="1400" dirty="0">
              <a:latin typeface="+mn-lt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4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Forms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of political engagement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b="1" dirty="0">
                <a:latin typeface="+mn-lt"/>
                <a:cs typeface="Arial" panose="020B0604020202020204" pitchFamily="34" charset="0"/>
              </a:rPr>
              <a:t>‘Non-conventional’ political actions 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participating in political demonstrations, protests and marches; 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signing petitions;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writing political articles or blogs;</a:t>
            </a:r>
          </a:p>
          <a:p>
            <a:pPr lvl="1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liking and sharing political articles, images and videos on social media</a:t>
            </a:r>
          </a:p>
          <a:p>
            <a:pPr lvl="0"/>
            <a:endParaRPr lang="en-US" b="1" dirty="0" smtClean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b="1" dirty="0" smtClean="0">
                <a:latin typeface="+mn-lt"/>
                <a:cs typeface="Arial" panose="020B0604020202020204" pitchFamily="34" charset="0"/>
              </a:rPr>
              <a:t>Providing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direct help to other people in need, </a:t>
            </a:r>
            <a:r>
              <a:rPr lang="en-US" dirty="0">
                <a:latin typeface="+mn-lt"/>
                <a:cs typeface="Arial" panose="020B0604020202020204" pitchFamily="34" charset="0"/>
              </a:rPr>
              <a:t>solving community problems, or raising money for charitable causes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Civic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and political engagement in young people, pp.54-56, Schooling the Good Citizen, The Psychologist,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2019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lvl="0"/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0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Civic and political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participation of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youth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+mn-lt"/>
                <a:cs typeface="Arial" panose="020B0604020202020204" pitchFamily="34" charset="0"/>
              </a:rPr>
              <a:t>Participation during adolescence in community-based organizations and extracurricular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activities</a:t>
            </a:r>
            <a:r>
              <a:rPr lang="el-GR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+mn-lt"/>
                <a:cs typeface="Arial" panose="020B0604020202020204" pitchFamily="34" charset="0"/>
              </a:rPr>
              <a:t>Participation in political, economic and social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conversations</a:t>
            </a:r>
            <a:r>
              <a:rPr lang="el-GR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Working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with others to realize shared ends that benefit the common good of the group 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community</a:t>
            </a:r>
            <a:r>
              <a:rPr lang="el-GR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+mn-lt"/>
                <a:cs typeface="Arial" panose="020B0604020202020204" pitchFamily="34" charset="0"/>
              </a:rPr>
              <a:t>Voting for political candidates who represent one’s views on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policies</a:t>
            </a:r>
            <a:r>
              <a:rPr lang="el-GR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Encyclopedia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of Adolescence (2011), vol. 2, pp. 35-43 Elsevier Inc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0" indent="0" algn="r">
              <a:lnSpc>
                <a:spcPct val="100000"/>
              </a:lnSpc>
              <a:buNone/>
            </a:pPr>
            <a:r>
              <a:rPr lang="en-US" sz="1400" dirty="0" err="1" smtClean="0">
                <a:latin typeface="+mn-lt"/>
                <a:cs typeface="Arial" panose="020B0604020202020204" pitchFamily="34" charset="0"/>
              </a:rPr>
              <a:t>Eurofound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(2012), NEETs – Young people not in employment, education or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training:</a:t>
            </a:r>
          </a:p>
          <a:p>
            <a:pPr marL="0" lvl="0" indent="0" algn="r">
              <a:lnSpc>
                <a:spcPct val="100000"/>
              </a:lnSpc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Characteristics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, costs and policy responses in Europe, Publications Office of the European Union,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Luxembourg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lvl="0"/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Alternative form of Civic and Political Engagement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Identity and attitudes of young citizens are shaped:</a:t>
            </a:r>
          </a:p>
          <a:p>
            <a:pPr lvl="1">
              <a:buFont typeface="Open Sans" panose="020B0606030504020204" pitchFamily="34" charset="0"/>
              <a:buChar char="−"/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less by their social ties to family, </a:t>
            </a:r>
            <a:r>
              <a:rPr lang="en-US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neighbourhood</a:t>
            </a: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school or work, </a:t>
            </a:r>
          </a:p>
          <a:p>
            <a:pPr lvl="1">
              <a:buFont typeface="Open Sans" panose="020B0606030504020204" pitchFamily="34" charset="0"/>
              <a:buChar char="−"/>
            </a:pPr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more by the manner in which they participate and interact through the social networks.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The “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networked young citizen</a:t>
            </a:r>
            <a:r>
              <a:rPr lang="en-US" dirty="0">
                <a:latin typeface="+mn-lt"/>
                <a:cs typeface="Arial" panose="020B0604020202020204" pitchFamily="34" charset="0"/>
              </a:rPr>
              <a:t>” is characterized by strong relationship between social media use and political engagement.</a:t>
            </a:r>
          </a:p>
          <a:p>
            <a:pPr marL="0" lvl="0" indent="0" algn="r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Brian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D. Loader, Ariadne 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Vromen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 &amp; Michael A. 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Xenos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 (2014) </a:t>
            </a:r>
            <a:r>
              <a:rPr lang="en-US" sz="1400" i="1" dirty="0">
                <a:latin typeface="+mn-lt"/>
                <a:cs typeface="Arial" panose="020B0604020202020204" pitchFamily="34" charset="0"/>
              </a:rPr>
              <a:t>The networked young citizen: social media, political participation and civic engagement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, Information, Communication &amp; Society, 17:2,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143-150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15148"/>
      </p:ext>
    </p:extLst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1214</Words>
  <Application>Microsoft Office PowerPoint</Application>
  <PresentationFormat>Widescreen</PresentationFormat>
  <Paragraphs>183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Civic and Political Engagement</vt:lpstr>
      <vt:lpstr>Learning outcomes</vt:lpstr>
      <vt:lpstr>Civic-political engagement </vt:lpstr>
      <vt:lpstr>The 4 constructs of civic engagement</vt:lpstr>
      <vt:lpstr>Adolescence and civic life</vt:lpstr>
      <vt:lpstr>Civic empowerment of youth (aged 15-24)</vt:lpstr>
      <vt:lpstr>Forms of political engagement</vt:lpstr>
      <vt:lpstr>Civic and political participation of youth</vt:lpstr>
      <vt:lpstr>Alternative form of Civic and Political Engagement</vt:lpstr>
      <vt:lpstr>Do young EU citizens participate in society?</vt:lpstr>
      <vt:lpstr>Participation of unemployed youth in democratic life</vt:lpstr>
      <vt:lpstr>NEETs</vt:lpstr>
      <vt:lpstr>How can NEETs be involved in civic participation? </vt:lpstr>
      <vt:lpstr>References</vt:lpstr>
      <vt:lpstr>End of Unit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Theognosia Petrou</cp:lastModifiedBy>
  <cp:revision>107</cp:revision>
  <dcterms:created xsi:type="dcterms:W3CDTF">2019-11-27T07:34:47Z</dcterms:created>
  <dcterms:modified xsi:type="dcterms:W3CDTF">2020-08-07T11:11:01Z</dcterms:modified>
</cp:coreProperties>
</file>