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 id="2147483672" r:id="rId2"/>
    <p:sldMasterId id="2147483684" r:id="rId3"/>
    <p:sldMasterId id="2147483660" r:id="rId4"/>
    <p:sldMasterId id="2147483696" r:id="rId5"/>
    <p:sldMasterId id="2147483708" r:id="rId6"/>
    <p:sldMasterId id="2147483720" r:id="rId7"/>
  </p:sldMasterIdLst>
  <p:notesMasterIdLst>
    <p:notesMasterId r:id="rId35"/>
  </p:notesMasterIdLst>
  <p:sldIdLst>
    <p:sldId id="280" r:id="rId8"/>
    <p:sldId id="345" r:id="rId9"/>
    <p:sldId id="314" r:id="rId10"/>
    <p:sldId id="266" r:id="rId11"/>
    <p:sldId id="281" r:id="rId12"/>
    <p:sldId id="282" r:id="rId13"/>
    <p:sldId id="318" r:id="rId14"/>
    <p:sldId id="283" r:id="rId15"/>
    <p:sldId id="287" r:id="rId16"/>
    <p:sldId id="288" r:id="rId17"/>
    <p:sldId id="335" r:id="rId18"/>
    <p:sldId id="338" r:id="rId19"/>
    <p:sldId id="290" r:id="rId20"/>
    <p:sldId id="342" r:id="rId21"/>
    <p:sldId id="343" r:id="rId22"/>
    <p:sldId id="352" r:id="rId23"/>
    <p:sldId id="353" r:id="rId24"/>
    <p:sldId id="354" r:id="rId25"/>
    <p:sldId id="355" r:id="rId26"/>
    <p:sldId id="356" r:id="rId27"/>
    <p:sldId id="357" r:id="rId28"/>
    <p:sldId id="358" r:id="rId29"/>
    <p:sldId id="359" r:id="rId30"/>
    <p:sldId id="360" r:id="rId31"/>
    <p:sldId id="361" r:id="rId32"/>
    <p:sldId id="330" r:id="rId33"/>
    <p:sldId id="265" r:id="rId34"/>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OLORES" initials="D"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C80A"/>
    <a:srgbClr val="1D92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2" autoAdjust="0"/>
    <p:restoredTop sz="92220" autoAdjust="0"/>
  </p:normalViewPr>
  <p:slideViewPr>
    <p:cSldViewPr snapToGrid="0">
      <p:cViewPr varScale="1">
        <p:scale>
          <a:sx n="107" d="100"/>
          <a:sy n="107" d="100"/>
        </p:scale>
        <p:origin x="750" y="108"/>
      </p:cViewPr>
      <p:guideLst>
        <p:guide orient="horz" pos="2160"/>
        <p:guide pos="3840"/>
      </p:guideLst>
    </p:cSldViewPr>
  </p:slideViewPr>
  <p:notesTextViewPr>
    <p:cViewPr>
      <p:scale>
        <a:sx n="1" d="1"/>
        <a:sy n="1" d="1"/>
      </p:scale>
      <p:origin x="0" y="0"/>
    </p:cViewPr>
  </p:notesTextViewPr>
  <p:notesViewPr>
    <p:cSldViewPr snapToGrid="0">
      <p:cViewPr varScale="1">
        <p:scale>
          <a:sx n="88" d="100"/>
          <a:sy n="88" d="100"/>
        </p:scale>
        <p:origin x="-3870"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heme" Target="theme/theme1.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commentAuthors" Target="commentAuthor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notesMaster" Target="notesMasters/notesMaster1.xml"/><Relationship Id="rId8" Type="http://schemas.openxmlformats.org/officeDocument/2006/relationships/slide" Target="slides/slide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F6A6B49-15B1-40AB-9D1C-672867A309C5}" type="datetimeFigureOut">
              <a:rPr lang="it-IT" smtClean="0"/>
              <a:t>13/08/2020</a:t>
            </a:fld>
            <a:endParaRPr lang="it-IT"/>
          </a:p>
        </p:txBody>
      </p:sp>
      <p:sp>
        <p:nvSpPr>
          <p:cNvPr id="4" name="Segnaposto immagine diapositiva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dirty="0" err="1" smtClean="0"/>
              <a:t>When</a:t>
            </a:r>
            <a:r>
              <a:rPr lang="it-IT" dirty="0" smtClean="0"/>
              <a:t> </a:t>
            </a:r>
            <a:r>
              <a:rPr lang="it-IT" dirty="0" err="1" smtClean="0"/>
              <a:t>translated</a:t>
            </a:r>
            <a:r>
              <a:rPr lang="it-IT" dirty="0" smtClean="0"/>
              <a:t>, </a:t>
            </a:r>
            <a:r>
              <a:rPr lang="it-IT" dirty="0" err="1" smtClean="0"/>
              <a:t>this</a:t>
            </a:r>
            <a:r>
              <a:rPr lang="it-IT" dirty="0" smtClean="0"/>
              <a:t> slide </a:t>
            </a:r>
            <a:r>
              <a:rPr lang="it-IT" dirty="0" err="1" smtClean="0"/>
              <a:t>should</a:t>
            </a:r>
            <a:r>
              <a:rPr lang="it-IT" dirty="0" smtClean="0"/>
              <a:t> be </a:t>
            </a:r>
            <a:r>
              <a:rPr lang="it-IT" dirty="0" err="1" smtClean="0"/>
              <a:t>adapated</a:t>
            </a:r>
            <a:r>
              <a:rPr lang="it-IT" dirty="0" smtClean="0"/>
              <a:t> with </a:t>
            </a:r>
            <a:r>
              <a:rPr lang="it-IT" dirty="0" err="1" smtClean="0"/>
              <a:t>relevant</a:t>
            </a:r>
            <a:r>
              <a:rPr lang="it-IT" dirty="0" smtClean="0"/>
              <a:t> </a:t>
            </a:r>
            <a:r>
              <a:rPr lang="it-IT" dirty="0" err="1" smtClean="0"/>
              <a:t>Fake</a:t>
            </a:r>
            <a:r>
              <a:rPr lang="it-IT" dirty="0" smtClean="0"/>
              <a:t> News in the </a:t>
            </a:r>
            <a:r>
              <a:rPr lang="it-IT" dirty="0" err="1" smtClean="0"/>
              <a:t>respective</a:t>
            </a:r>
            <a:r>
              <a:rPr lang="it-IT" dirty="0" smtClean="0"/>
              <a:t> country</a:t>
            </a:r>
            <a:endParaRPr lang="it-IT" dirty="0"/>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60AEDD-C46F-4DE4-A77A-F0245059EF8B}" type="slidenum">
              <a:rPr lang="it-IT" smtClean="0"/>
              <a:t>‹#›</a:t>
            </a:fld>
            <a:endParaRPr lang="it-IT"/>
          </a:p>
        </p:txBody>
      </p:sp>
    </p:spTree>
    <p:extLst>
      <p:ext uri="{BB962C8B-B14F-4D97-AF65-F5344CB8AC3E}">
        <p14:creationId xmlns:p14="http://schemas.microsoft.com/office/powerpoint/2010/main" val="4233271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baseline="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indent="0" algn="just">
              <a:buNone/>
            </a:pPr>
            <a:r>
              <a:rPr lang="en-US" dirty="0" smtClean="0"/>
              <a:t>The ‘echo chamber’ concept builds explicitly on Nicholas Negroponte’s mid-1990s vision of the Daily Me (Negroponte 1995): a Web 2.0-enabled, </a:t>
            </a:r>
            <a:r>
              <a:rPr lang="en-US" dirty="0" err="1" smtClean="0"/>
              <a:t>personalised</a:t>
            </a:r>
            <a:r>
              <a:rPr lang="en-US" dirty="0" smtClean="0"/>
              <a:t> news portal that would serve only those news items that are of relevance to the known interests of its user, and would therefore vary significantly across individual users. </a:t>
            </a:r>
          </a:p>
          <a:p>
            <a:pPr marL="0" indent="0" algn="just">
              <a:buNone/>
            </a:pPr>
            <a:r>
              <a:rPr lang="en-US" dirty="0" smtClean="0"/>
              <a:t>While Negroponte’s own vision of this service was largely positive, </a:t>
            </a:r>
            <a:r>
              <a:rPr lang="en-US" dirty="0" err="1" smtClean="0"/>
              <a:t>Sunstein</a:t>
            </a:r>
            <a:r>
              <a:rPr lang="en-US" dirty="0" smtClean="0"/>
              <a:t> took a considerably more dystopian view and saw the Daily Me and similar services as leading to a fragmentation and </a:t>
            </a:r>
            <a:r>
              <a:rPr lang="en-US" dirty="0" err="1" smtClean="0"/>
              <a:t>atomisation</a:t>
            </a:r>
            <a:r>
              <a:rPr lang="en-US" dirty="0" smtClean="0"/>
              <a:t> of society that would mean that there was no longer a guarantee that all citizens participating in democratic processes would do so on the basis of a shared and broadly comparable information diet; in particular, he viewed the deep political divisions revealed in the disputed U.S. presidential election race between George W. Bush and Al Gore in 2000, and in its acrimonious aftermath, as a clear sign of such coming societal disintegration. Subsequently, </a:t>
            </a:r>
            <a:r>
              <a:rPr lang="en-US" dirty="0" err="1" smtClean="0"/>
              <a:t>Sunstein’s</a:t>
            </a:r>
            <a:r>
              <a:rPr lang="en-US" dirty="0" smtClean="0"/>
              <a:t> focus has shifted.</a:t>
            </a:r>
            <a:endParaRPr lang="it-IT" dirty="0" smtClean="0"/>
          </a:p>
          <a:p>
            <a:endParaRPr lang="it-IT" dirty="0"/>
          </a:p>
        </p:txBody>
      </p:sp>
      <p:sp>
        <p:nvSpPr>
          <p:cNvPr id="4" name="Segnaposto numero diapositiva 3"/>
          <p:cNvSpPr>
            <a:spLocks noGrp="1"/>
          </p:cNvSpPr>
          <p:nvPr>
            <p:ph type="sldNum" sz="quarter" idx="10"/>
          </p:nvPr>
        </p:nvSpPr>
        <p:spPr/>
        <p:txBody>
          <a:bodyPr/>
          <a:lstStyle/>
          <a:p>
            <a:fld id="{4260AEDD-C46F-4DE4-A77A-F0245059EF8B}" type="slidenum">
              <a:rPr lang="it-IT" smtClean="0"/>
              <a:t>4</a:t>
            </a:fld>
            <a:endParaRPr lang="it-IT"/>
          </a:p>
        </p:txBody>
      </p:sp>
    </p:spTree>
    <p:extLst>
      <p:ext uri="{BB962C8B-B14F-4D97-AF65-F5344CB8AC3E}">
        <p14:creationId xmlns:p14="http://schemas.microsoft.com/office/powerpoint/2010/main" val="42368925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260AEDD-C46F-4DE4-A77A-F0245059EF8B}" type="slidenum">
              <a:rPr lang="it-IT" smtClean="0"/>
              <a:t>21</a:t>
            </a:fld>
            <a:endParaRPr lang="it-IT"/>
          </a:p>
        </p:txBody>
      </p:sp>
    </p:spTree>
    <p:extLst>
      <p:ext uri="{BB962C8B-B14F-4D97-AF65-F5344CB8AC3E}">
        <p14:creationId xmlns:p14="http://schemas.microsoft.com/office/powerpoint/2010/main" val="2265868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260AEDD-C46F-4DE4-A77A-F0245059EF8B}" type="slidenum">
              <a:rPr lang="it-IT" smtClean="0"/>
              <a:t>22</a:t>
            </a:fld>
            <a:endParaRPr lang="it-IT"/>
          </a:p>
        </p:txBody>
      </p:sp>
    </p:spTree>
    <p:extLst>
      <p:ext uri="{BB962C8B-B14F-4D97-AF65-F5344CB8AC3E}">
        <p14:creationId xmlns:p14="http://schemas.microsoft.com/office/powerpoint/2010/main" val="42318121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260AEDD-C46F-4DE4-A77A-F0245059EF8B}" type="slidenum">
              <a:rPr lang="it-IT" smtClean="0"/>
              <a:t>23</a:t>
            </a:fld>
            <a:endParaRPr lang="it-IT"/>
          </a:p>
        </p:txBody>
      </p:sp>
    </p:spTree>
    <p:extLst>
      <p:ext uri="{BB962C8B-B14F-4D97-AF65-F5344CB8AC3E}">
        <p14:creationId xmlns:p14="http://schemas.microsoft.com/office/powerpoint/2010/main" val="7981761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260AEDD-C46F-4DE4-A77A-F0245059EF8B}" type="slidenum">
              <a:rPr lang="it-IT" smtClean="0"/>
              <a:t>24</a:t>
            </a:fld>
            <a:endParaRPr lang="it-IT"/>
          </a:p>
        </p:txBody>
      </p:sp>
    </p:spTree>
    <p:extLst>
      <p:ext uri="{BB962C8B-B14F-4D97-AF65-F5344CB8AC3E}">
        <p14:creationId xmlns:p14="http://schemas.microsoft.com/office/powerpoint/2010/main" val="25872620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260AEDD-C46F-4DE4-A77A-F0245059EF8B}" type="slidenum">
              <a:rPr lang="it-IT" smtClean="0"/>
              <a:t>25</a:t>
            </a:fld>
            <a:endParaRPr lang="it-IT"/>
          </a:p>
        </p:txBody>
      </p:sp>
    </p:spTree>
    <p:extLst>
      <p:ext uri="{BB962C8B-B14F-4D97-AF65-F5344CB8AC3E}">
        <p14:creationId xmlns:p14="http://schemas.microsoft.com/office/powerpoint/2010/main" val="736917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indent="0" algn="just">
              <a:buNone/>
            </a:pPr>
            <a:r>
              <a:rPr lang="en-US" dirty="0" smtClean="0"/>
              <a:t>It builds fundamentally on an anecdote </a:t>
            </a:r>
            <a:r>
              <a:rPr lang="en-US" dirty="0" err="1" smtClean="0"/>
              <a:t>Pariser</a:t>
            </a:r>
            <a:r>
              <a:rPr lang="en-US" dirty="0" smtClean="0"/>
              <a:t> recounts in his book:</a:t>
            </a:r>
          </a:p>
          <a:p>
            <a:pPr marL="0" indent="0" algn="just">
              <a:buNone/>
            </a:pPr>
            <a:r>
              <a:rPr lang="en-US" i="1" dirty="0" smtClean="0"/>
              <a:t>In the spring of 2010, while the remains of the Deepwater Horizon oil rig were spewing crude oil into the Gulf of Mexico, I asked two friends to search for the term “BP.” They’re pretty similar – educated white left-leaning women who live in the Northeast. But the results they saw were quite different. One of my friends saw investment information about BP. The other saw news. For one, the first page of results contained links about the oil spill; for the other, there was nothing about it except for a promotional ad from BP</a:t>
            </a:r>
            <a:r>
              <a:rPr lang="en-US" dirty="0" smtClean="0"/>
              <a:t>. (</a:t>
            </a:r>
            <a:r>
              <a:rPr lang="en-US" dirty="0" err="1" smtClean="0"/>
              <a:t>Pariser</a:t>
            </a:r>
            <a:r>
              <a:rPr lang="en-US" dirty="0" smtClean="0"/>
              <a:t> 2011: 2)</a:t>
            </a:r>
            <a:endParaRPr lang="it-IT" dirty="0" smtClean="0"/>
          </a:p>
          <a:p>
            <a:endParaRPr lang="it-IT" dirty="0"/>
          </a:p>
        </p:txBody>
      </p:sp>
      <p:sp>
        <p:nvSpPr>
          <p:cNvPr id="4" name="Segnaposto numero diapositiva 3"/>
          <p:cNvSpPr>
            <a:spLocks noGrp="1"/>
          </p:cNvSpPr>
          <p:nvPr>
            <p:ph type="sldNum" sz="quarter" idx="10"/>
          </p:nvPr>
        </p:nvSpPr>
        <p:spPr/>
        <p:txBody>
          <a:bodyPr/>
          <a:lstStyle/>
          <a:p>
            <a:fld id="{4260AEDD-C46F-4DE4-A77A-F0245059EF8B}" type="slidenum">
              <a:rPr lang="it-IT" smtClean="0"/>
              <a:t>6</a:t>
            </a:fld>
            <a:endParaRPr lang="it-IT"/>
          </a:p>
        </p:txBody>
      </p:sp>
    </p:spTree>
    <p:extLst>
      <p:ext uri="{BB962C8B-B14F-4D97-AF65-F5344CB8AC3E}">
        <p14:creationId xmlns:p14="http://schemas.microsoft.com/office/powerpoint/2010/main" val="2541020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This is an</a:t>
            </a:r>
            <a:r>
              <a:rPr lang="en-US" sz="1200" b="1" dirty="0" smtClean="0"/>
              <a:t> eight-point </a:t>
            </a:r>
            <a:r>
              <a:rPr lang="en-US" sz="1200" dirty="0" smtClean="0"/>
              <a:t>guide (available on the Parliament’s website in English) https://www.europarl.europa.eu/RegData/etudes/ATAG/2017/599386/EPRS_ATA(2017)599386_EN.pdf</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endParaRPr lang="it-IT" dirty="0"/>
          </a:p>
        </p:txBody>
      </p:sp>
      <p:sp>
        <p:nvSpPr>
          <p:cNvPr id="4" name="Segnaposto numero diapositiva 3"/>
          <p:cNvSpPr>
            <a:spLocks noGrp="1"/>
          </p:cNvSpPr>
          <p:nvPr>
            <p:ph type="sldNum" sz="quarter" idx="10"/>
          </p:nvPr>
        </p:nvSpPr>
        <p:spPr/>
        <p:txBody>
          <a:bodyPr/>
          <a:lstStyle/>
          <a:p>
            <a:fld id="{4260AEDD-C46F-4DE4-A77A-F0245059EF8B}" type="slidenum">
              <a:rPr lang="it-IT" smtClean="0"/>
              <a:t>9</a:t>
            </a:fld>
            <a:endParaRPr lang="it-IT"/>
          </a:p>
        </p:txBody>
      </p:sp>
    </p:spTree>
    <p:extLst>
      <p:ext uri="{BB962C8B-B14F-4D97-AF65-F5344CB8AC3E}">
        <p14:creationId xmlns:p14="http://schemas.microsoft.com/office/powerpoint/2010/main" val="875208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smtClean="0"/>
              <a:t>https</a:t>
            </a:r>
            <a:r>
              <a:rPr lang="it-IT" dirty="0" smtClean="0"/>
              <a:t>://</a:t>
            </a:r>
            <a:r>
              <a:rPr lang="it-IT" dirty="0" err="1" smtClean="0"/>
              <a:t>digitalresource.center</a:t>
            </a:r>
            <a:r>
              <a:rPr lang="it-IT" dirty="0" smtClean="0"/>
              <a:t>/</a:t>
            </a:r>
            <a:r>
              <a:rPr lang="it-IT" dirty="0" err="1" smtClean="0"/>
              <a:t>content</a:t>
            </a:r>
            <a:r>
              <a:rPr lang="it-IT" dirty="0" smtClean="0"/>
              <a:t>/</a:t>
            </a:r>
            <a:r>
              <a:rPr lang="it-IT" dirty="0" err="1" smtClean="0"/>
              <a:t>introducing-imvain</a:t>
            </a:r>
            <a:endParaRPr lang="it-IT" dirty="0"/>
          </a:p>
        </p:txBody>
      </p:sp>
      <p:sp>
        <p:nvSpPr>
          <p:cNvPr id="4" name="Segnaposto numero diapositiva 3"/>
          <p:cNvSpPr>
            <a:spLocks noGrp="1"/>
          </p:cNvSpPr>
          <p:nvPr>
            <p:ph type="sldNum" sz="quarter" idx="10"/>
          </p:nvPr>
        </p:nvSpPr>
        <p:spPr/>
        <p:txBody>
          <a:bodyPr/>
          <a:lstStyle/>
          <a:p>
            <a:fld id="{4260AEDD-C46F-4DE4-A77A-F0245059EF8B}" type="slidenum">
              <a:rPr lang="it-IT" smtClean="0"/>
              <a:t>11</a:t>
            </a:fld>
            <a:endParaRPr lang="it-IT"/>
          </a:p>
        </p:txBody>
      </p:sp>
    </p:spTree>
    <p:extLst>
      <p:ext uri="{BB962C8B-B14F-4D97-AF65-F5344CB8AC3E}">
        <p14:creationId xmlns:p14="http://schemas.microsoft.com/office/powerpoint/2010/main" val="2836147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You</a:t>
            </a:r>
            <a:r>
              <a:rPr lang="it-IT" baseline="0" dirty="0" smtClean="0"/>
              <a:t> may use relevant Fake News of national country to create an EU-based list of fake news</a:t>
            </a:r>
            <a:endParaRPr lang="it-IT" dirty="0"/>
          </a:p>
        </p:txBody>
      </p:sp>
      <p:sp>
        <p:nvSpPr>
          <p:cNvPr id="4" name="Segnaposto numero diapositiva 3"/>
          <p:cNvSpPr>
            <a:spLocks noGrp="1"/>
          </p:cNvSpPr>
          <p:nvPr>
            <p:ph type="sldNum" sz="quarter" idx="10"/>
          </p:nvPr>
        </p:nvSpPr>
        <p:spPr/>
        <p:txBody>
          <a:bodyPr/>
          <a:lstStyle/>
          <a:p>
            <a:fld id="{4260AEDD-C46F-4DE4-A77A-F0245059EF8B}" type="slidenum">
              <a:rPr lang="it-IT" smtClean="0"/>
              <a:t>16</a:t>
            </a:fld>
            <a:endParaRPr lang="it-IT"/>
          </a:p>
        </p:txBody>
      </p:sp>
    </p:spTree>
    <p:extLst>
      <p:ext uri="{BB962C8B-B14F-4D97-AF65-F5344CB8AC3E}">
        <p14:creationId xmlns:p14="http://schemas.microsoft.com/office/powerpoint/2010/main" val="713716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260AEDD-C46F-4DE4-A77A-F0245059EF8B}" type="slidenum">
              <a:rPr lang="it-IT" smtClean="0"/>
              <a:t>17</a:t>
            </a:fld>
            <a:endParaRPr lang="it-IT"/>
          </a:p>
        </p:txBody>
      </p:sp>
    </p:spTree>
    <p:extLst>
      <p:ext uri="{BB962C8B-B14F-4D97-AF65-F5344CB8AC3E}">
        <p14:creationId xmlns:p14="http://schemas.microsoft.com/office/powerpoint/2010/main" val="3734806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260AEDD-C46F-4DE4-A77A-F0245059EF8B}" type="slidenum">
              <a:rPr lang="it-IT" smtClean="0"/>
              <a:t>18</a:t>
            </a:fld>
            <a:endParaRPr lang="it-IT"/>
          </a:p>
        </p:txBody>
      </p:sp>
    </p:spTree>
    <p:extLst>
      <p:ext uri="{BB962C8B-B14F-4D97-AF65-F5344CB8AC3E}">
        <p14:creationId xmlns:p14="http://schemas.microsoft.com/office/powerpoint/2010/main" val="1699547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260AEDD-C46F-4DE4-A77A-F0245059EF8B}" type="slidenum">
              <a:rPr lang="it-IT" smtClean="0"/>
              <a:t>19</a:t>
            </a:fld>
            <a:endParaRPr lang="it-IT"/>
          </a:p>
        </p:txBody>
      </p:sp>
    </p:spTree>
    <p:extLst>
      <p:ext uri="{BB962C8B-B14F-4D97-AF65-F5344CB8AC3E}">
        <p14:creationId xmlns:p14="http://schemas.microsoft.com/office/powerpoint/2010/main" val="1159831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260AEDD-C46F-4DE4-A77A-F0245059EF8B}" type="slidenum">
              <a:rPr lang="it-IT" smtClean="0"/>
              <a:t>20</a:t>
            </a:fld>
            <a:endParaRPr lang="it-IT"/>
          </a:p>
        </p:txBody>
      </p:sp>
    </p:spTree>
    <p:extLst>
      <p:ext uri="{BB962C8B-B14F-4D97-AF65-F5344CB8AC3E}">
        <p14:creationId xmlns:p14="http://schemas.microsoft.com/office/powerpoint/2010/main" val="2619572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jpe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Text - 1col">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sz="2800">
                <a:latin typeface="+mn-lt"/>
                <a:ea typeface="Roboto Slab" pitchFamily="2" charset="0"/>
              </a:defRPr>
            </a:lvl1pPr>
          </a:lstStyle>
          <a:p>
            <a:r>
              <a:rPr lang="en-US" dirty="0" smtClean="0"/>
              <a:t>Section title goes here</a:t>
            </a:r>
            <a:endParaRPr lang="el-GR" dirty="0"/>
          </a:p>
        </p:txBody>
      </p:sp>
      <p:sp>
        <p:nvSpPr>
          <p:cNvPr id="5" name="Content Placeholder 3"/>
          <p:cNvSpPr>
            <a:spLocks noGrp="1"/>
          </p:cNvSpPr>
          <p:nvPr>
            <p:ph sz="quarter" idx="12"/>
          </p:nvPr>
        </p:nvSpPr>
        <p:spPr>
          <a:xfrm>
            <a:off x="334963" y="1291804"/>
            <a:ext cx="11520000" cy="5269334"/>
          </a:xfrm>
          <a:prstGeom prst="rect">
            <a:avLst/>
          </a:prstGeom>
        </p:spPr>
        <p:txBody>
          <a:bodyPr/>
          <a:lstStyle>
            <a:lvl1pPr algn="l">
              <a:lnSpc>
                <a:spcPts val="2400"/>
              </a:lnSpc>
              <a:spcBef>
                <a:spcPts val="600"/>
              </a:spcBef>
              <a:spcAft>
                <a:spcPts val="600"/>
              </a:spcAft>
              <a:defRPr sz="1800">
                <a:solidFill>
                  <a:schemeClr val="bg2">
                    <a:lumMod val="75000"/>
                    <a:lumOff val="25000"/>
                  </a:schemeClr>
                </a:solidFill>
                <a:latin typeface="+mj-lt"/>
              </a:defRPr>
            </a:lvl1pPr>
            <a:lvl2pPr>
              <a:defRPr sz="2200"/>
            </a:lvl2pPr>
            <a:lvl3pPr>
              <a:defRPr sz="2200"/>
            </a:lvl3pPr>
            <a:lvl4pPr>
              <a:defRPr sz="2200"/>
            </a:lvl4pPr>
            <a:lvl5pPr>
              <a:defRPr sz="2200"/>
            </a:lvl5pPr>
          </a:lstStyle>
          <a:p>
            <a:pPr lvl="0"/>
            <a:endParaRPr lang="en-US" dirty="0" smtClean="0"/>
          </a:p>
        </p:txBody>
      </p:sp>
    </p:spTree>
    <p:extLst>
      <p:ext uri="{BB962C8B-B14F-4D97-AF65-F5344CB8AC3E}">
        <p14:creationId xmlns:p14="http://schemas.microsoft.com/office/powerpoint/2010/main" val="220810225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Subtitle Text - 1col">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smtClean="0"/>
              <a:t>Section title goes here</a:t>
            </a:r>
            <a:endParaRPr lang="el-GR" dirty="0"/>
          </a:p>
        </p:txBody>
      </p:sp>
      <p:sp>
        <p:nvSpPr>
          <p:cNvPr id="2" name="Rectangle 1"/>
          <p:cNvSpPr/>
          <p:nvPr userDrawn="1"/>
        </p:nvSpPr>
        <p:spPr>
          <a:xfrm>
            <a:off x="6281056" y="4691517"/>
            <a:ext cx="5575982" cy="186962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6"/>
                </a:solidFill>
              </a:rPr>
              <a:t>Quote</a:t>
            </a:r>
            <a:r>
              <a:rPr lang="en-US" baseline="0" dirty="0" smtClean="0">
                <a:solidFill>
                  <a:schemeClr val="accent6"/>
                </a:solidFill>
              </a:rPr>
              <a:t> text here</a:t>
            </a:r>
            <a:endParaRPr lang="el-GR" dirty="0">
              <a:solidFill>
                <a:schemeClr val="accent6"/>
              </a:solidFill>
            </a:endParaRPr>
          </a:p>
        </p:txBody>
      </p:sp>
      <p:sp>
        <p:nvSpPr>
          <p:cNvPr id="6" name="Content Placeholder 3"/>
          <p:cNvSpPr>
            <a:spLocks noGrp="1"/>
          </p:cNvSpPr>
          <p:nvPr>
            <p:ph sz="quarter" idx="11" hasCustomPrompt="1"/>
          </p:nvPr>
        </p:nvSpPr>
        <p:spPr>
          <a:xfrm>
            <a:off x="332888" y="1291804"/>
            <a:ext cx="5533249" cy="5269334"/>
          </a:xfrm>
          <a:prstGeom prst="rect">
            <a:avLst/>
          </a:prstGeom>
        </p:spPr>
        <p:txBody>
          <a:bodyPr/>
          <a:lstStyle>
            <a:lvl1pPr>
              <a:defRPr lang="en-US" sz="1800" dirty="0" smtClean="0">
                <a:solidFill>
                  <a:schemeClr val="bg2">
                    <a:lumMod val="75000"/>
                    <a:lumOff val="25000"/>
                  </a:schemeClr>
                </a:solidFill>
                <a:latin typeface="+mj-lt"/>
              </a:defRPr>
            </a:lvl1pPr>
          </a:lstStyle>
          <a:p>
            <a:pPr lvl="0" algn="l">
              <a:lnSpc>
                <a:spcPts val="2400"/>
              </a:lnSpc>
              <a:spcBef>
                <a:spcPts val="600"/>
              </a:spcBef>
              <a:spcAft>
                <a:spcPts val="600"/>
              </a:spcAft>
            </a:pPr>
            <a:r>
              <a:rPr lang="en-US" dirty="0" smtClean="0"/>
              <a:t>Content goes here (text / image / diagram / video). Make sure all media/graphics fit the column width, for better display results. </a:t>
            </a:r>
          </a:p>
        </p:txBody>
      </p:sp>
      <p:sp>
        <p:nvSpPr>
          <p:cNvPr id="7" name="Content Placeholder 3"/>
          <p:cNvSpPr>
            <a:spLocks noGrp="1"/>
          </p:cNvSpPr>
          <p:nvPr>
            <p:ph sz="quarter" idx="12" hasCustomPrompt="1"/>
          </p:nvPr>
        </p:nvSpPr>
        <p:spPr>
          <a:xfrm>
            <a:off x="6273311" y="1291804"/>
            <a:ext cx="5581652" cy="3046931"/>
          </a:xfrm>
          <a:prstGeom prst="rect">
            <a:avLst/>
          </a:prstGeom>
        </p:spPr>
        <p:txBody>
          <a:bodyPr/>
          <a:lstStyle>
            <a:lvl1pPr>
              <a:defRPr lang="en-US" sz="1800" dirty="0" smtClean="0">
                <a:solidFill>
                  <a:schemeClr val="bg2">
                    <a:lumMod val="75000"/>
                    <a:lumOff val="25000"/>
                  </a:schemeClr>
                </a:solidFill>
                <a:latin typeface="+mj-lt"/>
              </a:defRPr>
            </a:lvl1pPr>
          </a:lstStyle>
          <a:p>
            <a:pPr lvl="0" algn="l">
              <a:lnSpc>
                <a:spcPts val="2400"/>
              </a:lnSpc>
              <a:spcBef>
                <a:spcPts val="600"/>
              </a:spcBef>
              <a:spcAft>
                <a:spcPts val="600"/>
              </a:spcAft>
            </a:pPr>
            <a:r>
              <a:rPr lang="en-US" dirty="0" smtClean="0"/>
              <a:t>Content goes here (text / image / diagram / video). Make sure all media/graphics fit the column width, for better display results. </a:t>
            </a:r>
          </a:p>
        </p:txBody>
      </p:sp>
    </p:spTree>
    <p:extLst>
      <p:ext uri="{BB962C8B-B14F-4D97-AF65-F5344CB8AC3E}">
        <p14:creationId xmlns:p14="http://schemas.microsoft.com/office/powerpoint/2010/main" val="360133286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Subtitle Text - 1col">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smtClean="0"/>
              <a:t>Section title goes here</a:t>
            </a:r>
            <a:endParaRPr lang="el-GR" dirty="0"/>
          </a:p>
        </p:txBody>
      </p:sp>
      <p:sp>
        <p:nvSpPr>
          <p:cNvPr id="7" name="Rectangle 6"/>
          <p:cNvSpPr/>
          <p:nvPr userDrawn="1"/>
        </p:nvSpPr>
        <p:spPr>
          <a:xfrm>
            <a:off x="6275386" y="4906737"/>
            <a:ext cx="5579578" cy="165440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6"/>
                </a:solidFill>
              </a:rPr>
              <a:t>Quote</a:t>
            </a:r>
            <a:r>
              <a:rPr lang="en-US" baseline="0" dirty="0" smtClean="0">
                <a:solidFill>
                  <a:schemeClr val="accent6"/>
                </a:solidFill>
              </a:rPr>
              <a:t> text here</a:t>
            </a:r>
            <a:endParaRPr lang="el-GR" dirty="0">
              <a:solidFill>
                <a:schemeClr val="accent6"/>
              </a:solidFill>
            </a:endParaRPr>
          </a:p>
        </p:txBody>
      </p:sp>
      <p:sp>
        <p:nvSpPr>
          <p:cNvPr id="8" name="Content Placeholder 3"/>
          <p:cNvSpPr>
            <a:spLocks noGrp="1"/>
          </p:cNvSpPr>
          <p:nvPr>
            <p:ph sz="quarter" idx="11" hasCustomPrompt="1"/>
          </p:nvPr>
        </p:nvSpPr>
        <p:spPr>
          <a:xfrm>
            <a:off x="334963" y="1943478"/>
            <a:ext cx="5533249" cy="4617660"/>
          </a:xfrm>
          <a:prstGeom prst="rect">
            <a:avLst/>
          </a:prstGeom>
        </p:spPr>
        <p:txBody>
          <a:bodyPr/>
          <a:lstStyle>
            <a:lvl1pPr>
              <a:defRPr lang="en-US" sz="1800" dirty="0" smtClean="0">
                <a:solidFill>
                  <a:schemeClr val="bg2">
                    <a:lumMod val="75000"/>
                    <a:lumOff val="25000"/>
                  </a:schemeClr>
                </a:solidFill>
                <a:latin typeface="+mj-lt"/>
              </a:defRPr>
            </a:lvl1pPr>
          </a:lstStyle>
          <a:p>
            <a:pPr lvl="0" algn="l">
              <a:lnSpc>
                <a:spcPts val="2400"/>
              </a:lnSpc>
              <a:spcBef>
                <a:spcPts val="600"/>
              </a:spcBef>
              <a:spcAft>
                <a:spcPts val="600"/>
              </a:spcAft>
            </a:pPr>
            <a:r>
              <a:rPr lang="en-US" dirty="0" smtClean="0"/>
              <a:t>Content goes here (text / image / diagram / video). Make sure all media/graphics fit the column width, for better display results. </a:t>
            </a:r>
          </a:p>
        </p:txBody>
      </p:sp>
      <p:sp>
        <p:nvSpPr>
          <p:cNvPr id="9" name="Content Placeholder 3"/>
          <p:cNvSpPr>
            <a:spLocks noGrp="1"/>
          </p:cNvSpPr>
          <p:nvPr>
            <p:ph sz="quarter" idx="12" hasCustomPrompt="1"/>
          </p:nvPr>
        </p:nvSpPr>
        <p:spPr>
          <a:xfrm>
            <a:off x="6275386" y="1943478"/>
            <a:ext cx="5581652" cy="2749820"/>
          </a:xfrm>
          <a:prstGeom prst="rect">
            <a:avLst/>
          </a:prstGeom>
        </p:spPr>
        <p:txBody>
          <a:bodyPr/>
          <a:lstStyle>
            <a:lvl1pPr>
              <a:defRPr lang="en-US" sz="1800" dirty="0" smtClean="0">
                <a:solidFill>
                  <a:schemeClr val="bg2">
                    <a:lumMod val="75000"/>
                    <a:lumOff val="25000"/>
                  </a:schemeClr>
                </a:solidFill>
                <a:latin typeface="+mj-lt"/>
              </a:defRPr>
            </a:lvl1pPr>
          </a:lstStyle>
          <a:p>
            <a:pPr lvl="0" algn="l">
              <a:lnSpc>
                <a:spcPts val="2400"/>
              </a:lnSpc>
              <a:spcBef>
                <a:spcPts val="600"/>
              </a:spcBef>
              <a:spcAft>
                <a:spcPts val="600"/>
              </a:spcAft>
            </a:pPr>
            <a:r>
              <a:rPr lang="en-US" dirty="0" smtClean="0"/>
              <a:t>Content goes here (text / image / diagram / video). Make sure all media/graphics fit the column width, for better display results. </a:t>
            </a:r>
          </a:p>
        </p:txBody>
      </p:sp>
      <p:sp>
        <p:nvSpPr>
          <p:cNvPr id="10" name="Text Placeholder 9"/>
          <p:cNvSpPr>
            <a:spLocks noGrp="1"/>
          </p:cNvSpPr>
          <p:nvPr>
            <p:ph type="body" sz="quarter" idx="10" hasCustomPrompt="1"/>
          </p:nvPr>
        </p:nvSpPr>
        <p:spPr>
          <a:xfrm>
            <a:off x="337037" y="1212611"/>
            <a:ext cx="11520001" cy="530998"/>
          </a:xfrm>
          <a:prstGeom prst="rect">
            <a:avLst/>
          </a:prstGeom>
          <a:noFill/>
        </p:spPr>
        <p:txBody>
          <a:bodyPr anchor="ctr" anchorCtr="0"/>
          <a:lstStyle>
            <a:lvl1pPr>
              <a:defRPr sz="2000" b="0" baseline="0">
                <a:solidFill>
                  <a:schemeClr val="accent1"/>
                </a:solidFill>
                <a:latin typeface="+mj-lt"/>
              </a:defRPr>
            </a:lvl1pPr>
          </a:lstStyle>
          <a:p>
            <a:pPr lvl="0"/>
            <a:r>
              <a:rPr lang="en-US" dirty="0" smtClean="0"/>
              <a:t>Sub-section title goes here</a:t>
            </a:r>
            <a:endParaRPr lang="el-GR" dirty="0"/>
          </a:p>
        </p:txBody>
      </p:sp>
    </p:spTree>
    <p:extLst>
      <p:ext uri="{BB962C8B-B14F-4D97-AF65-F5344CB8AC3E}">
        <p14:creationId xmlns:p14="http://schemas.microsoft.com/office/powerpoint/2010/main" val="366415194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Title Subtitle Text - 1col">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smtClean="0"/>
              <a:t>Section title goes here</a:t>
            </a:r>
            <a:endParaRPr lang="el-GR" dirty="0"/>
          </a:p>
        </p:txBody>
      </p:sp>
      <p:sp>
        <p:nvSpPr>
          <p:cNvPr id="7" name="Rectangle 6"/>
          <p:cNvSpPr/>
          <p:nvPr userDrawn="1"/>
        </p:nvSpPr>
        <p:spPr>
          <a:xfrm>
            <a:off x="6273310" y="4906736"/>
            <a:ext cx="5581653" cy="165440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6"/>
                </a:solidFill>
              </a:rPr>
              <a:t>Quote</a:t>
            </a:r>
            <a:r>
              <a:rPr lang="en-US" baseline="0" dirty="0" smtClean="0">
                <a:solidFill>
                  <a:schemeClr val="accent6"/>
                </a:solidFill>
              </a:rPr>
              <a:t> text here</a:t>
            </a:r>
            <a:endParaRPr lang="el-GR" dirty="0">
              <a:solidFill>
                <a:schemeClr val="accent6"/>
              </a:solidFill>
            </a:endParaRPr>
          </a:p>
        </p:txBody>
      </p:sp>
      <p:sp>
        <p:nvSpPr>
          <p:cNvPr id="9" name="Content Placeholder 3"/>
          <p:cNvSpPr>
            <a:spLocks noGrp="1"/>
          </p:cNvSpPr>
          <p:nvPr>
            <p:ph sz="quarter" idx="11" hasCustomPrompt="1"/>
          </p:nvPr>
        </p:nvSpPr>
        <p:spPr>
          <a:xfrm>
            <a:off x="334963" y="1943478"/>
            <a:ext cx="5533249" cy="3841502"/>
          </a:xfrm>
          <a:prstGeom prst="rect">
            <a:avLst/>
          </a:prstGeom>
        </p:spPr>
        <p:txBody>
          <a:bodyPr/>
          <a:lstStyle>
            <a:lvl1pPr>
              <a:defRPr lang="en-US" sz="1800" dirty="0" smtClean="0">
                <a:solidFill>
                  <a:schemeClr val="bg2">
                    <a:lumMod val="75000"/>
                    <a:lumOff val="25000"/>
                  </a:schemeClr>
                </a:solidFill>
                <a:latin typeface="+mj-lt"/>
              </a:defRPr>
            </a:lvl1pPr>
          </a:lstStyle>
          <a:p>
            <a:pPr lvl="0" algn="l">
              <a:lnSpc>
                <a:spcPts val="2400"/>
              </a:lnSpc>
              <a:spcBef>
                <a:spcPts val="600"/>
              </a:spcBef>
              <a:spcAft>
                <a:spcPts val="600"/>
              </a:spcAft>
            </a:pPr>
            <a:r>
              <a:rPr lang="en-US" dirty="0" smtClean="0"/>
              <a:t>Content goes here (text / image / diagram / video). Make sure all media/graphics fit the column width, for better display results. </a:t>
            </a:r>
          </a:p>
        </p:txBody>
      </p:sp>
      <p:sp>
        <p:nvSpPr>
          <p:cNvPr id="10" name="Content Placeholder 3"/>
          <p:cNvSpPr>
            <a:spLocks noGrp="1"/>
          </p:cNvSpPr>
          <p:nvPr>
            <p:ph sz="quarter" idx="12" hasCustomPrompt="1"/>
          </p:nvPr>
        </p:nvSpPr>
        <p:spPr>
          <a:xfrm>
            <a:off x="6275386" y="1943478"/>
            <a:ext cx="5581652" cy="2703167"/>
          </a:xfrm>
          <a:prstGeom prst="rect">
            <a:avLst/>
          </a:prstGeom>
        </p:spPr>
        <p:txBody>
          <a:bodyPr/>
          <a:lstStyle>
            <a:lvl1pPr>
              <a:defRPr lang="en-US" sz="1800" dirty="0" smtClean="0">
                <a:solidFill>
                  <a:schemeClr val="bg2">
                    <a:lumMod val="75000"/>
                    <a:lumOff val="25000"/>
                  </a:schemeClr>
                </a:solidFill>
                <a:latin typeface="+mj-lt"/>
              </a:defRPr>
            </a:lvl1pPr>
          </a:lstStyle>
          <a:p>
            <a:pPr lvl="0" algn="l">
              <a:lnSpc>
                <a:spcPts val="2400"/>
              </a:lnSpc>
              <a:spcBef>
                <a:spcPts val="600"/>
              </a:spcBef>
              <a:spcAft>
                <a:spcPts val="600"/>
              </a:spcAft>
            </a:pPr>
            <a:r>
              <a:rPr lang="en-US" dirty="0" smtClean="0"/>
              <a:t>Content goes here (text / image / diagram / video). Make sure all media/graphics fit the column width, for better display results. </a:t>
            </a:r>
          </a:p>
        </p:txBody>
      </p:sp>
      <p:sp>
        <p:nvSpPr>
          <p:cNvPr id="14" name="Text Placeholder 9"/>
          <p:cNvSpPr>
            <a:spLocks noGrp="1"/>
          </p:cNvSpPr>
          <p:nvPr>
            <p:ph type="body" sz="quarter" idx="10" hasCustomPrompt="1"/>
          </p:nvPr>
        </p:nvSpPr>
        <p:spPr>
          <a:xfrm>
            <a:off x="337037" y="1212611"/>
            <a:ext cx="11520001" cy="530998"/>
          </a:xfrm>
          <a:prstGeom prst="rect">
            <a:avLst/>
          </a:prstGeom>
          <a:noFill/>
        </p:spPr>
        <p:txBody>
          <a:bodyPr anchor="ctr" anchorCtr="0"/>
          <a:lstStyle>
            <a:lvl1pPr>
              <a:defRPr sz="2000" b="0" baseline="0">
                <a:solidFill>
                  <a:schemeClr val="accent1"/>
                </a:solidFill>
                <a:latin typeface="+mj-lt"/>
              </a:defRPr>
            </a:lvl1pPr>
          </a:lstStyle>
          <a:p>
            <a:pPr lvl="0"/>
            <a:r>
              <a:rPr lang="en-US" dirty="0" smtClean="0"/>
              <a:t>Sub-section title goes here</a:t>
            </a:r>
            <a:endParaRPr lang="el-GR" dirty="0"/>
          </a:p>
        </p:txBody>
      </p:sp>
      <p:sp>
        <p:nvSpPr>
          <p:cNvPr id="15" name="Rectangle 14"/>
          <p:cNvSpPr/>
          <p:nvPr userDrawn="1"/>
        </p:nvSpPr>
        <p:spPr>
          <a:xfrm>
            <a:off x="332888" y="5989638"/>
            <a:ext cx="2988810" cy="571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Button</a:t>
            </a:r>
            <a:r>
              <a:rPr lang="en-US" sz="1600" baseline="0" dirty="0" smtClean="0"/>
              <a:t> text here</a:t>
            </a:r>
            <a:endParaRPr lang="el-GR" sz="1600" dirty="0"/>
          </a:p>
        </p:txBody>
      </p:sp>
    </p:spTree>
    <p:extLst>
      <p:ext uri="{BB962C8B-B14F-4D97-AF65-F5344CB8AC3E}">
        <p14:creationId xmlns:p14="http://schemas.microsoft.com/office/powerpoint/2010/main" val="391213657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itle Subtitle Text - 1col">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smtClean="0"/>
              <a:t>Section title goes here</a:t>
            </a:r>
            <a:endParaRPr lang="el-GR" dirty="0"/>
          </a:p>
        </p:txBody>
      </p:sp>
      <p:sp>
        <p:nvSpPr>
          <p:cNvPr id="17" name="Content Placeholder 3"/>
          <p:cNvSpPr>
            <a:spLocks noGrp="1"/>
          </p:cNvSpPr>
          <p:nvPr>
            <p:ph sz="quarter" idx="11" hasCustomPrompt="1"/>
          </p:nvPr>
        </p:nvSpPr>
        <p:spPr>
          <a:xfrm>
            <a:off x="332888" y="1291804"/>
            <a:ext cx="5533249" cy="3457478"/>
          </a:xfrm>
          <a:prstGeom prst="rect">
            <a:avLst/>
          </a:prstGeom>
        </p:spPr>
        <p:txBody>
          <a:bodyPr/>
          <a:lstStyle>
            <a:lvl1pPr>
              <a:defRPr lang="en-US" sz="1800" dirty="0" smtClean="0">
                <a:solidFill>
                  <a:schemeClr val="bg2">
                    <a:lumMod val="75000"/>
                    <a:lumOff val="25000"/>
                  </a:schemeClr>
                </a:solidFill>
                <a:latin typeface="+mj-lt"/>
              </a:defRPr>
            </a:lvl1pPr>
          </a:lstStyle>
          <a:p>
            <a:pPr lvl="0" algn="l">
              <a:lnSpc>
                <a:spcPts val="2400"/>
              </a:lnSpc>
              <a:spcBef>
                <a:spcPts val="600"/>
              </a:spcBef>
              <a:spcAft>
                <a:spcPts val="600"/>
              </a:spcAft>
            </a:pPr>
            <a:r>
              <a:rPr lang="en-US" dirty="0" smtClean="0"/>
              <a:t>Content goes here (text / image / diagram / video). Make sure all media/graphics fit the column width, for better display results. </a:t>
            </a:r>
          </a:p>
        </p:txBody>
      </p:sp>
      <p:sp>
        <p:nvSpPr>
          <p:cNvPr id="18" name="Content Placeholder 3"/>
          <p:cNvSpPr>
            <a:spLocks noGrp="1"/>
          </p:cNvSpPr>
          <p:nvPr>
            <p:ph sz="quarter" idx="12" hasCustomPrompt="1"/>
          </p:nvPr>
        </p:nvSpPr>
        <p:spPr>
          <a:xfrm>
            <a:off x="6273311" y="1291804"/>
            <a:ext cx="5581652" cy="4418531"/>
          </a:xfrm>
          <a:prstGeom prst="rect">
            <a:avLst/>
          </a:prstGeom>
        </p:spPr>
        <p:txBody>
          <a:bodyPr/>
          <a:lstStyle>
            <a:lvl1pPr>
              <a:defRPr lang="en-US" sz="1800" dirty="0" smtClean="0">
                <a:solidFill>
                  <a:schemeClr val="bg2">
                    <a:lumMod val="75000"/>
                    <a:lumOff val="25000"/>
                  </a:schemeClr>
                </a:solidFill>
                <a:latin typeface="+mj-lt"/>
              </a:defRPr>
            </a:lvl1pPr>
          </a:lstStyle>
          <a:p>
            <a:pPr lvl="0" algn="l">
              <a:lnSpc>
                <a:spcPts val="2400"/>
              </a:lnSpc>
              <a:spcBef>
                <a:spcPts val="600"/>
              </a:spcBef>
              <a:spcAft>
                <a:spcPts val="600"/>
              </a:spcAft>
            </a:pPr>
            <a:r>
              <a:rPr lang="en-US" dirty="0" smtClean="0"/>
              <a:t>Content goes here (text / image / diagram / video). Make sure all media/graphics fit the column width, for better display results. </a:t>
            </a:r>
          </a:p>
        </p:txBody>
      </p:sp>
      <p:sp>
        <p:nvSpPr>
          <p:cNvPr id="19" name="Rectangle 18"/>
          <p:cNvSpPr/>
          <p:nvPr userDrawn="1"/>
        </p:nvSpPr>
        <p:spPr>
          <a:xfrm>
            <a:off x="332888" y="4906736"/>
            <a:ext cx="5581653" cy="165440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6"/>
                </a:solidFill>
              </a:rPr>
              <a:t>Quote</a:t>
            </a:r>
            <a:r>
              <a:rPr lang="en-US" baseline="0" dirty="0" smtClean="0">
                <a:solidFill>
                  <a:schemeClr val="accent6"/>
                </a:solidFill>
              </a:rPr>
              <a:t> text here</a:t>
            </a:r>
            <a:endParaRPr lang="el-GR" dirty="0">
              <a:solidFill>
                <a:schemeClr val="accent6"/>
              </a:solidFill>
            </a:endParaRPr>
          </a:p>
        </p:txBody>
      </p:sp>
      <p:sp>
        <p:nvSpPr>
          <p:cNvPr id="20" name="Rectangle 19"/>
          <p:cNvSpPr/>
          <p:nvPr userDrawn="1"/>
        </p:nvSpPr>
        <p:spPr>
          <a:xfrm>
            <a:off x="8868228" y="5989638"/>
            <a:ext cx="2988810" cy="571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Button</a:t>
            </a:r>
            <a:r>
              <a:rPr lang="en-US" sz="1600" baseline="0" dirty="0" smtClean="0"/>
              <a:t> text here</a:t>
            </a:r>
            <a:endParaRPr lang="el-GR" sz="1600" dirty="0"/>
          </a:p>
        </p:txBody>
      </p:sp>
    </p:spTree>
    <p:extLst>
      <p:ext uri="{BB962C8B-B14F-4D97-AF65-F5344CB8AC3E}">
        <p14:creationId xmlns:p14="http://schemas.microsoft.com/office/powerpoint/2010/main" val="167145063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itle Subtitle Text - 1col">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smtClean="0"/>
              <a:t>Section title goes here</a:t>
            </a:r>
            <a:endParaRPr lang="el-GR" dirty="0"/>
          </a:p>
        </p:txBody>
      </p:sp>
      <p:sp>
        <p:nvSpPr>
          <p:cNvPr id="9" name="Pentagon 8"/>
          <p:cNvSpPr/>
          <p:nvPr userDrawn="1"/>
        </p:nvSpPr>
        <p:spPr>
          <a:xfrm>
            <a:off x="334962" y="5959981"/>
            <a:ext cx="3600041" cy="602846"/>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latin typeface="+mj-lt"/>
              </a:rPr>
              <a:t>Step 1</a:t>
            </a:r>
            <a:endParaRPr lang="el-GR" dirty="0">
              <a:solidFill>
                <a:schemeClr val="bg1"/>
              </a:solidFill>
              <a:latin typeface="+mj-lt"/>
            </a:endParaRPr>
          </a:p>
        </p:txBody>
      </p:sp>
      <p:sp>
        <p:nvSpPr>
          <p:cNvPr id="10" name="Chevron 9"/>
          <p:cNvSpPr/>
          <p:nvPr userDrawn="1"/>
        </p:nvSpPr>
        <p:spPr>
          <a:xfrm>
            <a:off x="4361093" y="5959981"/>
            <a:ext cx="3541325" cy="602846"/>
          </a:xfrm>
          <a:prstGeom prst="chevron">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3"/>
                </a:solidFill>
                <a:latin typeface="+mj-lt"/>
              </a:rPr>
              <a:t>Step 2</a:t>
            </a:r>
            <a:endParaRPr lang="el-GR" dirty="0">
              <a:solidFill>
                <a:schemeClr val="accent3"/>
              </a:solidFill>
              <a:latin typeface="+mj-lt"/>
            </a:endParaRPr>
          </a:p>
        </p:txBody>
      </p:sp>
      <p:sp>
        <p:nvSpPr>
          <p:cNvPr id="12" name="Chevron 11"/>
          <p:cNvSpPr/>
          <p:nvPr userDrawn="1"/>
        </p:nvSpPr>
        <p:spPr>
          <a:xfrm>
            <a:off x="8320760" y="5959981"/>
            <a:ext cx="3536278" cy="602846"/>
          </a:xfrm>
          <a:prstGeom prst="chevron">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3"/>
                </a:solidFill>
                <a:latin typeface="+mj-lt"/>
              </a:rPr>
              <a:t>Step 3</a:t>
            </a:r>
            <a:endParaRPr lang="el-GR" dirty="0">
              <a:solidFill>
                <a:schemeClr val="accent3"/>
              </a:solidFill>
              <a:latin typeface="+mj-lt"/>
            </a:endParaRPr>
          </a:p>
        </p:txBody>
      </p:sp>
      <p:sp>
        <p:nvSpPr>
          <p:cNvPr id="7" name="Content Placeholder 3"/>
          <p:cNvSpPr>
            <a:spLocks noGrp="1"/>
          </p:cNvSpPr>
          <p:nvPr>
            <p:ph sz="quarter" idx="12" hasCustomPrompt="1"/>
          </p:nvPr>
        </p:nvSpPr>
        <p:spPr>
          <a:xfrm>
            <a:off x="334963" y="1291805"/>
            <a:ext cx="11520000" cy="4493176"/>
          </a:xfrm>
          <a:prstGeom prst="rect">
            <a:avLst/>
          </a:prstGeom>
        </p:spPr>
        <p:txBody>
          <a:bodyPr/>
          <a:lstStyle>
            <a:lvl1pPr>
              <a:defRPr lang="en-US" sz="1800" dirty="0" smtClean="0">
                <a:solidFill>
                  <a:schemeClr val="bg2">
                    <a:lumMod val="75000"/>
                    <a:lumOff val="25000"/>
                  </a:schemeClr>
                </a:solidFill>
                <a:latin typeface="+mj-lt"/>
              </a:defRPr>
            </a:lvl1pPr>
          </a:lstStyle>
          <a:p>
            <a:pPr lvl="0" algn="l">
              <a:lnSpc>
                <a:spcPts val="2400"/>
              </a:lnSpc>
              <a:spcBef>
                <a:spcPts val="600"/>
              </a:spcBef>
              <a:spcAft>
                <a:spcPts val="600"/>
              </a:spcAft>
            </a:pPr>
            <a:r>
              <a:rPr lang="en-US" dirty="0" smtClean="0"/>
              <a:t>Content goes here (text / image / diagram / video). Make sure all media/graphics fit the column width, for better display results. </a:t>
            </a:r>
          </a:p>
        </p:txBody>
      </p:sp>
    </p:spTree>
    <p:extLst>
      <p:ext uri="{BB962C8B-B14F-4D97-AF65-F5344CB8AC3E}">
        <p14:creationId xmlns:p14="http://schemas.microsoft.com/office/powerpoint/2010/main" val="170653528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Title Subtitle Text - 1col">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smtClean="0"/>
              <a:t>Section title goes here</a:t>
            </a:r>
            <a:endParaRPr lang="el-GR" dirty="0"/>
          </a:p>
        </p:txBody>
      </p:sp>
      <p:sp>
        <p:nvSpPr>
          <p:cNvPr id="8" name="Text Placeholder 9"/>
          <p:cNvSpPr>
            <a:spLocks noGrp="1"/>
          </p:cNvSpPr>
          <p:nvPr>
            <p:ph type="body" sz="quarter" idx="10" hasCustomPrompt="1"/>
          </p:nvPr>
        </p:nvSpPr>
        <p:spPr>
          <a:xfrm>
            <a:off x="337037" y="1212611"/>
            <a:ext cx="11520001" cy="530998"/>
          </a:xfrm>
          <a:prstGeom prst="rect">
            <a:avLst/>
          </a:prstGeom>
          <a:noFill/>
        </p:spPr>
        <p:txBody>
          <a:bodyPr anchor="ctr" anchorCtr="0"/>
          <a:lstStyle>
            <a:lvl1pPr>
              <a:defRPr sz="2000" b="0" baseline="0">
                <a:solidFill>
                  <a:schemeClr val="accent1"/>
                </a:solidFill>
                <a:latin typeface="+mj-lt"/>
              </a:defRPr>
            </a:lvl1pPr>
          </a:lstStyle>
          <a:p>
            <a:pPr lvl="0"/>
            <a:r>
              <a:rPr lang="en-US" dirty="0" smtClean="0"/>
              <a:t>Sub-section title goes here</a:t>
            </a:r>
            <a:endParaRPr lang="el-GR" dirty="0"/>
          </a:p>
        </p:txBody>
      </p:sp>
      <p:sp>
        <p:nvSpPr>
          <p:cNvPr id="13" name="Content Placeholder 3"/>
          <p:cNvSpPr>
            <a:spLocks noGrp="1"/>
          </p:cNvSpPr>
          <p:nvPr>
            <p:ph sz="quarter" idx="12" hasCustomPrompt="1"/>
          </p:nvPr>
        </p:nvSpPr>
        <p:spPr>
          <a:xfrm>
            <a:off x="334963" y="1943479"/>
            <a:ext cx="11520000" cy="3878823"/>
          </a:xfrm>
          <a:prstGeom prst="rect">
            <a:avLst/>
          </a:prstGeom>
        </p:spPr>
        <p:txBody>
          <a:bodyPr/>
          <a:lstStyle>
            <a:lvl1pPr>
              <a:defRPr lang="en-US" sz="1800" dirty="0" smtClean="0">
                <a:solidFill>
                  <a:schemeClr val="bg2">
                    <a:lumMod val="75000"/>
                    <a:lumOff val="25000"/>
                  </a:schemeClr>
                </a:solidFill>
                <a:latin typeface="+mj-lt"/>
              </a:defRPr>
            </a:lvl1pPr>
          </a:lstStyle>
          <a:p>
            <a:pPr lvl="0" algn="l">
              <a:lnSpc>
                <a:spcPts val="2400"/>
              </a:lnSpc>
              <a:spcBef>
                <a:spcPts val="600"/>
              </a:spcBef>
              <a:spcAft>
                <a:spcPts val="600"/>
              </a:spcAft>
            </a:pPr>
            <a:r>
              <a:rPr lang="en-US" dirty="0" smtClean="0"/>
              <a:t>Content goes here (text / image / diagram / video). Make sure all media/graphics fit the column width, for better display results. </a:t>
            </a:r>
          </a:p>
        </p:txBody>
      </p:sp>
      <p:sp>
        <p:nvSpPr>
          <p:cNvPr id="14" name="Pentagon 13"/>
          <p:cNvSpPr/>
          <p:nvPr userDrawn="1"/>
        </p:nvSpPr>
        <p:spPr>
          <a:xfrm>
            <a:off x="334962" y="5959981"/>
            <a:ext cx="3600041" cy="602846"/>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latin typeface="+mj-lt"/>
              </a:rPr>
              <a:t>Step 1</a:t>
            </a:r>
            <a:endParaRPr lang="el-GR" dirty="0">
              <a:solidFill>
                <a:schemeClr val="bg1"/>
              </a:solidFill>
              <a:latin typeface="+mj-lt"/>
            </a:endParaRPr>
          </a:p>
        </p:txBody>
      </p:sp>
      <p:sp>
        <p:nvSpPr>
          <p:cNvPr id="15" name="Chevron 14"/>
          <p:cNvSpPr/>
          <p:nvPr userDrawn="1"/>
        </p:nvSpPr>
        <p:spPr>
          <a:xfrm>
            <a:off x="4361093" y="5959981"/>
            <a:ext cx="3541325" cy="602846"/>
          </a:xfrm>
          <a:prstGeom prst="chevron">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3"/>
                </a:solidFill>
                <a:latin typeface="+mj-lt"/>
              </a:rPr>
              <a:t>Step 2</a:t>
            </a:r>
            <a:endParaRPr lang="el-GR" dirty="0">
              <a:solidFill>
                <a:schemeClr val="accent3"/>
              </a:solidFill>
              <a:latin typeface="+mj-lt"/>
            </a:endParaRPr>
          </a:p>
        </p:txBody>
      </p:sp>
      <p:sp>
        <p:nvSpPr>
          <p:cNvPr id="16" name="Chevron 15"/>
          <p:cNvSpPr/>
          <p:nvPr userDrawn="1"/>
        </p:nvSpPr>
        <p:spPr>
          <a:xfrm>
            <a:off x="8320760" y="5959981"/>
            <a:ext cx="3536278" cy="602846"/>
          </a:xfrm>
          <a:prstGeom prst="chevron">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3"/>
                </a:solidFill>
                <a:latin typeface="+mj-lt"/>
              </a:rPr>
              <a:t>Step 3</a:t>
            </a:r>
            <a:endParaRPr lang="el-GR" dirty="0">
              <a:solidFill>
                <a:schemeClr val="accent3"/>
              </a:solidFill>
              <a:latin typeface="+mj-lt"/>
            </a:endParaRPr>
          </a:p>
        </p:txBody>
      </p:sp>
    </p:spTree>
    <p:extLst>
      <p:ext uri="{BB962C8B-B14F-4D97-AF65-F5344CB8AC3E}">
        <p14:creationId xmlns:p14="http://schemas.microsoft.com/office/powerpoint/2010/main" val="321438789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972" y="-1126643"/>
            <a:ext cx="12275944" cy="6911005"/>
          </a:xfrm>
          <a:prstGeom prst="rect">
            <a:avLst/>
          </a:prstGeom>
        </p:spPr>
      </p:pic>
      <p:sp>
        <p:nvSpPr>
          <p:cNvPr id="2" name="Title 1"/>
          <p:cNvSpPr>
            <a:spLocks noGrp="1"/>
          </p:cNvSpPr>
          <p:nvPr>
            <p:ph type="ctrTitle" hasCustomPrompt="1"/>
          </p:nvPr>
        </p:nvSpPr>
        <p:spPr>
          <a:xfrm>
            <a:off x="334963" y="296863"/>
            <a:ext cx="6964137" cy="1107125"/>
          </a:xfrm>
          <a:prstGeom prst="rect">
            <a:avLst/>
          </a:prstGeom>
        </p:spPr>
        <p:txBody>
          <a:bodyPr anchor="t">
            <a:normAutofit/>
          </a:bodyPr>
          <a:lstStyle>
            <a:lvl1pPr algn="l">
              <a:defRPr sz="2800">
                <a:solidFill>
                  <a:srgbClr val="209146"/>
                </a:solidFill>
                <a:latin typeface="+mn-lt"/>
                <a:ea typeface="Roboto Slab" pitchFamily="2" charset="0"/>
              </a:defRPr>
            </a:lvl1pPr>
          </a:lstStyle>
          <a:p>
            <a:r>
              <a:rPr lang="en-US" dirty="0" smtClean="0"/>
              <a:t>Course title goes here</a:t>
            </a:r>
            <a:endParaRPr lang="el-GR" dirty="0"/>
          </a:p>
        </p:txBody>
      </p:sp>
      <p:sp>
        <p:nvSpPr>
          <p:cNvPr id="3" name="Subtitle 2"/>
          <p:cNvSpPr>
            <a:spLocks noGrp="1"/>
          </p:cNvSpPr>
          <p:nvPr>
            <p:ph type="subTitle" idx="1" hasCustomPrompt="1"/>
          </p:nvPr>
        </p:nvSpPr>
        <p:spPr>
          <a:xfrm>
            <a:off x="334962" y="1546085"/>
            <a:ext cx="5113337" cy="855662"/>
          </a:xfrm>
          <a:prstGeom prst="rect">
            <a:avLst/>
          </a:prstGeom>
        </p:spPr>
        <p:txBody>
          <a:bodyPr/>
          <a:lstStyle>
            <a:lvl1pPr marL="0" indent="0" algn="l">
              <a:buNone/>
              <a:defRPr sz="2000" b="0" baseline="0">
                <a:solidFill>
                  <a:schemeClr val="accent6"/>
                </a:solidFill>
                <a:latin typeface="+mn-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smtClean="0"/>
              <a:t>Unit title goes here</a:t>
            </a:r>
            <a:endParaRPr lang="el-GR" dirty="0"/>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26919" y="217613"/>
            <a:ext cx="3423568" cy="1230751"/>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5413" y="6164444"/>
            <a:ext cx="1932376" cy="404937"/>
          </a:xfrm>
          <a:prstGeom prst="rect">
            <a:avLst/>
          </a:prstGeom>
        </p:spPr>
      </p:pic>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190957" y="6030795"/>
            <a:ext cx="1426905" cy="483074"/>
          </a:xfrm>
          <a:prstGeom prst="rect">
            <a:avLst/>
          </a:prstGeom>
        </p:spPr>
      </p:pic>
      <p:pic>
        <p:nvPicPr>
          <p:cNvPr id="10" name="Picture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304280" y="5947577"/>
            <a:ext cx="1518065" cy="649511"/>
          </a:xfrm>
          <a:prstGeom prst="rect">
            <a:avLst/>
          </a:prstGeom>
        </p:spPr>
      </p:pic>
      <p:pic>
        <p:nvPicPr>
          <p:cNvPr id="11" name="Picture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373255" y="5924373"/>
            <a:ext cx="674485" cy="672715"/>
          </a:xfrm>
          <a:prstGeom prst="rect">
            <a:avLst/>
          </a:prstGeom>
        </p:spPr>
      </p:pic>
      <p:pic>
        <p:nvPicPr>
          <p:cNvPr id="12" name="Picture 11"/>
          <p:cNvPicPr>
            <a:picLocks noChangeAspect="1"/>
          </p:cNvPicPr>
          <p:nvPr userDrawn="1"/>
        </p:nvPicPr>
        <p:blipFill rotWithShape="1">
          <a:blip r:embed="rId8" cstate="print">
            <a:extLst>
              <a:ext uri="{28A0092B-C50C-407E-A947-70E740481C1C}">
                <a14:useLocalDpi xmlns:a14="http://schemas.microsoft.com/office/drawing/2010/main" val="0"/>
              </a:ext>
            </a:extLst>
          </a:blip>
          <a:srcRect t="25387" b="22951"/>
          <a:stretch/>
        </p:blipFill>
        <p:spPr>
          <a:xfrm>
            <a:off x="6737158" y="5970070"/>
            <a:ext cx="1447826" cy="627018"/>
          </a:xfrm>
          <a:prstGeom prst="rect">
            <a:avLst/>
          </a:prstGeom>
        </p:spPr>
      </p:pic>
      <p:pic>
        <p:nvPicPr>
          <p:cNvPr id="13" name="Picture 12"/>
          <p:cNvPicPr>
            <a:picLocks noChangeAspect="1"/>
          </p:cNvPicPr>
          <p:nvPr userDrawn="1"/>
        </p:nvPicPr>
        <p:blipFill rotWithShape="1">
          <a:blip r:embed="rId9">
            <a:extLst>
              <a:ext uri="{28A0092B-C50C-407E-A947-70E740481C1C}">
                <a14:useLocalDpi xmlns:a14="http://schemas.microsoft.com/office/drawing/2010/main" val="0"/>
              </a:ext>
            </a:extLst>
          </a:blip>
          <a:srcRect t="24101" b="23508"/>
          <a:stretch/>
        </p:blipFill>
        <p:spPr>
          <a:xfrm>
            <a:off x="9941641" y="5917181"/>
            <a:ext cx="1312319" cy="679907"/>
          </a:xfrm>
          <a:prstGeom prst="rect">
            <a:avLst/>
          </a:prstGeom>
        </p:spPr>
      </p:pic>
      <p:sp>
        <p:nvSpPr>
          <p:cNvPr id="14" name="TextBox 13"/>
          <p:cNvSpPr txBox="1"/>
          <p:nvPr userDrawn="1"/>
        </p:nvSpPr>
        <p:spPr>
          <a:xfrm>
            <a:off x="1857375" y="5850259"/>
            <a:ext cx="3333582" cy="784830"/>
          </a:xfrm>
          <a:prstGeom prst="rect">
            <a:avLst/>
          </a:prstGeom>
          <a:noFill/>
        </p:spPr>
        <p:txBody>
          <a:bodyPr wrap="square" rtlCol="0">
            <a:spAutoFit/>
          </a:bodyPr>
          <a:lstStyle/>
          <a:p>
            <a:r>
              <a:rPr lang="en-US" sz="900" b="0" i="0" kern="1200" dirty="0" smtClean="0">
                <a:solidFill>
                  <a:schemeClr val="bg2"/>
                </a:solidFill>
                <a:effectLst/>
                <a:latin typeface="+mn-lt"/>
                <a:ea typeface="+mn-ea"/>
                <a:cs typeface="+mn-cs"/>
              </a:rPr>
              <a:t>This project (</a:t>
            </a:r>
            <a:r>
              <a:rPr lang="en-US" sz="900" b="1" i="0" kern="1200" dirty="0" smtClean="0">
                <a:solidFill>
                  <a:schemeClr val="bg2"/>
                </a:solidFill>
                <a:effectLst/>
                <a:latin typeface="+mn-lt"/>
                <a:ea typeface="+mn-ea"/>
                <a:cs typeface="+mn-cs"/>
              </a:rPr>
              <a:t>2019-1-EL02-KA205-004863</a:t>
            </a:r>
            <a:r>
              <a:rPr lang="en-US" sz="900" b="0" i="0" kern="1200" dirty="0" smtClean="0">
                <a:solidFill>
                  <a:schemeClr val="bg2"/>
                </a:solidFill>
                <a:effectLst/>
                <a:latin typeface="+mn-lt"/>
                <a:ea typeface="+mn-ea"/>
                <a:cs typeface="+mn-cs"/>
              </a:rPr>
              <a:t>) has been funded with support from the European Commission. This website reflects the views only of the author, and </a:t>
            </a:r>
            <a:r>
              <a:rPr lang="en-US" sz="900" b="0" i="0" kern="1200" baseline="0" dirty="0" smtClean="0">
                <a:solidFill>
                  <a:schemeClr val="bg2"/>
                </a:solidFill>
                <a:effectLst/>
                <a:latin typeface="+mn-lt"/>
                <a:ea typeface="+mn-ea"/>
                <a:cs typeface="+mn-cs"/>
              </a:rPr>
              <a:t> </a:t>
            </a:r>
            <a:r>
              <a:rPr lang="en-US" sz="900" b="0" i="0" kern="1200" dirty="0" smtClean="0">
                <a:solidFill>
                  <a:schemeClr val="bg2"/>
                </a:solidFill>
                <a:effectLst/>
                <a:latin typeface="+mn-lt"/>
                <a:ea typeface="+mn-ea"/>
                <a:cs typeface="+mn-cs"/>
              </a:rPr>
              <a:t>the Commission cannot be held responsible for any use which may be made of the information contained therein.</a:t>
            </a:r>
          </a:p>
        </p:txBody>
      </p:sp>
    </p:spTree>
    <p:extLst>
      <p:ext uri="{BB962C8B-B14F-4D97-AF65-F5344CB8AC3E}">
        <p14:creationId xmlns:p14="http://schemas.microsoft.com/office/powerpoint/2010/main" val="153966343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p:bg>
      <p:bgRef idx="1001">
        <a:schemeClr val="bg1"/>
      </p:bgRef>
    </p:bg>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972" y="-1126643"/>
            <a:ext cx="12275944" cy="6911005"/>
          </a:xfrm>
          <a:prstGeom prst="rect">
            <a:avLst/>
          </a:prstGeom>
        </p:spPr>
      </p:pic>
      <p:sp>
        <p:nvSpPr>
          <p:cNvPr id="5" name="Title 1"/>
          <p:cNvSpPr>
            <a:spLocks noGrp="1"/>
          </p:cNvSpPr>
          <p:nvPr>
            <p:ph type="ctrTitle" hasCustomPrompt="1"/>
          </p:nvPr>
        </p:nvSpPr>
        <p:spPr>
          <a:xfrm>
            <a:off x="2091223" y="398463"/>
            <a:ext cx="7832271" cy="981431"/>
          </a:xfrm>
          <a:prstGeom prst="rect">
            <a:avLst/>
          </a:prstGeom>
        </p:spPr>
        <p:txBody>
          <a:bodyPr anchor="ctr">
            <a:normAutofit/>
          </a:bodyPr>
          <a:lstStyle>
            <a:lvl1pPr algn="ctr">
              <a:defRPr sz="2800">
                <a:solidFill>
                  <a:srgbClr val="209146"/>
                </a:solidFill>
                <a:latin typeface="+mn-lt"/>
                <a:ea typeface="Roboto Slab" pitchFamily="2" charset="0"/>
              </a:defRPr>
            </a:lvl1pPr>
          </a:lstStyle>
          <a:p>
            <a:r>
              <a:rPr lang="en-US" dirty="0" smtClean="0"/>
              <a:t>End of Module</a:t>
            </a:r>
            <a:endParaRPr lang="el-GR" dirty="0"/>
          </a:p>
        </p:txBody>
      </p:sp>
      <p:sp>
        <p:nvSpPr>
          <p:cNvPr id="21" name="TextBox 20"/>
          <p:cNvSpPr txBox="1"/>
          <p:nvPr userDrawn="1"/>
        </p:nvSpPr>
        <p:spPr>
          <a:xfrm>
            <a:off x="1857375" y="5850259"/>
            <a:ext cx="3333582" cy="784830"/>
          </a:xfrm>
          <a:prstGeom prst="rect">
            <a:avLst/>
          </a:prstGeom>
          <a:noFill/>
        </p:spPr>
        <p:txBody>
          <a:bodyPr wrap="square" rtlCol="0">
            <a:spAutoFit/>
          </a:bodyPr>
          <a:lstStyle/>
          <a:p>
            <a:r>
              <a:rPr lang="en-US" sz="900" b="0" i="0" kern="1200" dirty="0" smtClean="0">
                <a:solidFill>
                  <a:schemeClr val="bg2"/>
                </a:solidFill>
                <a:effectLst/>
                <a:latin typeface="+mn-lt"/>
                <a:ea typeface="+mn-ea"/>
                <a:cs typeface="+mn-cs"/>
              </a:rPr>
              <a:t>This project (</a:t>
            </a:r>
            <a:r>
              <a:rPr lang="en-US" sz="900" b="1" i="0" kern="1200" dirty="0" smtClean="0">
                <a:solidFill>
                  <a:schemeClr val="bg2"/>
                </a:solidFill>
                <a:effectLst/>
                <a:latin typeface="+mn-lt"/>
                <a:ea typeface="+mn-ea"/>
                <a:cs typeface="+mn-cs"/>
              </a:rPr>
              <a:t>2019-1-EL02-KA205-004863</a:t>
            </a:r>
            <a:r>
              <a:rPr lang="en-US" sz="900" b="0" i="0" kern="1200" dirty="0" smtClean="0">
                <a:solidFill>
                  <a:schemeClr val="bg2"/>
                </a:solidFill>
                <a:effectLst/>
                <a:latin typeface="+mn-lt"/>
                <a:ea typeface="+mn-ea"/>
                <a:cs typeface="+mn-cs"/>
              </a:rPr>
              <a:t>) has been funded with support from the European Commission. This website reflects the views only of the author, and </a:t>
            </a:r>
            <a:r>
              <a:rPr lang="en-US" sz="900" b="0" i="0" kern="1200" baseline="0" dirty="0" smtClean="0">
                <a:solidFill>
                  <a:schemeClr val="bg2"/>
                </a:solidFill>
                <a:effectLst/>
                <a:latin typeface="+mn-lt"/>
                <a:ea typeface="+mn-ea"/>
                <a:cs typeface="+mn-cs"/>
              </a:rPr>
              <a:t> </a:t>
            </a:r>
            <a:r>
              <a:rPr lang="en-US" sz="900" b="0" i="0" kern="1200" dirty="0" smtClean="0">
                <a:solidFill>
                  <a:schemeClr val="bg2"/>
                </a:solidFill>
                <a:effectLst/>
                <a:latin typeface="+mn-lt"/>
                <a:ea typeface="+mn-ea"/>
                <a:cs typeface="+mn-cs"/>
              </a:rPr>
              <a:t>the Commission cannot be held responsible for any use which may be made of the information contained therein.</a:t>
            </a:r>
          </a:p>
        </p:txBody>
      </p:sp>
      <p:pic>
        <p:nvPicPr>
          <p:cNvPr id="22" name="Picture 21"/>
          <p:cNvPicPr>
            <a:picLocks noChangeAspect="1"/>
          </p:cNvPicPr>
          <p:nvPr userDrawn="1"/>
        </p:nvPicPr>
        <p:blipFill rotWithShape="1">
          <a:blip r:embed="rId3" cstate="print">
            <a:extLst>
              <a:ext uri="{28A0092B-C50C-407E-A947-70E740481C1C}">
                <a14:useLocalDpi xmlns:a14="http://schemas.microsoft.com/office/drawing/2010/main" val="0"/>
              </a:ext>
            </a:extLst>
          </a:blip>
          <a:srcRect r="10372"/>
          <a:stretch/>
        </p:blipFill>
        <p:spPr>
          <a:xfrm>
            <a:off x="125413" y="6164444"/>
            <a:ext cx="1731962" cy="404937"/>
          </a:xfrm>
          <a:prstGeom prst="rect">
            <a:avLst/>
          </a:prstGeom>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90957" y="6030795"/>
            <a:ext cx="1426905" cy="483074"/>
          </a:xfrm>
          <a:prstGeom prst="rect">
            <a:avLst/>
          </a:prstGeom>
        </p:spPr>
      </p:pic>
      <p:pic>
        <p:nvPicPr>
          <p:cNvPr id="24" name="Picture 2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304280" y="5947577"/>
            <a:ext cx="1518065" cy="649511"/>
          </a:xfrm>
          <a:prstGeom prst="rect">
            <a:avLst/>
          </a:prstGeom>
        </p:spPr>
      </p:pic>
      <p:pic>
        <p:nvPicPr>
          <p:cNvPr id="25" name="Picture 2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373255" y="5924373"/>
            <a:ext cx="674485" cy="672715"/>
          </a:xfrm>
          <a:prstGeom prst="rect">
            <a:avLst/>
          </a:prstGeom>
        </p:spPr>
      </p:pic>
      <p:pic>
        <p:nvPicPr>
          <p:cNvPr id="26" name="Picture 25"/>
          <p:cNvPicPr>
            <a:picLocks noChangeAspect="1"/>
          </p:cNvPicPr>
          <p:nvPr userDrawn="1"/>
        </p:nvPicPr>
        <p:blipFill rotWithShape="1">
          <a:blip r:embed="rId7" cstate="print">
            <a:extLst>
              <a:ext uri="{28A0092B-C50C-407E-A947-70E740481C1C}">
                <a14:useLocalDpi xmlns:a14="http://schemas.microsoft.com/office/drawing/2010/main" val="0"/>
              </a:ext>
            </a:extLst>
          </a:blip>
          <a:srcRect t="25387" b="22951"/>
          <a:stretch/>
        </p:blipFill>
        <p:spPr>
          <a:xfrm>
            <a:off x="6737158" y="5970070"/>
            <a:ext cx="1447826" cy="627018"/>
          </a:xfrm>
          <a:prstGeom prst="rect">
            <a:avLst/>
          </a:prstGeom>
        </p:spPr>
      </p:pic>
      <p:pic>
        <p:nvPicPr>
          <p:cNvPr id="27" name="Picture 26"/>
          <p:cNvPicPr>
            <a:picLocks noChangeAspect="1"/>
          </p:cNvPicPr>
          <p:nvPr userDrawn="1"/>
        </p:nvPicPr>
        <p:blipFill rotWithShape="1">
          <a:blip r:embed="rId8">
            <a:extLst>
              <a:ext uri="{28A0092B-C50C-407E-A947-70E740481C1C}">
                <a14:useLocalDpi xmlns:a14="http://schemas.microsoft.com/office/drawing/2010/main" val="0"/>
              </a:ext>
            </a:extLst>
          </a:blip>
          <a:srcRect t="24101" b="23508"/>
          <a:stretch/>
        </p:blipFill>
        <p:spPr>
          <a:xfrm>
            <a:off x="9941641" y="5917181"/>
            <a:ext cx="1312319" cy="679907"/>
          </a:xfrm>
          <a:prstGeom prst="rect">
            <a:avLst/>
          </a:prstGeom>
        </p:spPr>
      </p:pic>
    </p:spTree>
    <p:extLst>
      <p:ext uri="{BB962C8B-B14F-4D97-AF65-F5344CB8AC3E}">
        <p14:creationId xmlns:p14="http://schemas.microsoft.com/office/powerpoint/2010/main" val="38967543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l-G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l-G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3842A6F-0A40-4B6B-98D9-3D79B07621EE}" type="datetimeFigureOut">
              <a:rPr lang="el-GR" smtClean="0"/>
              <a:t>13/8/2020</a:t>
            </a:fld>
            <a:endParaRPr lang="el-G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l-G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33B25DE-FCC1-46AD-B33C-4455F99A512B}" type="slidenum">
              <a:rPr lang="el-GR" smtClean="0"/>
              <a:t>‹#›</a:t>
            </a:fld>
            <a:endParaRPr lang="el-GR"/>
          </a:p>
        </p:txBody>
      </p:sp>
    </p:spTree>
    <p:extLst>
      <p:ext uri="{BB962C8B-B14F-4D97-AF65-F5344CB8AC3E}">
        <p14:creationId xmlns:p14="http://schemas.microsoft.com/office/powerpoint/2010/main" val="2282163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l-G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3842A6F-0A40-4B6B-98D9-3D79B07621EE}" type="datetimeFigureOut">
              <a:rPr lang="el-GR" smtClean="0"/>
              <a:t>13/8/2020</a:t>
            </a:fld>
            <a:endParaRPr lang="el-G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l-G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33B25DE-FCC1-46AD-B33C-4455F99A512B}" type="slidenum">
              <a:rPr lang="el-GR" smtClean="0"/>
              <a:t>‹#›</a:t>
            </a:fld>
            <a:endParaRPr lang="el-GR"/>
          </a:p>
        </p:txBody>
      </p:sp>
    </p:spTree>
    <p:extLst>
      <p:ext uri="{BB962C8B-B14F-4D97-AF65-F5344CB8AC3E}">
        <p14:creationId xmlns:p14="http://schemas.microsoft.com/office/powerpoint/2010/main" val="1463205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ubtitle Content - 2col">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p>
            <a:r>
              <a:rPr lang="en-US" dirty="0" smtClean="0"/>
              <a:t>Section title goes here</a:t>
            </a:r>
            <a:endParaRPr lang="el-GR" dirty="0"/>
          </a:p>
        </p:txBody>
      </p:sp>
      <p:sp>
        <p:nvSpPr>
          <p:cNvPr id="6" name="Text Placeholder 9"/>
          <p:cNvSpPr>
            <a:spLocks noGrp="1"/>
          </p:cNvSpPr>
          <p:nvPr>
            <p:ph type="body" sz="quarter" idx="10" hasCustomPrompt="1"/>
          </p:nvPr>
        </p:nvSpPr>
        <p:spPr>
          <a:xfrm>
            <a:off x="337037" y="1212611"/>
            <a:ext cx="11520001" cy="530998"/>
          </a:xfrm>
          <a:prstGeom prst="rect">
            <a:avLst/>
          </a:prstGeom>
          <a:noFill/>
        </p:spPr>
        <p:txBody>
          <a:bodyPr anchor="ctr" anchorCtr="0"/>
          <a:lstStyle>
            <a:lvl1pPr>
              <a:defRPr sz="2000" b="0" baseline="0">
                <a:solidFill>
                  <a:schemeClr val="accent1"/>
                </a:solidFill>
                <a:latin typeface="+mj-lt"/>
              </a:defRPr>
            </a:lvl1pPr>
          </a:lstStyle>
          <a:p>
            <a:pPr lvl="0"/>
            <a:r>
              <a:rPr lang="en-US" dirty="0" smtClean="0"/>
              <a:t>Sub-section title goes here</a:t>
            </a:r>
            <a:endParaRPr lang="el-GR" dirty="0"/>
          </a:p>
        </p:txBody>
      </p:sp>
      <p:sp>
        <p:nvSpPr>
          <p:cNvPr id="8" name="Content Placeholder 3"/>
          <p:cNvSpPr>
            <a:spLocks noGrp="1"/>
          </p:cNvSpPr>
          <p:nvPr>
            <p:ph sz="quarter" idx="12" hasCustomPrompt="1"/>
          </p:nvPr>
        </p:nvSpPr>
        <p:spPr>
          <a:xfrm>
            <a:off x="334963" y="1943479"/>
            <a:ext cx="11520000" cy="4617659"/>
          </a:xfrm>
          <a:prstGeom prst="rect">
            <a:avLst/>
          </a:prstGeom>
        </p:spPr>
        <p:txBody>
          <a:bodyPr/>
          <a:lstStyle>
            <a:lvl1pPr>
              <a:defRPr lang="en-US" sz="1800" dirty="0" smtClean="0">
                <a:solidFill>
                  <a:schemeClr val="bg2">
                    <a:lumMod val="75000"/>
                    <a:lumOff val="25000"/>
                  </a:schemeClr>
                </a:solidFill>
                <a:latin typeface="+mj-lt"/>
              </a:defRPr>
            </a:lvl1pPr>
          </a:lstStyle>
          <a:p>
            <a:pPr lvl="0" algn="l">
              <a:lnSpc>
                <a:spcPts val="2400"/>
              </a:lnSpc>
              <a:spcBef>
                <a:spcPts val="600"/>
              </a:spcBef>
              <a:spcAft>
                <a:spcPts val="600"/>
              </a:spcAft>
            </a:pPr>
            <a:r>
              <a:rPr lang="en-US" dirty="0" smtClean="0"/>
              <a:t>Content goes here (text / image / diagram / video). Make sure all media/graphics fit the column width, for better display results. </a:t>
            </a:r>
          </a:p>
        </p:txBody>
      </p:sp>
    </p:spTree>
    <p:extLst>
      <p:ext uri="{BB962C8B-B14F-4D97-AF65-F5344CB8AC3E}">
        <p14:creationId xmlns:p14="http://schemas.microsoft.com/office/powerpoint/2010/main" val="325983594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smtClean="0"/>
              <a:t>Click to edit Master title style</a:t>
            </a:r>
            <a:endParaRPr lang="el-G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3842A6F-0A40-4B6B-98D9-3D79B07621EE}" type="datetimeFigureOut">
              <a:rPr lang="el-GR" smtClean="0"/>
              <a:t>13/8/2020</a:t>
            </a:fld>
            <a:endParaRPr lang="el-G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l-G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33B25DE-FCC1-46AD-B33C-4455F99A512B}" type="slidenum">
              <a:rPr lang="el-GR" smtClean="0"/>
              <a:t>‹#›</a:t>
            </a:fld>
            <a:endParaRPr lang="el-GR"/>
          </a:p>
        </p:txBody>
      </p:sp>
    </p:spTree>
    <p:extLst>
      <p:ext uri="{BB962C8B-B14F-4D97-AF65-F5344CB8AC3E}">
        <p14:creationId xmlns:p14="http://schemas.microsoft.com/office/powerpoint/2010/main" val="9517713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dirty="0" smtClean="0"/>
              <a:t>Click to edit Master title style</a:t>
            </a:r>
            <a:endParaRPr lang="el-GR"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3842A6F-0A40-4B6B-98D9-3D79B07621EE}" type="datetimeFigureOut">
              <a:rPr lang="el-GR" smtClean="0"/>
              <a:t>13/8/2020</a:t>
            </a:fld>
            <a:endParaRPr lang="el-G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l-G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33B25DE-FCC1-46AD-B33C-4455F99A512B}" type="slidenum">
              <a:rPr lang="el-GR" smtClean="0"/>
              <a:t>‹#›</a:t>
            </a:fld>
            <a:endParaRPr lang="el-GR"/>
          </a:p>
        </p:txBody>
      </p:sp>
    </p:spTree>
    <p:extLst>
      <p:ext uri="{BB962C8B-B14F-4D97-AF65-F5344CB8AC3E}">
        <p14:creationId xmlns:p14="http://schemas.microsoft.com/office/powerpoint/2010/main" val="12743341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smtClean="0"/>
              <a:t>Click to edit Master title style</a:t>
            </a:r>
            <a:endParaRPr lang="el-G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3842A6F-0A40-4B6B-98D9-3D79B07621EE}" type="datetimeFigureOut">
              <a:rPr lang="el-GR" smtClean="0"/>
              <a:t>13/8/2020</a:t>
            </a:fld>
            <a:endParaRPr lang="el-G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l-G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D33B25DE-FCC1-46AD-B33C-4455F99A512B}" type="slidenum">
              <a:rPr lang="el-GR" smtClean="0"/>
              <a:t>‹#›</a:t>
            </a:fld>
            <a:endParaRPr lang="el-GR"/>
          </a:p>
        </p:txBody>
      </p:sp>
    </p:spTree>
    <p:extLst>
      <p:ext uri="{BB962C8B-B14F-4D97-AF65-F5344CB8AC3E}">
        <p14:creationId xmlns:p14="http://schemas.microsoft.com/office/powerpoint/2010/main" val="22420259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l-G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3842A6F-0A40-4B6B-98D9-3D79B07621EE}" type="datetimeFigureOut">
              <a:rPr lang="el-GR" smtClean="0"/>
              <a:t>13/8/2020</a:t>
            </a:fld>
            <a:endParaRPr lang="el-G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l-G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33B25DE-FCC1-46AD-B33C-4455F99A512B}" type="slidenum">
              <a:rPr lang="el-GR" smtClean="0"/>
              <a:t>‹#›</a:t>
            </a:fld>
            <a:endParaRPr lang="el-GR"/>
          </a:p>
        </p:txBody>
      </p:sp>
    </p:spTree>
    <p:extLst>
      <p:ext uri="{BB962C8B-B14F-4D97-AF65-F5344CB8AC3E}">
        <p14:creationId xmlns:p14="http://schemas.microsoft.com/office/powerpoint/2010/main" val="27020810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3842A6F-0A40-4B6B-98D9-3D79B07621EE}" type="datetimeFigureOut">
              <a:rPr lang="el-GR" smtClean="0"/>
              <a:t>13/8/2020</a:t>
            </a:fld>
            <a:endParaRPr lang="el-G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l-G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D33B25DE-FCC1-46AD-B33C-4455F99A512B}" type="slidenum">
              <a:rPr lang="el-GR" smtClean="0"/>
              <a:t>‹#›</a:t>
            </a:fld>
            <a:endParaRPr lang="el-GR"/>
          </a:p>
        </p:txBody>
      </p:sp>
    </p:spTree>
    <p:extLst>
      <p:ext uri="{BB962C8B-B14F-4D97-AF65-F5344CB8AC3E}">
        <p14:creationId xmlns:p14="http://schemas.microsoft.com/office/powerpoint/2010/main" val="2448975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l-G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3842A6F-0A40-4B6B-98D9-3D79B07621EE}" type="datetimeFigureOut">
              <a:rPr lang="el-GR" smtClean="0"/>
              <a:t>13/8/2020</a:t>
            </a:fld>
            <a:endParaRPr lang="el-G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l-G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33B25DE-FCC1-46AD-B33C-4455F99A512B}" type="slidenum">
              <a:rPr lang="el-GR" smtClean="0"/>
              <a:t>‹#›</a:t>
            </a:fld>
            <a:endParaRPr lang="el-GR"/>
          </a:p>
        </p:txBody>
      </p:sp>
    </p:spTree>
    <p:extLst>
      <p:ext uri="{BB962C8B-B14F-4D97-AF65-F5344CB8AC3E}">
        <p14:creationId xmlns:p14="http://schemas.microsoft.com/office/powerpoint/2010/main" val="25682639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l-G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3842A6F-0A40-4B6B-98D9-3D79B07621EE}" type="datetimeFigureOut">
              <a:rPr lang="el-GR" smtClean="0"/>
              <a:t>13/8/2020</a:t>
            </a:fld>
            <a:endParaRPr lang="el-G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l-G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33B25DE-FCC1-46AD-B33C-4455F99A512B}" type="slidenum">
              <a:rPr lang="el-GR" smtClean="0"/>
              <a:t>‹#›</a:t>
            </a:fld>
            <a:endParaRPr lang="el-GR"/>
          </a:p>
        </p:txBody>
      </p:sp>
    </p:spTree>
    <p:extLst>
      <p:ext uri="{BB962C8B-B14F-4D97-AF65-F5344CB8AC3E}">
        <p14:creationId xmlns:p14="http://schemas.microsoft.com/office/powerpoint/2010/main" val="5292300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3842A6F-0A40-4B6B-98D9-3D79B07621EE}" type="datetimeFigureOut">
              <a:rPr lang="el-GR" smtClean="0"/>
              <a:t>13/8/2020</a:t>
            </a:fld>
            <a:endParaRPr lang="el-G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l-G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33B25DE-FCC1-46AD-B33C-4455F99A512B}" type="slidenum">
              <a:rPr lang="el-GR" smtClean="0"/>
              <a:t>‹#›</a:t>
            </a:fld>
            <a:endParaRPr lang="el-GR"/>
          </a:p>
        </p:txBody>
      </p:sp>
    </p:spTree>
    <p:extLst>
      <p:ext uri="{BB962C8B-B14F-4D97-AF65-F5344CB8AC3E}">
        <p14:creationId xmlns:p14="http://schemas.microsoft.com/office/powerpoint/2010/main" val="10126704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3842A6F-0A40-4B6B-98D9-3D79B07621EE}" type="datetimeFigureOut">
              <a:rPr lang="el-GR" smtClean="0"/>
              <a:t>13/8/2020</a:t>
            </a:fld>
            <a:endParaRPr lang="el-G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l-G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33B25DE-FCC1-46AD-B33C-4455F99A512B}" type="slidenum">
              <a:rPr lang="el-GR" smtClean="0"/>
              <a:t>‹#›</a:t>
            </a:fld>
            <a:endParaRPr lang="el-GR"/>
          </a:p>
        </p:txBody>
      </p:sp>
    </p:spTree>
    <p:extLst>
      <p:ext uri="{BB962C8B-B14F-4D97-AF65-F5344CB8AC3E}">
        <p14:creationId xmlns:p14="http://schemas.microsoft.com/office/powerpoint/2010/main" val="15324483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l-G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l-G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FCD09C7-8C7E-422D-B8F2-48674D1615EC}" type="datetimeFigureOut">
              <a:rPr lang="el-GR" smtClean="0"/>
              <a:t>13/8/2020</a:t>
            </a:fld>
            <a:endParaRPr lang="el-G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l-G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7D8CB52-65AF-414F-897D-FEE01A52A73A}" type="slidenum">
              <a:rPr lang="el-GR" smtClean="0"/>
              <a:t>‹#›</a:t>
            </a:fld>
            <a:endParaRPr lang="el-GR"/>
          </a:p>
        </p:txBody>
      </p:sp>
    </p:spTree>
    <p:extLst>
      <p:ext uri="{BB962C8B-B14F-4D97-AF65-F5344CB8AC3E}">
        <p14:creationId xmlns:p14="http://schemas.microsoft.com/office/powerpoint/2010/main" val="937659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Content - 2col">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p>
            <a:r>
              <a:rPr lang="en-US" dirty="0" smtClean="0"/>
              <a:t>Section title goes here</a:t>
            </a:r>
            <a:endParaRPr lang="el-GR" dirty="0"/>
          </a:p>
        </p:txBody>
      </p:sp>
      <p:sp>
        <p:nvSpPr>
          <p:cNvPr id="5" name="Content Placeholder 3"/>
          <p:cNvSpPr>
            <a:spLocks noGrp="1"/>
          </p:cNvSpPr>
          <p:nvPr>
            <p:ph sz="quarter" idx="11" hasCustomPrompt="1"/>
          </p:nvPr>
        </p:nvSpPr>
        <p:spPr>
          <a:xfrm>
            <a:off x="334963" y="1291804"/>
            <a:ext cx="5533249" cy="5269334"/>
          </a:xfrm>
          <a:prstGeom prst="rect">
            <a:avLst/>
          </a:prstGeom>
        </p:spPr>
        <p:txBody>
          <a:bodyPr/>
          <a:lstStyle>
            <a:lvl1pPr>
              <a:defRPr lang="en-US" sz="1800" dirty="0" smtClean="0">
                <a:solidFill>
                  <a:schemeClr val="bg2">
                    <a:lumMod val="75000"/>
                    <a:lumOff val="25000"/>
                  </a:schemeClr>
                </a:solidFill>
                <a:latin typeface="+mj-lt"/>
              </a:defRPr>
            </a:lvl1pPr>
          </a:lstStyle>
          <a:p>
            <a:pPr lvl="0" algn="l">
              <a:lnSpc>
                <a:spcPts val="2400"/>
              </a:lnSpc>
              <a:spcBef>
                <a:spcPts val="600"/>
              </a:spcBef>
              <a:spcAft>
                <a:spcPts val="600"/>
              </a:spcAft>
            </a:pPr>
            <a:r>
              <a:rPr lang="en-US" dirty="0" smtClean="0"/>
              <a:t>Content goes here (text / image / diagram / video). Make sure all media/graphics fit the column width, for better display results. </a:t>
            </a:r>
          </a:p>
        </p:txBody>
      </p:sp>
      <p:sp>
        <p:nvSpPr>
          <p:cNvPr id="8" name="Content Placeholder 3"/>
          <p:cNvSpPr>
            <a:spLocks noGrp="1"/>
          </p:cNvSpPr>
          <p:nvPr>
            <p:ph sz="quarter" idx="12" hasCustomPrompt="1"/>
          </p:nvPr>
        </p:nvSpPr>
        <p:spPr>
          <a:xfrm>
            <a:off x="6275386" y="1291804"/>
            <a:ext cx="5581652" cy="5269334"/>
          </a:xfrm>
          <a:prstGeom prst="rect">
            <a:avLst/>
          </a:prstGeom>
        </p:spPr>
        <p:txBody>
          <a:bodyPr/>
          <a:lstStyle>
            <a:lvl1pPr>
              <a:defRPr lang="en-US" sz="1800" dirty="0" smtClean="0">
                <a:solidFill>
                  <a:schemeClr val="bg2">
                    <a:lumMod val="75000"/>
                    <a:lumOff val="25000"/>
                  </a:schemeClr>
                </a:solidFill>
                <a:latin typeface="+mj-lt"/>
              </a:defRPr>
            </a:lvl1pPr>
          </a:lstStyle>
          <a:p>
            <a:pPr lvl="0" algn="l">
              <a:lnSpc>
                <a:spcPts val="2400"/>
              </a:lnSpc>
              <a:spcBef>
                <a:spcPts val="600"/>
              </a:spcBef>
              <a:spcAft>
                <a:spcPts val="600"/>
              </a:spcAft>
            </a:pPr>
            <a:r>
              <a:rPr lang="en-US" dirty="0" smtClean="0"/>
              <a:t>Content goes here (text / image / diagram / video). Make sure all media/graphics fit the column width, for better display results. </a:t>
            </a:r>
          </a:p>
        </p:txBody>
      </p:sp>
    </p:spTree>
    <p:extLst>
      <p:ext uri="{BB962C8B-B14F-4D97-AF65-F5344CB8AC3E}">
        <p14:creationId xmlns:p14="http://schemas.microsoft.com/office/powerpoint/2010/main" val="3025907131"/>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l-G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FCD09C7-8C7E-422D-B8F2-48674D1615EC}" type="datetimeFigureOut">
              <a:rPr lang="el-GR" smtClean="0"/>
              <a:t>13/8/2020</a:t>
            </a:fld>
            <a:endParaRPr lang="el-G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l-G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7D8CB52-65AF-414F-897D-FEE01A52A73A}" type="slidenum">
              <a:rPr lang="el-GR" smtClean="0"/>
              <a:t>‹#›</a:t>
            </a:fld>
            <a:endParaRPr lang="el-GR"/>
          </a:p>
        </p:txBody>
      </p:sp>
    </p:spTree>
    <p:extLst>
      <p:ext uri="{BB962C8B-B14F-4D97-AF65-F5344CB8AC3E}">
        <p14:creationId xmlns:p14="http://schemas.microsoft.com/office/powerpoint/2010/main" val="41583916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smtClean="0"/>
              <a:t>Click to edit Master title style</a:t>
            </a:r>
            <a:endParaRPr lang="el-G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FCD09C7-8C7E-422D-B8F2-48674D1615EC}" type="datetimeFigureOut">
              <a:rPr lang="el-GR" smtClean="0"/>
              <a:t>13/8/2020</a:t>
            </a:fld>
            <a:endParaRPr lang="el-G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l-G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7D8CB52-65AF-414F-897D-FEE01A52A73A}" type="slidenum">
              <a:rPr lang="el-GR" smtClean="0"/>
              <a:t>‹#›</a:t>
            </a:fld>
            <a:endParaRPr lang="el-GR"/>
          </a:p>
        </p:txBody>
      </p:sp>
    </p:spTree>
    <p:extLst>
      <p:ext uri="{BB962C8B-B14F-4D97-AF65-F5344CB8AC3E}">
        <p14:creationId xmlns:p14="http://schemas.microsoft.com/office/powerpoint/2010/main" val="2718236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l-G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FCD09C7-8C7E-422D-B8F2-48674D1615EC}" type="datetimeFigureOut">
              <a:rPr lang="el-GR" smtClean="0"/>
              <a:t>13/8/2020</a:t>
            </a:fld>
            <a:endParaRPr lang="el-G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l-G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7D8CB52-65AF-414F-897D-FEE01A52A73A}" type="slidenum">
              <a:rPr lang="el-GR" smtClean="0"/>
              <a:t>‹#›</a:t>
            </a:fld>
            <a:endParaRPr lang="el-GR"/>
          </a:p>
        </p:txBody>
      </p:sp>
    </p:spTree>
    <p:extLst>
      <p:ext uri="{BB962C8B-B14F-4D97-AF65-F5344CB8AC3E}">
        <p14:creationId xmlns:p14="http://schemas.microsoft.com/office/powerpoint/2010/main" val="4890940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smtClean="0"/>
              <a:t>Click to edit Master title style</a:t>
            </a:r>
            <a:endParaRPr lang="el-G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FCD09C7-8C7E-422D-B8F2-48674D1615EC}" type="datetimeFigureOut">
              <a:rPr lang="el-GR" smtClean="0"/>
              <a:t>13/8/2020</a:t>
            </a:fld>
            <a:endParaRPr lang="el-G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l-G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7D8CB52-65AF-414F-897D-FEE01A52A73A}" type="slidenum">
              <a:rPr lang="el-GR" smtClean="0"/>
              <a:t>‹#›</a:t>
            </a:fld>
            <a:endParaRPr lang="el-GR"/>
          </a:p>
        </p:txBody>
      </p:sp>
    </p:spTree>
    <p:extLst>
      <p:ext uri="{BB962C8B-B14F-4D97-AF65-F5344CB8AC3E}">
        <p14:creationId xmlns:p14="http://schemas.microsoft.com/office/powerpoint/2010/main" val="24571040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l-G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FCD09C7-8C7E-422D-B8F2-48674D1615EC}" type="datetimeFigureOut">
              <a:rPr lang="el-GR" smtClean="0"/>
              <a:t>13/8/2020</a:t>
            </a:fld>
            <a:endParaRPr lang="el-G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l-G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7D8CB52-65AF-414F-897D-FEE01A52A73A}" type="slidenum">
              <a:rPr lang="el-GR" smtClean="0"/>
              <a:t>‹#›</a:t>
            </a:fld>
            <a:endParaRPr lang="el-GR"/>
          </a:p>
        </p:txBody>
      </p:sp>
    </p:spTree>
    <p:extLst>
      <p:ext uri="{BB962C8B-B14F-4D97-AF65-F5344CB8AC3E}">
        <p14:creationId xmlns:p14="http://schemas.microsoft.com/office/powerpoint/2010/main" val="22215015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FCD09C7-8C7E-422D-B8F2-48674D1615EC}" type="datetimeFigureOut">
              <a:rPr lang="el-GR" smtClean="0"/>
              <a:t>13/8/2020</a:t>
            </a:fld>
            <a:endParaRPr lang="el-G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l-G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7D8CB52-65AF-414F-897D-FEE01A52A73A}" type="slidenum">
              <a:rPr lang="el-GR" smtClean="0"/>
              <a:t>‹#›</a:t>
            </a:fld>
            <a:endParaRPr lang="el-GR"/>
          </a:p>
        </p:txBody>
      </p:sp>
    </p:spTree>
    <p:extLst>
      <p:ext uri="{BB962C8B-B14F-4D97-AF65-F5344CB8AC3E}">
        <p14:creationId xmlns:p14="http://schemas.microsoft.com/office/powerpoint/2010/main" val="16927016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l-G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FCD09C7-8C7E-422D-B8F2-48674D1615EC}" type="datetimeFigureOut">
              <a:rPr lang="el-GR" smtClean="0"/>
              <a:t>13/8/2020</a:t>
            </a:fld>
            <a:endParaRPr lang="el-G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l-G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7D8CB52-65AF-414F-897D-FEE01A52A73A}" type="slidenum">
              <a:rPr lang="el-GR" smtClean="0"/>
              <a:t>‹#›</a:t>
            </a:fld>
            <a:endParaRPr lang="el-GR"/>
          </a:p>
        </p:txBody>
      </p:sp>
    </p:spTree>
    <p:extLst>
      <p:ext uri="{BB962C8B-B14F-4D97-AF65-F5344CB8AC3E}">
        <p14:creationId xmlns:p14="http://schemas.microsoft.com/office/powerpoint/2010/main" val="38579890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l-G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FCD09C7-8C7E-422D-B8F2-48674D1615EC}" type="datetimeFigureOut">
              <a:rPr lang="el-GR" smtClean="0"/>
              <a:t>13/8/2020</a:t>
            </a:fld>
            <a:endParaRPr lang="el-G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l-G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7D8CB52-65AF-414F-897D-FEE01A52A73A}" type="slidenum">
              <a:rPr lang="el-GR" smtClean="0"/>
              <a:t>‹#›</a:t>
            </a:fld>
            <a:endParaRPr lang="el-GR"/>
          </a:p>
        </p:txBody>
      </p:sp>
    </p:spTree>
    <p:extLst>
      <p:ext uri="{BB962C8B-B14F-4D97-AF65-F5344CB8AC3E}">
        <p14:creationId xmlns:p14="http://schemas.microsoft.com/office/powerpoint/2010/main" val="18219961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FCD09C7-8C7E-422D-B8F2-48674D1615EC}" type="datetimeFigureOut">
              <a:rPr lang="el-GR" smtClean="0"/>
              <a:t>13/8/2020</a:t>
            </a:fld>
            <a:endParaRPr lang="el-G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l-G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7D8CB52-65AF-414F-897D-FEE01A52A73A}" type="slidenum">
              <a:rPr lang="el-GR" smtClean="0"/>
              <a:t>‹#›</a:t>
            </a:fld>
            <a:endParaRPr lang="el-GR"/>
          </a:p>
        </p:txBody>
      </p:sp>
    </p:spTree>
    <p:extLst>
      <p:ext uri="{BB962C8B-B14F-4D97-AF65-F5344CB8AC3E}">
        <p14:creationId xmlns:p14="http://schemas.microsoft.com/office/powerpoint/2010/main" val="36616754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FCD09C7-8C7E-422D-B8F2-48674D1615EC}" type="datetimeFigureOut">
              <a:rPr lang="el-GR" smtClean="0"/>
              <a:t>13/8/2020</a:t>
            </a:fld>
            <a:endParaRPr lang="el-G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l-G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7D8CB52-65AF-414F-897D-FEE01A52A73A}" type="slidenum">
              <a:rPr lang="el-GR" smtClean="0"/>
              <a:t>‹#›</a:t>
            </a:fld>
            <a:endParaRPr lang="el-GR"/>
          </a:p>
        </p:txBody>
      </p:sp>
    </p:spTree>
    <p:extLst>
      <p:ext uri="{BB962C8B-B14F-4D97-AF65-F5344CB8AC3E}">
        <p14:creationId xmlns:p14="http://schemas.microsoft.com/office/powerpoint/2010/main" val="1250679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Text - 1col">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smtClean="0"/>
              <a:t>Section title goes here</a:t>
            </a:r>
            <a:endParaRPr lang="el-GR" dirty="0"/>
          </a:p>
        </p:txBody>
      </p:sp>
      <p:sp>
        <p:nvSpPr>
          <p:cNvPr id="6" name="Content Placeholder 3"/>
          <p:cNvSpPr>
            <a:spLocks noGrp="1"/>
          </p:cNvSpPr>
          <p:nvPr>
            <p:ph sz="quarter" idx="11" hasCustomPrompt="1"/>
          </p:nvPr>
        </p:nvSpPr>
        <p:spPr>
          <a:xfrm>
            <a:off x="334963" y="1943478"/>
            <a:ext cx="5533249" cy="4617660"/>
          </a:xfrm>
          <a:prstGeom prst="rect">
            <a:avLst/>
          </a:prstGeom>
        </p:spPr>
        <p:txBody>
          <a:bodyPr/>
          <a:lstStyle>
            <a:lvl1pPr>
              <a:defRPr lang="en-US" sz="1800" dirty="0" smtClean="0">
                <a:solidFill>
                  <a:schemeClr val="bg2">
                    <a:lumMod val="75000"/>
                    <a:lumOff val="25000"/>
                  </a:schemeClr>
                </a:solidFill>
                <a:latin typeface="+mj-lt"/>
              </a:defRPr>
            </a:lvl1pPr>
          </a:lstStyle>
          <a:p>
            <a:pPr lvl="0">
              <a:spcBef>
                <a:spcPts val="600"/>
              </a:spcBef>
              <a:spcAft>
                <a:spcPts val="300"/>
              </a:spcAft>
            </a:pPr>
            <a:r>
              <a:rPr lang="en-US" dirty="0" smtClean="0"/>
              <a:t>Content goes here (text / image / diagram / video). Make sure all media/graphics fit the column width, for better display results. </a:t>
            </a:r>
          </a:p>
        </p:txBody>
      </p:sp>
      <p:sp>
        <p:nvSpPr>
          <p:cNvPr id="9" name="Content Placeholder 3"/>
          <p:cNvSpPr>
            <a:spLocks noGrp="1"/>
          </p:cNvSpPr>
          <p:nvPr>
            <p:ph sz="quarter" idx="12" hasCustomPrompt="1"/>
          </p:nvPr>
        </p:nvSpPr>
        <p:spPr>
          <a:xfrm>
            <a:off x="6275386" y="1943478"/>
            <a:ext cx="5581652" cy="4617660"/>
          </a:xfrm>
          <a:prstGeom prst="rect">
            <a:avLst/>
          </a:prstGeom>
        </p:spPr>
        <p:txBody>
          <a:bodyPr/>
          <a:lstStyle>
            <a:lvl1pPr>
              <a:defRPr lang="en-US" sz="1800" dirty="0" smtClean="0">
                <a:solidFill>
                  <a:schemeClr val="bg2">
                    <a:lumMod val="75000"/>
                    <a:lumOff val="25000"/>
                  </a:schemeClr>
                </a:solidFill>
                <a:latin typeface="+mj-lt"/>
              </a:defRPr>
            </a:lvl1pPr>
          </a:lstStyle>
          <a:p>
            <a:pPr lvl="0">
              <a:spcBef>
                <a:spcPts val="600"/>
              </a:spcBef>
              <a:spcAft>
                <a:spcPts val="300"/>
              </a:spcAft>
            </a:pPr>
            <a:r>
              <a:rPr lang="en-US" dirty="0" smtClean="0"/>
              <a:t>Content goes here (text / image / diagram / video). Make sure all media/graphics fit the column width, for better display results. </a:t>
            </a:r>
          </a:p>
        </p:txBody>
      </p:sp>
      <p:sp>
        <p:nvSpPr>
          <p:cNvPr id="11" name="Text Placeholder 9"/>
          <p:cNvSpPr>
            <a:spLocks noGrp="1"/>
          </p:cNvSpPr>
          <p:nvPr>
            <p:ph type="body" sz="quarter" idx="10" hasCustomPrompt="1"/>
          </p:nvPr>
        </p:nvSpPr>
        <p:spPr>
          <a:xfrm>
            <a:off x="337037" y="1212611"/>
            <a:ext cx="11520001" cy="530998"/>
          </a:xfrm>
          <a:prstGeom prst="rect">
            <a:avLst/>
          </a:prstGeom>
          <a:noFill/>
        </p:spPr>
        <p:txBody>
          <a:bodyPr anchor="ctr" anchorCtr="0"/>
          <a:lstStyle>
            <a:lvl1pPr>
              <a:defRPr sz="2000" b="0" baseline="0">
                <a:solidFill>
                  <a:schemeClr val="accent1"/>
                </a:solidFill>
                <a:latin typeface="+mj-lt"/>
              </a:defRPr>
            </a:lvl1pPr>
          </a:lstStyle>
          <a:p>
            <a:pPr lvl="0"/>
            <a:r>
              <a:rPr lang="en-US" dirty="0" smtClean="0"/>
              <a:t>Sub-section title goes here</a:t>
            </a:r>
            <a:endParaRPr lang="el-GR" dirty="0"/>
          </a:p>
        </p:txBody>
      </p:sp>
    </p:spTree>
    <p:extLst>
      <p:ext uri="{BB962C8B-B14F-4D97-AF65-F5344CB8AC3E}">
        <p14:creationId xmlns:p14="http://schemas.microsoft.com/office/powerpoint/2010/main" val="3901135417"/>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l-G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4FBC3501-5804-4997-81BD-4C06B713886A}" type="datetimeFigureOut">
              <a:rPr lang="el-GR" smtClean="0"/>
              <a:t>13/8/2020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D4FE354-FCD2-4103-B672-72014C0DAD33}" type="slidenum">
              <a:rPr lang="el-GR" smtClean="0"/>
              <a:t>‹#›</a:t>
            </a:fld>
            <a:endParaRPr lang="el-GR"/>
          </a:p>
        </p:txBody>
      </p:sp>
    </p:spTree>
    <p:extLst>
      <p:ext uri="{BB962C8B-B14F-4D97-AF65-F5344CB8AC3E}">
        <p14:creationId xmlns:p14="http://schemas.microsoft.com/office/powerpoint/2010/main" val="12600926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4FBC3501-5804-4997-81BD-4C06B713886A}" type="datetimeFigureOut">
              <a:rPr lang="el-GR" smtClean="0"/>
              <a:t>13/8/2020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D4FE354-FCD2-4103-B672-72014C0DAD33}" type="slidenum">
              <a:rPr lang="el-GR" smtClean="0"/>
              <a:t>‹#›</a:t>
            </a:fld>
            <a:endParaRPr lang="el-GR"/>
          </a:p>
        </p:txBody>
      </p:sp>
    </p:spTree>
    <p:extLst>
      <p:ext uri="{BB962C8B-B14F-4D97-AF65-F5344CB8AC3E}">
        <p14:creationId xmlns:p14="http://schemas.microsoft.com/office/powerpoint/2010/main" val="28817956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l-G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FBC3501-5804-4997-81BD-4C06B713886A}" type="datetimeFigureOut">
              <a:rPr lang="el-GR" smtClean="0"/>
              <a:t>13/8/2020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D4FE354-FCD2-4103-B672-72014C0DAD33}" type="slidenum">
              <a:rPr lang="el-GR" smtClean="0"/>
              <a:t>‹#›</a:t>
            </a:fld>
            <a:endParaRPr lang="el-GR"/>
          </a:p>
        </p:txBody>
      </p:sp>
    </p:spTree>
    <p:extLst>
      <p:ext uri="{BB962C8B-B14F-4D97-AF65-F5344CB8AC3E}">
        <p14:creationId xmlns:p14="http://schemas.microsoft.com/office/powerpoint/2010/main" val="6820274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4FBC3501-5804-4997-81BD-4C06B713886A}" type="datetimeFigureOut">
              <a:rPr lang="el-GR" smtClean="0"/>
              <a:t>13/8/2020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0D4FE354-FCD2-4103-B672-72014C0DAD33}" type="slidenum">
              <a:rPr lang="el-GR" smtClean="0"/>
              <a:t>‹#›</a:t>
            </a:fld>
            <a:endParaRPr lang="el-GR"/>
          </a:p>
        </p:txBody>
      </p:sp>
    </p:spTree>
    <p:extLst>
      <p:ext uri="{BB962C8B-B14F-4D97-AF65-F5344CB8AC3E}">
        <p14:creationId xmlns:p14="http://schemas.microsoft.com/office/powerpoint/2010/main" val="38308259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l-G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4FBC3501-5804-4997-81BD-4C06B713886A}" type="datetimeFigureOut">
              <a:rPr lang="el-GR" smtClean="0"/>
              <a:t>13/8/2020</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0D4FE354-FCD2-4103-B672-72014C0DAD33}" type="slidenum">
              <a:rPr lang="el-GR" smtClean="0"/>
              <a:t>‹#›</a:t>
            </a:fld>
            <a:endParaRPr lang="el-GR"/>
          </a:p>
        </p:txBody>
      </p:sp>
    </p:spTree>
    <p:extLst>
      <p:ext uri="{BB962C8B-B14F-4D97-AF65-F5344CB8AC3E}">
        <p14:creationId xmlns:p14="http://schemas.microsoft.com/office/powerpoint/2010/main" val="15663785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4FBC3501-5804-4997-81BD-4C06B713886A}" type="datetimeFigureOut">
              <a:rPr lang="el-GR" smtClean="0"/>
              <a:t>13/8/2020</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0D4FE354-FCD2-4103-B672-72014C0DAD33}" type="slidenum">
              <a:rPr lang="el-GR" smtClean="0"/>
              <a:t>‹#›</a:t>
            </a:fld>
            <a:endParaRPr lang="el-GR"/>
          </a:p>
        </p:txBody>
      </p:sp>
    </p:spTree>
    <p:extLst>
      <p:ext uri="{BB962C8B-B14F-4D97-AF65-F5344CB8AC3E}">
        <p14:creationId xmlns:p14="http://schemas.microsoft.com/office/powerpoint/2010/main" val="318320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BC3501-5804-4997-81BD-4C06B713886A}" type="datetimeFigureOut">
              <a:rPr lang="el-GR" smtClean="0"/>
              <a:t>13/8/2020</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0D4FE354-FCD2-4103-B672-72014C0DAD33}" type="slidenum">
              <a:rPr lang="el-GR" smtClean="0"/>
              <a:t>‹#›</a:t>
            </a:fld>
            <a:endParaRPr lang="el-GR"/>
          </a:p>
        </p:txBody>
      </p:sp>
    </p:spTree>
    <p:extLst>
      <p:ext uri="{BB962C8B-B14F-4D97-AF65-F5344CB8AC3E}">
        <p14:creationId xmlns:p14="http://schemas.microsoft.com/office/powerpoint/2010/main" val="40069291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l-G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FBC3501-5804-4997-81BD-4C06B713886A}" type="datetimeFigureOut">
              <a:rPr lang="el-GR" smtClean="0"/>
              <a:t>13/8/2020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0D4FE354-FCD2-4103-B672-72014C0DAD33}" type="slidenum">
              <a:rPr lang="el-GR" smtClean="0"/>
              <a:t>‹#›</a:t>
            </a:fld>
            <a:endParaRPr lang="el-GR"/>
          </a:p>
        </p:txBody>
      </p:sp>
    </p:spTree>
    <p:extLst>
      <p:ext uri="{BB962C8B-B14F-4D97-AF65-F5344CB8AC3E}">
        <p14:creationId xmlns:p14="http://schemas.microsoft.com/office/powerpoint/2010/main" val="20048138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l-G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FBC3501-5804-4997-81BD-4C06B713886A}" type="datetimeFigureOut">
              <a:rPr lang="el-GR" smtClean="0"/>
              <a:t>13/8/2020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0D4FE354-FCD2-4103-B672-72014C0DAD33}" type="slidenum">
              <a:rPr lang="el-GR" smtClean="0"/>
              <a:t>‹#›</a:t>
            </a:fld>
            <a:endParaRPr lang="el-GR"/>
          </a:p>
        </p:txBody>
      </p:sp>
    </p:spTree>
    <p:extLst>
      <p:ext uri="{BB962C8B-B14F-4D97-AF65-F5344CB8AC3E}">
        <p14:creationId xmlns:p14="http://schemas.microsoft.com/office/powerpoint/2010/main" val="17774614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4FBC3501-5804-4997-81BD-4C06B713886A}" type="datetimeFigureOut">
              <a:rPr lang="el-GR" smtClean="0"/>
              <a:t>13/8/2020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D4FE354-FCD2-4103-B672-72014C0DAD33}" type="slidenum">
              <a:rPr lang="el-GR" smtClean="0"/>
              <a:t>‹#›</a:t>
            </a:fld>
            <a:endParaRPr lang="el-GR"/>
          </a:p>
        </p:txBody>
      </p:sp>
    </p:spTree>
    <p:extLst>
      <p:ext uri="{BB962C8B-B14F-4D97-AF65-F5344CB8AC3E}">
        <p14:creationId xmlns:p14="http://schemas.microsoft.com/office/powerpoint/2010/main" val="72411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ubtitle Text - 1col">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smtClean="0"/>
              <a:t>Section title goes here</a:t>
            </a:r>
            <a:endParaRPr lang="el-GR" dirty="0"/>
          </a:p>
        </p:txBody>
      </p:sp>
      <p:sp>
        <p:nvSpPr>
          <p:cNvPr id="2" name="Rectangle 1"/>
          <p:cNvSpPr/>
          <p:nvPr userDrawn="1"/>
        </p:nvSpPr>
        <p:spPr>
          <a:xfrm>
            <a:off x="334963" y="5989638"/>
            <a:ext cx="5531174" cy="571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Learning Objectives</a:t>
            </a:r>
            <a:endParaRPr lang="el-GR"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0589" y="6059034"/>
            <a:ext cx="432707" cy="432707"/>
          </a:xfrm>
          <a:prstGeom prst="rect">
            <a:avLst/>
          </a:prstGeom>
        </p:spPr>
      </p:pic>
      <p:sp>
        <p:nvSpPr>
          <p:cNvPr id="10" name="Content Placeholder 3"/>
          <p:cNvSpPr>
            <a:spLocks noGrp="1"/>
          </p:cNvSpPr>
          <p:nvPr>
            <p:ph sz="quarter" idx="11" hasCustomPrompt="1"/>
          </p:nvPr>
        </p:nvSpPr>
        <p:spPr>
          <a:xfrm>
            <a:off x="332888" y="1291804"/>
            <a:ext cx="5533249" cy="4490687"/>
          </a:xfrm>
          <a:prstGeom prst="rect">
            <a:avLst/>
          </a:prstGeom>
        </p:spPr>
        <p:txBody>
          <a:bodyPr/>
          <a:lstStyle>
            <a:lvl1pPr>
              <a:defRPr lang="en-US" sz="1800" dirty="0" smtClean="0">
                <a:solidFill>
                  <a:schemeClr val="bg2">
                    <a:lumMod val="75000"/>
                    <a:lumOff val="25000"/>
                  </a:schemeClr>
                </a:solidFill>
                <a:latin typeface="+mj-lt"/>
              </a:defRPr>
            </a:lvl1pPr>
          </a:lstStyle>
          <a:p>
            <a:pPr lvl="0" algn="l">
              <a:lnSpc>
                <a:spcPts val="2400"/>
              </a:lnSpc>
              <a:spcBef>
                <a:spcPts val="600"/>
              </a:spcBef>
              <a:spcAft>
                <a:spcPts val="600"/>
              </a:spcAft>
            </a:pPr>
            <a:r>
              <a:rPr lang="en-US" dirty="0" smtClean="0"/>
              <a:t>Content goes here (text / image / diagram / video). Make sure all media/graphics fit the column width, for better display results. </a:t>
            </a:r>
          </a:p>
        </p:txBody>
      </p:sp>
      <p:sp>
        <p:nvSpPr>
          <p:cNvPr id="11" name="Content Placeholder 3"/>
          <p:cNvSpPr>
            <a:spLocks noGrp="1"/>
          </p:cNvSpPr>
          <p:nvPr>
            <p:ph sz="quarter" idx="12" hasCustomPrompt="1"/>
          </p:nvPr>
        </p:nvSpPr>
        <p:spPr>
          <a:xfrm>
            <a:off x="6273311" y="1291804"/>
            <a:ext cx="5581652" cy="5269334"/>
          </a:xfrm>
          <a:prstGeom prst="rect">
            <a:avLst/>
          </a:prstGeom>
        </p:spPr>
        <p:txBody>
          <a:bodyPr/>
          <a:lstStyle>
            <a:lvl1pPr>
              <a:defRPr lang="en-US" sz="1800" dirty="0" smtClean="0">
                <a:solidFill>
                  <a:schemeClr val="bg2">
                    <a:lumMod val="75000"/>
                    <a:lumOff val="25000"/>
                  </a:schemeClr>
                </a:solidFill>
                <a:latin typeface="+mj-lt"/>
              </a:defRPr>
            </a:lvl1pPr>
          </a:lstStyle>
          <a:p>
            <a:pPr lvl="0" algn="l">
              <a:lnSpc>
                <a:spcPts val="2400"/>
              </a:lnSpc>
              <a:spcBef>
                <a:spcPts val="600"/>
              </a:spcBef>
              <a:spcAft>
                <a:spcPts val="600"/>
              </a:spcAft>
            </a:pPr>
            <a:r>
              <a:rPr lang="en-US" dirty="0" smtClean="0"/>
              <a:t>Content goes here (text / image / diagram / video). Make sure all media/graphics fit the column width, for better display results. </a:t>
            </a:r>
          </a:p>
        </p:txBody>
      </p:sp>
    </p:spTree>
    <p:extLst>
      <p:ext uri="{BB962C8B-B14F-4D97-AF65-F5344CB8AC3E}">
        <p14:creationId xmlns:p14="http://schemas.microsoft.com/office/powerpoint/2010/main" val="603191552"/>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4FBC3501-5804-4997-81BD-4C06B713886A}" type="datetimeFigureOut">
              <a:rPr lang="el-GR" smtClean="0"/>
              <a:t>13/8/2020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D4FE354-FCD2-4103-B672-72014C0DAD33}" type="slidenum">
              <a:rPr lang="el-GR" smtClean="0"/>
              <a:t>‹#›</a:t>
            </a:fld>
            <a:endParaRPr lang="el-GR"/>
          </a:p>
        </p:txBody>
      </p:sp>
    </p:spTree>
    <p:extLst>
      <p:ext uri="{BB962C8B-B14F-4D97-AF65-F5344CB8AC3E}">
        <p14:creationId xmlns:p14="http://schemas.microsoft.com/office/powerpoint/2010/main" val="32344303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l-G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848FDCD0-580B-4807-BF93-4E4F6B81937E}" type="datetimeFigureOut">
              <a:rPr lang="el-GR" smtClean="0"/>
              <a:t>13/8/2020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B94C71F9-0909-476D-A07A-7B072A595A40}" type="slidenum">
              <a:rPr lang="el-GR" smtClean="0"/>
              <a:t>‹#›</a:t>
            </a:fld>
            <a:endParaRPr lang="el-GR"/>
          </a:p>
        </p:txBody>
      </p:sp>
    </p:spTree>
    <p:extLst>
      <p:ext uri="{BB962C8B-B14F-4D97-AF65-F5344CB8AC3E}">
        <p14:creationId xmlns:p14="http://schemas.microsoft.com/office/powerpoint/2010/main" val="36643105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848FDCD0-580B-4807-BF93-4E4F6B81937E}" type="datetimeFigureOut">
              <a:rPr lang="el-GR" smtClean="0"/>
              <a:t>13/8/2020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B94C71F9-0909-476D-A07A-7B072A595A40}" type="slidenum">
              <a:rPr lang="el-GR" smtClean="0"/>
              <a:t>‹#›</a:t>
            </a:fld>
            <a:endParaRPr lang="el-GR"/>
          </a:p>
        </p:txBody>
      </p:sp>
    </p:spTree>
    <p:extLst>
      <p:ext uri="{BB962C8B-B14F-4D97-AF65-F5344CB8AC3E}">
        <p14:creationId xmlns:p14="http://schemas.microsoft.com/office/powerpoint/2010/main" val="7352646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l-G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48FDCD0-580B-4807-BF93-4E4F6B81937E}" type="datetimeFigureOut">
              <a:rPr lang="el-GR" smtClean="0"/>
              <a:t>13/8/2020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B94C71F9-0909-476D-A07A-7B072A595A40}" type="slidenum">
              <a:rPr lang="el-GR" smtClean="0"/>
              <a:t>‹#›</a:t>
            </a:fld>
            <a:endParaRPr lang="el-GR"/>
          </a:p>
        </p:txBody>
      </p:sp>
    </p:spTree>
    <p:extLst>
      <p:ext uri="{BB962C8B-B14F-4D97-AF65-F5344CB8AC3E}">
        <p14:creationId xmlns:p14="http://schemas.microsoft.com/office/powerpoint/2010/main" val="26327369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848FDCD0-580B-4807-BF93-4E4F6B81937E}" type="datetimeFigureOut">
              <a:rPr lang="el-GR" smtClean="0"/>
              <a:t>13/8/2020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B94C71F9-0909-476D-A07A-7B072A595A40}" type="slidenum">
              <a:rPr lang="el-GR" smtClean="0"/>
              <a:t>‹#›</a:t>
            </a:fld>
            <a:endParaRPr lang="el-GR"/>
          </a:p>
        </p:txBody>
      </p:sp>
    </p:spTree>
    <p:extLst>
      <p:ext uri="{BB962C8B-B14F-4D97-AF65-F5344CB8AC3E}">
        <p14:creationId xmlns:p14="http://schemas.microsoft.com/office/powerpoint/2010/main" val="2669261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l-G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848FDCD0-580B-4807-BF93-4E4F6B81937E}" type="datetimeFigureOut">
              <a:rPr lang="el-GR" smtClean="0"/>
              <a:t>13/8/2020</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B94C71F9-0909-476D-A07A-7B072A595A40}" type="slidenum">
              <a:rPr lang="el-GR" smtClean="0"/>
              <a:t>‹#›</a:t>
            </a:fld>
            <a:endParaRPr lang="el-GR"/>
          </a:p>
        </p:txBody>
      </p:sp>
    </p:spTree>
    <p:extLst>
      <p:ext uri="{BB962C8B-B14F-4D97-AF65-F5344CB8AC3E}">
        <p14:creationId xmlns:p14="http://schemas.microsoft.com/office/powerpoint/2010/main" val="30127287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848FDCD0-580B-4807-BF93-4E4F6B81937E}" type="datetimeFigureOut">
              <a:rPr lang="el-GR" smtClean="0"/>
              <a:t>13/8/2020</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B94C71F9-0909-476D-A07A-7B072A595A40}" type="slidenum">
              <a:rPr lang="el-GR" smtClean="0"/>
              <a:t>‹#›</a:t>
            </a:fld>
            <a:endParaRPr lang="el-GR"/>
          </a:p>
        </p:txBody>
      </p:sp>
    </p:spTree>
    <p:extLst>
      <p:ext uri="{BB962C8B-B14F-4D97-AF65-F5344CB8AC3E}">
        <p14:creationId xmlns:p14="http://schemas.microsoft.com/office/powerpoint/2010/main" val="10044410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8FDCD0-580B-4807-BF93-4E4F6B81937E}" type="datetimeFigureOut">
              <a:rPr lang="el-GR" smtClean="0"/>
              <a:t>13/8/2020</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B94C71F9-0909-476D-A07A-7B072A595A40}" type="slidenum">
              <a:rPr lang="el-GR" smtClean="0"/>
              <a:t>‹#›</a:t>
            </a:fld>
            <a:endParaRPr lang="el-GR"/>
          </a:p>
        </p:txBody>
      </p:sp>
    </p:spTree>
    <p:extLst>
      <p:ext uri="{BB962C8B-B14F-4D97-AF65-F5344CB8AC3E}">
        <p14:creationId xmlns:p14="http://schemas.microsoft.com/office/powerpoint/2010/main" val="7872066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l-G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48FDCD0-580B-4807-BF93-4E4F6B81937E}" type="datetimeFigureOut">
              <a:rPr lang="el-GR" smtClean="0"/>
              <a:t>13/8/2020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B94C71F9-0909-476D-A07A-7B072A595A40}" type="slidenum">
              <a:rPr lang="el-GR" smtClean="0"/>
              <a:t>‹#›</a:t>
            </a:fld>
            <a:endParaRPr lang="el-GR"/>
          </a:p>
        </p:txBody>
      </p:sp>
    </p:spTree>
    <p:extLst>
      <p:ext uri="{BB962C8B-B14F-4D97-AF65-F5344CB8AC3E}">
        <p14:creationId xmlns:p14="http://schemas.microsoft.com/office/powerpoint/2010/main" val="14783110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l-G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48FDCD0-580B-4807-BF93-4E4F6B81937E}" type="datetimeFigureOut">
              <a:rPr lang="el-GR" smtClean="0"/>
              <a:t>13/8/2020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B94C71F9-0909-476D-A07A-7B072A595A40}" type="slidenum">
              <a:rPr lang="el-GR" smtClean="0"/>
              <a:t>‹#›</a:t>
            </a:fld>
            <a:endParaRPr lang="el-GR"/>
          </a:p>
        </p:txBody>
      </p:sp>
    </p:spTree>
    <p:extLst>
      <p:ext uri="{BB962C8B-B14F-4D97-AF65-F5344CB8AC3E}">
        <p14:creationId xmlns:p14="http://schemas.microsoft.com/office/powerpoint/2010/main" val="3142023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ubtitle Text - 1col">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smtClean="0"/>
              <a:t>Section title goes here</a:t>
            </a:r>
            <a:endParaRPr lang="el-GR" dirty="0"/>
          </a:p>
        </p:txBody>
      </p:sp>
      <p:sp>
        <p:nvSpPr>
          <p:cNvPr id="6" name="Content Placeholder 3"/>
          <p:cNvSpPr>
            <a:spLocks noGrp="1"/>
          </p:cNvSpPr>
          <p:nvPr>
            <p:ph sz="quarter" idx="11" hasCustomPrompt="1"/>
          </p:nvPr>
        </p:nvSpPr>
        <p:spPr>
          <a:xfrm>
            <a:off x="332888" y="1291804"/>
            <a:ext cx="5533249" cy="4490687"/>
          </a:xfrm>
          <a:prstGeom prst="rect">
            <a:avLst/>
          </a:prstGeom>
        </p:spPr>
        <p:txBody>
          <a:bodyPr/>
          <a:lstStyle>
            <a:lvl1pPr>
              <a:defRPr lang="en-US" sz="1800" dirty="0" smtClean="0">
                <a:solidFill>
                  <a:schemeClr val="bg2">
                    <a:lumMod val="75000"/>
                    <a:lumOff val="25000"/>
                  </a:schemeClr>
                </a:solidFill>
                <a:latin typeface="+mj-lt"/>
              </a:defRPr>
            </a:lvl1pPr>
          </a:lstStyle>
          <a:p>
            <a:pPr lvl="0" algn="l">
              <a:lnSpc>
                <a:spcPts val="2400"/>
              </a:lnSpc>
              <a:spcBef>
                <a:spcPts val="600"/>
              </a:spcBef>
              <a:spcAft>
                <a:spcPts val="600"/>
              </a:spcAft>
            </a:pPr>
            <a:r>
              <a:rPr lang="en-US" dirty="0" smtClean="0"/>
              <a:t>Content goes here (text / image / diagram / video). Make sure all media/graphics fit the column width, for better display results. </a:t>
            </a:r>
          </a:p>
        </p:txBody>
      </p:sp>
      <p:sp>
        <p:nvSpPr>
          <p:cNvPr id="7" name="Content Placeholder 3"/>
          <p:cNvSpPr>
            <a:spLocks noGrp="1"/>
          </p:cNvSpPr>
          <p:nvPr>
            <p:ph sz="quarter" idx="12" hasCustomPrompt="1"/>
          </p:nvPr>
        </p:nvSpPr>
        <p:spPr>
          <a:xfrm>
            <a:off x="6273311" y="1291804"/>
            <a:ext cx="5581652" cy="5269334"/>
          </a:xfrm>
          <a:prstGeom prst="rect">
            <a:avLst/>
          </a:prstGeom>
        </p:spPr>
        <p:txBody>
          <a:bodyPr/>
          <a:lstStyle>
            <a:lvl1pPr>
              <a:defRPr lang="en-US" sz="1800" dirty="0" smtClean="0">
                <a:solidFill>
                  <a:schemeClr val="bg2">
                    <a:lumMod val="75000"/>
                    <a:lumOff val="25000"/>
                  </a:schemeClr>
                </a:solidFill>
                <a:latin typeface="+mj-lt"/>
              </a:defRPr>
            </a:lvl1pPr>
          </a:lstStyle>
          <a:p>
            <a:pPr lvl="0" algn="l">
              <a:lnSpc>
                <a:spcPts val="2400"/>
              </a:lnSpc>
              <a:spcBef>
                <a:spcPts val="600"/>
              </a:spcBef>
              <a:spcAft>
                <a:spcPts val="600"/>
              </a:spcAft>
            </a:pPr>
            <a:r>
              <a:rPr lang="en-US" dirty="0" smtClean="0"/>
              <a:t>Content goes here (text / image / diagram / video). Make sure all media/graphics fit the column width, for better display results. </a:t>
            </a:r>
          </a:p>
        </p:txBody>
      </p:sp>
      <p:sp>
        <p:nvSpPr>
          <p:cNvPr id="8" name="Rectangle 7"/>
          <p:cNvSpPr/>
          <p:nvPr userDrawn="1"/>
        </p:nvSpPr>
        <p:spPr>
          <a:xfrm>
            <a:off x="332888" y="5989638"/>
            <a:ext cx="2988810" cy="571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Button</a:t>
            </a:r>
            <a:r>
              <a:rPr lang="en-US" sz="1600" baseline="0" dirty="0" smtClean="0"/>
              <a:t> text here</a:t>
            </a:r>
            <a:endParaRPr lang="el-GR" sz="1600" dirty="0"/>
          </a:p>
        </p:txBody>
      </p:sp>
    </p:spTree>
    <p:extLst>
      <p:ext uri="{BB962C8B-B14F-4D97-AF65-F5344CB8AC3E}">
        <p14:creationId xmlns:p14="http://schemas.microsoft.com/office/powerpoint/2010/main" val="1752887332"/>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848FDCD0-580B-4807-BF93-4E4F6B81937E}" type="datetimeFigureOut">
              <a:rPr lang="el-GR" smtClean="0"/>
              <a:t>13/8/2020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B94C71F9-0909-476D-A07A-7B072A595A40}" type="slidenum">
              <a:rPr lang="el-GR" smtClean="0"/>
              <a:t>‹#›</a:t>
            </a:fld>
            <a:endParaRPr lang="el-GR"/>
          </a:p>
        </p:txBody>
      </p:sp>
    </p:spTree>
    <p:extLst>
      <p:ext uri="{BB962C8B-B14F-4D97-AF65-F5344CB8AC3E}">
        <p14:creationId xmlns:p14="http://schemas.microsoft.com/office/powerpoint/2010/main" val="34694659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848FDCD0-580B-4807-BF93-4E4F6B81937E}" type="datetimeFigureOut">
              <a:rPr lang="el-GR" smtClean="0"/>
              <a:t>13/8/2020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B94C71F9-0909-476D-A07A-7B072A595A40}" type="slidenum">
              <a:rPr lang="el-GR" smtClean="0"/>
              <a:t>‹#›</a:t>
            </a:fld>
            <a:endParaRPr lang="el-GR"/>
          </a:p>
        </p:txBody>
      </p:sp>
    </p:spTree>
    <p:extLst>
      <p:ext uri="{BB962C8B-B14F-4D97-AF65-F5344CB8AC3E}">
        <p14:creationId xmlns:p14="http://schemas.microsoft.com/office/powerpoint/2010/main" val="24548614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l-G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l-G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6B8AD69-0226-4954-B29D-246FD36621CB}" type="datetimeFigureOut">
              <a:rPr lang="el-GR" smtClean="0"/>
              <a:t>13/8/2020</a:t>
            </a:fld>
            <a:endParaRPr lang="el-G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l-G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ED4637E-F89A-426A-B77A-38179D20D313}" type="slidenum">
              <a:rPr lang="el-GR" smtClean="0"/>
              <a:t>‹#›</a:t>
            </a:fld>
            <a:endParaRPr lang="el-GR"/>
          </a:p>
        </p:txBody>
      </p:sp>
    </p:spTree>
    <p:extLst>
      <p:ext uri="{BB962C8B-B14F-4D97-AF65-F5344CB8AC3E}">
        <p14:creationId xmlns:p14="http://schemas.microsoft.com/office/powerpoint/2010/main" val="11543146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l-G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6B8AD69-0226-4954-B29D-246FD36621CB}" type="datetimeFigureOut">
              <a:rPr lang="el-GR" smtClean="0"/>
              <a:t>13/8/2020</a:t>
            </a:fld>
            <a:endParaRPr lang="el-G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l-G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ED4637E-F89A-426A-B77A-38179D20D313}" type="slidenum">
              <a:rPr lang="el-GR" smtClean="0"/>
              <a:t>‹#›</a:t>
            </a:fld>
            <a:endParaRPr lang="el-GR"/>
          </a:p>
        </p:txBody>
      </p:sp>
    </p:spTree>
    <p:extLst>
      <p:ext uri="{BB962C8B-B14F-4D97-AF65-F5344CB8AC3E}">
        <p14:creationId xmlns:p14="http://schemas.microsoft.com/office/powerpoint/2010/main" val="34791695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smtClean="0"/>
              <a:t>Click to edit Master title style</a:t>
            </a:r>
            <a:endParaRPr lang="el-G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6B8AD69-0226-4954-B29D-246FD36621CB}" type="datetimeFigureOut">
              <a:rPr lang="el-GR" smtClean="0"/>
              <a:t>13/8/2020</a:t>
            </a:fld>
            <a:endParaRPr lang="el-G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l-G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ED4637E-F89A-426A-B77A-38179D20D313}" type="slidenum">
              <a:rPr lang="el-GR" smtClean="0"/>
              <a:t>‹#›</a:t>
            </a:fld>
            <a:endParaRPr lang="el-GR"/>
          </a:p>
        </p:txBody>
      </p:sp>
    </p:spTree>
    <p:extLst>
      <p:ext uri="{BB962C8B-B14F-4D97-AF65-F5344CB8AC3E}">
        <p14:creationId xmlns:p14="http://schemas.microsoft.com/office/powerpoint/2010/main" val="13083892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l-G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6B8AD69-0226-4954-B29D-246FD36621CB}" type="datetimeFigureOut">
              <a:rPr lang="el-GR" smtClean="0"/>
              <a:t>13/8/2020</a:t>
            </a:fld>
            <a:endParaRPr lang="el-G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l-G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ED4637E-F89A-426A-B77A-38179D20D313}" type="slidenum">
              <a:rPr lang="el-GR" smtClean="0"/>
              <a:t>‹#›</a:t>
            </a:fld>
            <a:endParaRPr lang="el-GR"/>
          </a:p>
        </p:txBody>
      </p:sp>
    </p:spTree>
    <p:extLst>
      <p:ext uri="{BB962C8B-B14F-4D97-AF65-F5344CB8AC3E}">
        <p14:creationId xmlns:p14="http://schemas.microsoft.com/office/powerpoint/2010/main" val="20555688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smtClean="0"/>
              <a:t>Click to edit Master title style</a:t>
            </a:r>
            <a:endParaRPr lang="el-G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6B8AD69-0226-4954-B29D-246FD36621CB}" type="datetimeFigureOut">
              <a:rPr lang="el-GR" smtClean="0"/>
              <a:t>13/8/2020</a:t>
            </a:fld>
            <a:endParaRPr lang="el-G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l-G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6ED4637E-F89A-426A-B77A-38179D20D313}" type="slidenum">
              <a:rPr lang="el-GR" smtClean="0"/>
              <a:t>‹#›</a:t>
            </a:fld>
            <a:endParaRPr lang="el-GR"/>
          </a:p>
        </p:txBody>
      </p:sp>
    </p:spTree>
    <p:extLst>
      <p:ext uri="{BB962C8B-B14F-4D97-AF65-F5344CB8AC3E}">
        <p14:creationId xmlns:p14="http://schemas.microsoft.com/office/powerpoint/2010/main" val="9356917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l-G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6B8AD69-0226-4954-B29D-246FD36621CB}" type="datetimeFigureOut">
              <a:rPr lang="el-GR" smtClean="0"/>
              <a:t>13/8/2020</a:t>
            </a:fld>
            <a:endParaRPr lang="el-G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l-G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6ED4637E-F89A-426A-B77A-38179D20D313}" type="slidenum">
              <a:rPr lang="el-GR" smtClean="0"/>
              <a:t>‹#›</a:t>
            </a:fld>
            <a:endParaRPr lang="el-GR"/>
          </a:p>
        </p:txBody>
      </p:sp>
    </p:spTree>
    <p:extLst>
      <p:ext uri="{BB962C8B-B14F-4D97-AF65-F5344CB8AC3E}">
        <p14:creationId xmlns:p14="http://schemas.microsoft.com/office/powerpoint/2010/main" val="32800790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6B8AD69-0226-4954-B29D-246FD36621CB}" type="datetimeFigureOut">
              <a:rPr lang="el-GR" smtClean="0"/>
              <a:t>13/8/2020</a:t>
            </a:fld>
            <a:endParaRPr lang="el-G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l-G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6ED4637E-F89A-426A-B77A-38179D20D313}" type="slidenum">
              <a:rPr lang="el-GR" smtClean="0"/>
              <a:t>‹#›</a:t>
            </a:fld>
            <a:endParaRPr lang="el-GR"/>
          </a:p>
        </p:txBody>
      </p:sp>
    </p:spTree>
    <p:extLst>
      <p:ext uri="{BB962C8B-B14F-4D97-AF65-F5344CB8AC3E}">
        <p14:creationId xmlns:p14="http://schemas.microsoft.com/office/powerpoint/2010/main" val="22154096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l-G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6B8AD69-0226-4954-B29D-246FD36621CB}" type="datetimeFigureOut">
              <a:rPr lang="el-GR" smtClean="0"/>
              <a:t>13/8/2020</a:t>
            </a:fld>
            <a:endParaRPr lang="el-G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l-G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ED4637E-F89A-426A-B77A-38179D20D313}" type="slidenum">
              <a:rPr lang="el-GR" smtClean="0"/>
              <a:t>‹#›</a:t>
            </a:fld>
            <a:endParaRPr lang="el-GR"/>
          </a:p>
        </p:txBody>
      </p:sp>
    </p:spTree>
    <p:extLst>
      <p:ext uri="{BB962C8B-B14F-4D97-AF65-F5344CB8AC3E}">
        <p14:creationId xmlns:p14="http://schemas.microsoft.com/office/powerpoint/2010/main" val="21260957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ubtitle Text - 1col">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smtClean="0"/>
              <a:t>Section title goes here</a:t>
            </a:r>
            <a:endParaRPr lang="el-GR" dirty="0"/>
          </a:p>
        </p:txBody>
      </p:sp>
      <p:sp>
        <p:nvSpPr>
          <p:cNvPr id="9" name="Text Placeholder 9"/>
          <p:cNvSpPr>
            <a:spLocks noGrp="1"/>
          </p:cNvSpPr>
          <p:nvPr>
            <p:ph type="body" sz="quarter" idx="10" hasCustomPrompt="1"/>
          </p:nvPr>
        </p:nvSpPr>
        <p:spPr>
          <a:xfrm>
            <a:off x="337037" y="1212611"/>
            <a:ext cx="11520001" cy="530998"/>
          </a:xfrm>
          <a:prstGeom prst="rect">
            <a:avLst/>
          </a:prstGeom>
          <a:noFill/>
        </p:spPr>
        <p:txBody>
          <a:bodyPr anchor="ctr" anchorCtr="0"/>
          <a:lstStyle>
            <a:lvl1pPr>
              <a:defRPr sz="2000" b="0" baseline="0">
                <a:solidFill>
                  <a:schemeClr val="accent1"/>
                </a:solidFill>
                <a:latin typeface="+mj-lt"/>
              </a:defRPr>
            </a:lvl1pPr>
          </a:lstStyle>
          <a:p>
            <a:pPr lvl="0"/>
            <a:r>
              <a:rPr lang="en-US" dirty="0" smtClean="0"/>
              <a:t>Sub-section title goes here</a:t>
            </a:r>
            <a:endParaRPr lang="el-GR" dirty="0"/>
          </a:p>
        </p:txBody>
      </p:sp>
      <p:sp>
        <p:nvSpPr>
          <p:cNvPr id="11" name="Content Placeholder 3"/>
          <p:cNvSpPr>
            <a:spLocks noGrp="1"/>
          </p:cNvSpPr>
          <p:nvPr>
            <p:ph sz="quarter" idx="12" hasCustomPrompt="1"/>
          </p:nvPr>
        </p:nvSpPr>
        <p:spPr>
          <a:xfrm>
            <a:off x="334963" y="1943479"/>
            <a:ext cx="11520000" cy="3882555"/>
          </a:xfrm>
          <a:prstGeom prst="rect">
            <a:avLst/>
          </a:prstGeom>
        </p:spPr>
        <p:txBody>
          <a:bodyPr/>
          <a:lstStyle>
            <a:lvl1pPr>
              <a:defRPr lang="en-US" sz="1800" dirty="0" smtClean="0">
                <a:solidFill>
                  <a:schemeClr val="bg2">
                    <a:lumMod val="75000"/>
                    <a:lumOff val="25000"/>
                  </a:schemeClr>
                </a:solidFill>
                <a:latin typeface="+mj-lt"/>
              </a:defRPr>
            </a:lvl1pPr>
          </a:lstStyle>
          <a:p>
            <a:pPr lvl="0" algn="l">
              <a:lnSpc>
                <a:spcPts val="2400"/>
              </a:lnSpc>
              <a:spcBef>
                <a:spcPts val="600"/>
              </a:spcBef>
              <a:spcAft>
                <a:spcPts val="600"/>
              </a:spcAft>
            </a:pPr>
            <a:r>
              <a:rPr lang="en-US" dirty="0" smtClean="0"/>
              <a:t>Content goes here (text / image / diagram / video). Make sure all media/graphics fit the column width, for better display results. </a:t>
            </a:r>
          </a:p>
        </p:txBody>
      </p:sp>
      <p:sp>
        <p:nvSpPr>
          <p:cNvPr id="13" name="Rectangle 12"/>
          <p:cNvSpPr/>
          <p:nvPr userDrawn="1"/>
        </p:nvSpPr>
        <p:spPr>
          <a:xfrm>
            <a:off x="332888" y="5989638"/>
            <a:ext cx="2988810" cy="571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Button</a:t>
            </a:r>
            <a:r>
              <a:rPr lang="en-US" sz="1600" baseline="0" dirty="0" smtClean="0"/>
              <a:t> text here</a:t>
            </a:r>
            <a:endParaRPr lang="el-GR" sz="1600" dirty="0"/>
          </a:p>
        </p:txBody>
      </p:sp>
    </p:spTree>
    <p:extLst>
      <p:ext uri="{BB962C8B-B14F-4D97-AF65-F5344CB8AC3E}">
        <p14:creationId xmlns:p14="http://schemas.microsoft.com/office/powerpoint/2010/main" val="2884314136"/>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l-G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6B8AD69-0226-4954-B29D-246FD36621CB}" type="datetimeFigureOut">
              <a:rPr lang="el-GR" smtClean="0"/>
              <a:t>13/8/2020</a:t>
            </a:fld>
            <a:endParaRPr lang="el-G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l-G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ED4637E-F89A-426A-B77A-38179D20D313}" type="slidenum">
              <a:rPr lang="el-GR" smtClean="0"/>
              <a:t>‹#›</a:t>
            </a:fld>
            <a:endParaRPr lang="el-GR"/>
          </a:p>
        </p:txBody>
      </p:sp>
    </p:spTree>
    <p:extLst>
      <p:ext uri="{BB962C8B-B14F-4D97-AF65-F5344CB8AC3E}">
        <p14:creationId xmlns:p14="http://schemas.microsoft.com/office/powerpoint/2010/main" val="25447037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6B8AD69-0226-4954-B29D-246FD36621CB}" type="datetimeFigureOut">
              <a:rPr lang="el-GR" smtClean="0"/>
              <a:t>13/8/2020</a:t>
            </a:fld>
            <a:endParaRPr lang="el-G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l-G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ED4637E-F89A-426A-B77A-38179D20D313}" type="slidenum">
              <a:rPr lang="el-GR" smtClean="0"/>
              <a:t>‹#›</a:t>
            </a:fld>
            <a:endParaRPr lang="el-GR"/>
          </a:p>
        </p:txBody>
      </p:sp>
    </p:spTree>
    <p:extLst>
      <p:ext uri="{BB962C8B-B14F-4D97-AF65-F5344CB8AC3E}">
        <p14:creationId xmlns:p14="http://schemas.microsoft.com/office/powerpoint/2010/main" val="42412930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6B8AD69-0226-4954-B29D-246FD36621CB}" type="datetimeFigureOut">
              <a:rPr lang="el-GR" smtClean="0"/>
              <a:t>13/8/2020</a:t>
            </a:fld>
            <a:endParaRPr lang="el-G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l-G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ED4637E-F89A-426A-B77A-38179D20D313}" type="slidenum">
              <a:rPr lang="el-GR" smtClean="0"/>
              <a:t>‹#›</a:t>
            </a:fld>
            <a:endParaRPr lang="el-GR"/>
          </a:p>
        </p:txBody>
      </p:sp>
    </p:spTree>
    <p:extLst>
      <p:ext uri="{BB962C8B-B14F-4D97-AF65-F5344CB8AC3E}">
        <p14:creationId xmlns:p14="http://schemas.microsoft.com/office/powerpoint/2010/main" val="4843883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l-G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5C96B46D-5F48-43EE-BD2C-FDBE424CAB3F}" type="datetimeFigureOut">
              <a:rPr lang="el-GR" smtClean="0"/>
              <a:t>13/8/2020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DF39AF4-6E5E-4CCC-A942-1B2EE0A6C6CF}" type="slidenum">
              <a:rPr lang="el-GR" smtClean="0"/>
              <a:t>‹#›</a:t>
            </a:fld>
            <a:endParaRPr lang="el-GR"/>
          </a:p>
        </p:txBody>
      </p:sp>
    </p:spTree>
    <p:extLst>
      <p:ext uri="{BB962C8B-B14F-4D97-AF65-F5344CB8AC3E}">
        <p14:creationId xmlns:p14="http://schemas.microsoft.com/office/powerpoint/2010/main" val="26921569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5C96B46D-5F48-43EE-BD2C-FDBE424CAB3F}" type="datetimeFigureOut">
              <a:rPr lang="el-GR" smtClean="0"/>
              <a:t>13/8/2020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DF39AF4-6E5E-4CCC-A942-1B2EE0A6C6CF}" type="slidenum">
              <a:rPr lang="el-GR" smtClean="0"/>
              <a:t>‹#›</a:t>
            </a:fld>
            <a:endParaRPr lang="el-GR"/>
          </a:p>
        </p:txBody>
      </p:sp>
    </p:spTree>
    <p:extLst>
      <p:ext uri="{BB962C8B-B14F-4D97-AF65-F5344CB8AC3E}">
        <p14:creationId xmlns:p14="http://schemas.microsoft.com/office/powerpoint/2010/main" val="6563313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l-G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C96B46D-5F48-43EE-BD2C-FDBE424CAB3F}" type="datetimeFigureOut">
              <a:rPr lang="el-GR" smtClean="0"/>
              <a:t>13/8/2020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DF39AF4-6E5E-4CCC-A942-1B2EE0A6C6CF}" type="slidenum">
              <a:rPr lang="el-GR" smtClean="0"/>
              <a:t>‹#›</a:t>
            </a:fld>
            <a:endParaRPr lang="el-GR"/>
          </a:p>
        </p:txBody>
      </p:sp>
    </p:spTree>
    <p:extLst>
      <p:ext uri="{BB962C8B-B14F-4D97-AF65-F5344CB8AC3E}">
        <p14:creationId xmlns:p14="http://schemas.microsoft.com/office/powerpoint/2010/main" val="39135197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5C96B46D-5F48-43EE-BD2C-FDBE424CAB3F}" type="datetimeFigureOut">
              <a:rPr lang="el-GR" smtClean="0"/>
              <a:t>13/8/2020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EDF39AF4-6E5E-4CCC-A942-1B2EE0A6C6CF}" type="slidenum">
              <a:rPr lang="el-GR" smtClean="0"/>
              <a:t>‹#›</a:t>
            </a:fld>
            <a:endParaRPr lang="el-GR"/>
          </a:p>
        </p:txBody>
      </p:sp>
    </p:spTree>
    <p:extLst>
      <p:ext uri="{BB962C8B-B14F-4D97-AF65-F5344CB8AC3E}">
        <p14:creationId xmlns:p14="http://schemas.microsoft.com/office/powerpoint/2010/main" val="3864321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l-G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5C96B46D-5F48-43EE-BD2C-FDBE424CAB3F}" type="datetimeFigureOut">
              <a:rPr lang="el-GR" smtClean="0"/>
              <a:t>13/8/2020</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EDF39AF4-6E5E-4CCC-A942-1B2EE0A6C6CF}" type="slidenum">
              <a:rPr lang="el-GR" smtClean="0"/>
              <a:t>‹#›</a:t>
            </a:fld>
            <a:endParaRPr lang="el-GR"/>
          </a:p>
        </p:txBody>
      </p:sp>
    </p:spTree>
    <p:extLst>
      <p:ext uri="{BB962C8B-B14F-4D97-AF65-F5344CB8AC3E}">
        <p14:creationId xmlns:p14="http://schemas.microsoft.com/office/powerpoint/2010/main" val="913069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5C96B46D-5F48-43EE-BD2C-FDBE424CAB3F}" type="datetimeFigureOut">
              <a:rPr lang="el-GR" smtClean="0"/>
              <a:t>13/8/2020</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EDF39AF4-6E5E-4CCC-A942-1B2EE0A6C6CF}" type="slidenum">
              <a:rPr lang="el-GR" smtClean="0"/>
              <a:t>‹#›</a:t>
            </a:fld>
            <a:endParaRPr lang="el-GR"/>
          </a:p>
        </p:txBody>
      </p:sp>
    </p:spTree>
    <p:extLst>
      <p:ext uri="{BB962C8B-B14F-4D97-AF65-F5344CB8AC3E}">
        <p14:creationId xmlns:p14="http://schemas.microsoft.com/office/powerpoint/2010/main" val="40818869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96B46D-5F48-43EE-BD2C-FDBE424CAB3F}" type="datetimeFigureOut">
              <a:rPr lang="el-GR" smtClean="0"/>
              <a:t>13/8/2020</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EDF39AF4-6E5E-4CCC-A942-1B2EE0A6C6CF}" type="slidenum">
              <a:rPr lang="el-GR" smtClean="0"/>
              <a:t>‹#›</a:t>
            </a:fld>
            <a:endParaRPr lang="el-GR"/>
          </a:p>
        </p:txBody>
      </p:sp>
    </p:spTree>
    <p:extLst>
      <p:ext uri="{BB962C8B-B14F-4D97-AF65-F5344CB8AC3E}">
        <p14:creationId xmlns:p14="http://schemas.microsoft.com/office/powerpoint/2010/main" val="2424329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ubtitle Text - 1col">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smtClean="0"/>
              <a:t>Section title goes here</a:t>
            </a:r>
            <a:endParaRPr lang="el-GR" dirty="0"/>
          </a:p>
        </p:txBody>
      </p:sp>
      <p:sp>
        <p:nvSpPr>
          <p:cNvPr id="15" name="Text Placeholder 9"/>
          <p:cNvSpPr>
            <a:spLocks noGrp="1"/>
          </p:cNvSpPr>
          <p:nvPr>
            <p:ph type="body" sz="quarter" idx="13" hasCustomPrompt="1"/>
          </p:nvPr>
        </p:nvSpPr>
        <p:spPr>
          <a:xfrm>
            <a:off x="334963" y="1435100"/>
            <a:ext cx="3008087" cy="1022487"/>
          </a:xfrm>
          <a:prstGeom prst="rect">
            <a:avLst/>
          </a:prstGeom>
          <a:solidFill>
            <a:schemeClr val="accent6"/>
          </a:solidFill>
        </p:spPr>
        <p:txBody>
          <a:bodyPr anchor="ctr" anchorCtr="0"/>
          <a:lstStyle>
            <a:lvl1pPr algn="ctr">
              <a:defRPr sz="1800" b="1" baseline="0">
                <a:solidFill>
                  <a:schemeClr val="bg1"/>
                </a:solidFill>
                <a:latin typeface="+mj-lt"/>
              </a:defRPr>
            </a:lvl1pPr>
          </a:lstStyle>
          <a:p>
            <a:pPr lvl="0"/>
            <a:r>
              <a:rPr lang="en-US" dirty="0" smtClean="0"/>
              <a:t>Tab Title</a:t>
            </a:r>
            <a:endParaRPr lang="el-GR" dirty="0"/>
          </a:p>
        </p:txBody>
      </p:sp>
      <p:sp>
        <p:nvSpPr>
          <p:cNvPr id="16" name="Text Placeholder 9"/>
          <p:cNvSpPr>
            <a:spLocks noGrp="1"/>
          </p:cNvSpPr>
          <p:nvPr>
            <p:ph type="body" sz="quarter" idx="14" hasCustomPrompt="1"/>
          </p:nvPr>
        </p:nvSpPr>
        <p:spPr>
          <a:xfrm>
            <a:off x="334966" y="2802950"/>
            <a:ext cx="3008087" cy="1022487"/>
          </a:xfrm>
          <a:prstGeom prst="rect">
            <a:avLst/>
          </a:prstGeom>
          <a:solidFill>
            <a:schemeClr val="accent6">
              <a:lumMod val="20000"/>
              <a:lumOff val="80000"/>
            </a:schemeClr>
          </a:solidFill>
        </p:spPr>
        <p:txBody>
          <a:bodyPr anchor="ctr" anchorCtr="0"/>
          <a:lstStyle>
            <a:lvl1pPr algn="ctr">
              <a:defRPr sz="1800" b="1" baseline="0">
                <a:solidFill>
                  <a:schemeClr val="accent6"/>
                </a:solidFill>
                <a:latin typeface="+mj-lt"/>
              </a:defRPr>
            </a:lvl1pPr>
          </a:lstStyle>
          <a:p>
            <a:pPr lvl="0"/>
            <a:r>
              <a:rPr lang="en-US" dirty="0" smtClean="0"/>
              <a:t>Tab Title</a:t>
            </a:r>
            <a:endParaRPr lang="el-GR" dirty="0"/>
          </a:p>
        </p:txBody>
      </p:sp>
      <p:sp>
        <p:nvSpPr>
          <p:cNvPr id="17" name="Text Placeholder 9"/>
          <p:cNvSpPr>
            <a:spLocks noGrp="1"/>
          </p:cNvSpPr>
          <p:nvPr>
            <p:ph type="body" sz="quarter" idx="15" hasCustomPrompt="1"/>
          </p:nvPr>
        </p:nvSpPr>
        <p:spPr>
          <a:xfrm>
            <a:off x="334965" y="4170800"/>
            <a:ext cx="3008087" cy="1022487"/>
          </a:xfrm>
          <a:prstGeom prst="rect">
            <a:avLst/>
          </a:prstGeom>
          <a:solidFill>
            <a:schemeClr val="accent6">
              <a:lumMod val="20000"/>
              <a:lumOff val="80000"/>
            </a:schemeClr>
          </a:solidFill>
        </p:spPr>
        <p:txBody>
          <a:bodyPr anchor="ctr" anchorCtr="0"/>
          <a:lstStyle>
            <a:lvl1pPr algn="ctr">
              <a:defRPr sz="1800" b="1" baseline="0">
                <a:solidFill>
                  <a:schemeClr val="accent6"/>
                </a:solidFill>
                <a:latin typeface="+mj-lt"/>
              </a:defRPr>
            </a:lvl1pPr>
          </a:lstStyle>
          <a:p>
            <a:pPr lvl="0"/>
            <a:r>
              <a:rPr lang="en-US" dirty="0" smtClean="0"/>
              <a:t>Tab Title</a:t>
            </a:r>
            <a:endParaRPr lang="el-GR" dirty="0"/>
          </a:p>
        </p:txBody>
      </p:sp>
      <p:sp>
        <p:nvSpPr>
          <p:cNvPr id="18" name="Text Placeholder 9"/>
          <p:cNvSpPr>
            <a:spLocks noGrp="1"/>
          </p:cNvSpPr>
          <p:nvPr>
            <p:ph type="body" sz="quarter" idx="16" hasCustomPrompt="1"/>
          </p:nvPr>
        </p:nvSpPr>
        <p:spPr>
          <a:xfrm>
            <a:off x="334964" y="5538651"/>
            <a:ext cx="3008087" cy="1022487"/>
          </a:xfrm>
          <a:prstGeom prst="rect">
            <a:avLst/>
          </a:prstGeom>
          <a:solidFill>
            <a:schemeClr val="accent6">
              <a:lumMod val="20000"/>
              <a:lumOff val="80000"/>
            </a:schemeClr>
          </a:solidFill>
        </p:spPr>
        <p:txBody>
          <a:bodyPr anchor="ctr" anchorCtr="0"/>
          <a:lstStyle>
            <a:lvl1pPr algn="ctr">
              <a:defRPr sz="1800" b="1" baseline="0">
                <a:solidFill>
                  <a:schemeClr val="accent6"/>
                </a:solidFill>
                <a:latin typeface="+mj-lt"/>
              </a:defRPr>
            </a:lvl1pPr>
          </a:lstStyle>
          <a:p>
            <a:pPr lvl="0"/>
            <a:r>
              <a:rPr lang="en-US" dirty="0" smtClean="0"/>
              <a:t>Tab Title</a:t>
            </a:r>
            <a:endParaRPr lang="el-GR" dirty="0"/>
          </a:p>
        </p:txBody>
      </p:sp>
      <p:sp>
        <p:nvSpPr>
          <p:cNvPr id="11" name="Content Placeholder 3"/>
          <p:cNvSpPr>
            <a:spLocks noGrp="1"/>
          </p:cNvSpPr>
          <p:nvPr>
            <p:ph sz="quarter" idx="18" hasCustomPrompt="1"/>
          </p:nvPr>
        </p:nvSpPr>
        <p:spPr>
          <a:xfrm>
            <a:off x="3640183" y="1435100"/>
            <a:ext cx="8216855" cy="5126038"/>
          </a:xfrm>
          <a:prstGeom prst="rect">
            <a:avLst/>
          </a:prstGeom>
          <a:ln>
            <a:solidFill>
              <a:schemeClr val="accent6"/>
            </a:solidFill>
          </a:ln>
        </p:spPr>
        <p:txBody>
          <a:bodyPr lIns="144000" tIns="144000" rIns="144000" bIns="144000"/>
          <a:lstStyle>
            <a:lvl1pPr>
              <a:defRPr lang="en-US" sz="1800" dirty="0" smtClean="0">
                <a:solidFill>
                  <a:schemeClr val="bg2">
                    <a:lumMod val="75000"/>
                    <a:lumOff val="25000"/>
                  </a:schemeClr>
                </a:solidFill>
                <a:latin typeface="+mj-lt"/>
              </a:defRPr>
            </a:lvl1pPr>
          </a:lstStyle>
          <a:p>
            <a:pPr lvl="0" algn="l">
              <a:lnSpc>
                <a:spcPts val="2400"/>
              </a:lnSpc>
              <a:spcBef>
                <a:spcPts val="600"/>
              </a:spcBef>
              <a:spcAft>
                <a:spcPts val="600"/>
              </a:spcAft>
            </a:pPr>
            <a:r>
              <a:rPr lang="en-US" dirty="0" smtClean="0"/>
              <a:t>Content goes here (text / image / diagram / video). Make sure all media / graphics fit the column width, for better display results. </a:t>
            </a:r>
          </a:p>
        </p:txBody>
      </p:sp>
    </p:spTree>
    <p:extLst>
      <p:ext uri="{BB962C8B-B14F-4D97-AF65-F5344CB8AC3E}">
        <p14:creationId xmlns:p14="http://schemas.microsoft.com/office/powerpoint/2010/main" val="1011493873"/>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l-G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C96B46D-5F48-43EE-BD2C-FDBE424CAB3F}" type="datetimeFigureOut">
              <a:rPr lang="el-GR" smtClean="0"/>
              <a:t>13/8/2020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EDF39AF4-6E5E-4CCC-A942-1B2EE0A6C6CF}" type="slidenum">
              <a:rPr lang="el-GR" smtClean="0"/>
              <a:t>‹#›</a:t>
            </a:fld>
            <a:endParaRPr lang="el-GR"/>
          </a:p>
        </p:txBody>
      </p:sp>
    </p:spTree>
    <p:extLst>
      <p:ext uri="{BB962C8B-B14F-4D97-AF65-F5344CB8AC3E}">
        <p14:creationId xmlns:p14="http://schemas.microsoft.com/office/powerpoint/2010/main" val="19281263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l-G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C96B46D-5F48-43EE-BD2C-FDBE424CAB3F}" type="datetimeFigureOut">
              <a:rPr lang="el-GR" smtClean="0"/>
              <a:t>13/8/2020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EDF39AF4-6E5E-4CCC-A942-1B2EE0A6C6CF}" type="slidenum">
              <a:rPr lang="el-GR" smtClean="0"/>
              <a:t>‹#›</a:t>
            </a:fld>
            <a:endParaRPr lang="el-GR"/>
          </a:p>
        </p:txBody>
      </p:sp>
    </p:spTree>
    <p:extLst>
      <p:ext uri="{BB962C8B-B14F-4D97-AF65-F5344CB8AC3E}">
        <p14:creationId xmlns:p14="http://schemas.microsoft.com/office/powerpoint/2010/main" val="3382618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5C96B46D-5F48-43EE-BD2C-FDBE424CAB3F}" type="datetimeFigureOut">
              <a:rPr lang="el-GR" smtClean="0"/>
              <a:t>13/8/2020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DF39AF4-6E5E-4CCC-A942-1B2EE0A6C6CF}" type="slidenum">
              <a:rPr lang="el-GR" smtClean="0"/>
              <a:t>‹#›</a:t>
            </a:fld>
            <a:endParaRPr lang="el-GR"/>
          </a:p>
        </p:txBody>
      </p:sp>
    </p:spTree>
    <p:extLst>
      <p:ext uri="{BB962C8B-B14F-4D97-AF65-F5344CB8AC3E}">
        <p14:creationId xmlns:p14="http://schemas.microsoft.com/office/powerpoint/2010/main" val="301100258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5C96B46D-5F48-43EE-BD2C-FDBE424CAB3F}" type="datetimeFigureOut">
              <a:rPr lang="el-GR" smtClean="0"/>
              <a:t>13/8/2020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DF39AF4-6E5E-4CCC-A942-1B2EE0A6C6CF}" type="slidenum">
              <a:rPr lang="el-GR" smtClean="0"/>
              <a:t>‹#›</a:t>
            </a:fld>
            <a:endParaRPr lang="el-GR"/>
          </a:p>
        </p:txBody>
      </p:sp>
    </p:spTree>
    <p:extLst>
      <p:ext uri="{BB962C8B-B14F-4D97-AF65-F5344CB8AC3E}">
        <p14:creationId xmlns:p14="http://schemas.microsoft.com/office/powerpoint/2010/main" val="2462882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le Subtitle Text - 1col">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smtClean="0"/>
              <a:t>Section title goes here</a:t>
            </a:r>
            <a:endParaRPr lang="el-GR" dirty="0"/>
          </a:p>
        </p:txBody>
      </p:sp>
      <p:sp>
        <p:nvSpPr>
          <p:cNvPr id="15" name="Text Placeholder 9"/>
          <p:cNvSpPr>
            <a:spLocks noGrp="1"/>
          </p:cNvSpPr>
          <p:nvPr>
            <p:ph type="body" sz="quarter" idx="13" hasCustomPrompt="1"/>
          </p:nvPr>
        </p:nvSpPr>
        <p:spPr>
          <a:xfrm>
            <a:off x="334963" y="1943478"/>
            <a:ext cx="3008087" cy="1022487"/>
          </a:xfrm>
          <a:prstGeom prst="rect">
            <a:avLst/>
          </a:prstGeom>
          <a:solidFill>
            <a:schemeClr val="accent6"/>
          </a:solidFill>
        </p:spPr>
        <p:txBody>
          <a:bodyPr anchor="ctr" anchorCtr="0"/>
          <a:lstStyle>
            <a:lvl1pPr algn="ctr">
              <a:defRPr sz="1800" b="1" baseline="0">
                <a:solidFill>
                  <a:schemeClr val="bg1"/>
                </a:solidFill>
                <a:latin typeface="+mj-lt"/>
              </a:defRPr>
            </a:lvl1pPr>
          </a:lstStyle>
          <a:p>
            <a:pPr lvl="0"/>
            <a:r>
              <a:rPr lang="en-US" dirty="0" smtClean="0"/>
              <a:t>Tab Title</a:t>
            </a:r>
            <a:endParaRPr lang="el-GR" dirty="0"/>
          </a:p>
        </p:txBody>
      </p:sp>
      <p:sp>
        <p:nvSpPr>
          <p:cNvPr id="16" name="Text Placeholder 9"/>
          <p:cNvSpPr>
            <a:spLocks noGrp="1"/>
          </p:cNvSpPr>
          <p:nvPr>
            <p:ph type="body" sz="quarter" idx="14" hasCustomPrompt="1"/>
          </p:nvPr>
        </p:nvSpPr>
        <p:spPr>
          <a:xfrm>
            <a:off x="334966" y="3141869"/>
            <a:ext cx="3008087" cy="1022487"/>
          </a:xfrm>
          <a:prstGeom prst="rect">
            <a:avLst/>
          </a:prstGeom>
          <a:solidFill>
            <a:schemeClr val="accent6">
              <a:lumMod val="20000"/>
              <a:lumOff val="80000"/>
            </a:schemeClr>
          </a:solidFill>
        </p:spPr>
        <p:txBody>
          <a:bodyPr anchor="ctr" anchorCtr="0"/>
          <a:lstStyle>
            <a:lvl1pPr algn="ctr">
              <a:defRPr sz="1800" b="1" baseline="0">
                <a:solidFill>
                  <a:schemeClr val="accent6"/>
                </a:solidFill>
                <a:latin typeface="+mj-lt"/>
              </a:defRPr>
            </a:lvl1pPr>
          </a:lstStyle>
          <a:p>
            <a:pPr lvl="0"/>
            <a:r>
              <a:rPr lang="en-US" dirty="0" smtClean="0"/>
              <a:t>Tab Title</a:t>
            </a:r>
            <a:endParaRPr lang="el-GR" dirty="0"/>
          </a:p>
        </p:txBody>
      </p:sp>
      <p:sp>
        <p:nvSpPr>
          <p:cNvPr id="17" name="Text Placeholder 9"/>
          <p:cNvSpPr>
            <a:spLocks noGrp="1"/>
          </p:cNvSpPr>
          <p:nvPr>
            <p:ph type="body" sz="quarter" idx="15" hasCustomPrompt="1"/>
          </p:nvPr>
        </p:nvSpPr>
        <p:spPr>
          <a:xfrm>
            <a:off x="334965" y="4340260"/>
            <a:ext cx="3008087" cy="1022487"/>
          </a:xfrm>
          <a:prstGeom prst="rect">
            <a:avLst/>
          </a:prstGeom>
          <a:solidFill>
            <a:schemeClr val="accent6">
              <a:lumMod val="20000"/>
              <a:lumOff val="80000"/>
            </a:schemeClr>
          </a:solidFill>
        </p:spPr>
        <p:txBody>
          <a:bodyPr anchor="ctr" anchorCtr="0"/>
          <a:lstStyle>
            <a:lvl1pPr algn="ctr">
              <a:defRPr sz="1800" b="1" baseline="0">
                <a:solidFill>
                  <a:schemeClr val="accent6"/>
                </a:solidFill>
                <a:latin typeface="+mj-lt"/>
              </a:defRPr>
            </a:lvl1pPr>
          </a:lstStyle>
          <a:p>
            <a:pPr lvl="0"/>
            <a:r>
              <a:rPr lang="en-US" dirty="0" smtClean="0"/>
              <a:t>Tab Title</a:t>
            </a:r>
            <a:endParaRPr lang="el-GR" dirty="0"/>
          </a:p>
        </p:txBody>
      </p:sp>
      <p:sp>
        <p:nvSpPr>
          <p:cNvPr id="18" name="Text Placeholder 9"/>
          <p:cNvSpPr>
            <a:spLocks noGrp="1"/>
          </p:cNvSpPr>
          <p:nvPr>
            <p:ph type="body" sz="quarter" idx="16" hasCustomPrompt="1"/>
          </p:nvPr>
        </p:nvSpPr>
        <p:spPr>
          <a:xfrm>
            <a:off x="334964" y="5538651"/>
            <a:ext cx="3008087" cy="1022487"/>
          </a:xfrm>
          <a:prstGeom prst="rect">
            <a:avLst/>
          </a:prstGeom>
          <a:solidFill>
            <a:schemeClr val="accent6">
              <a:lumMod val="20000"/>
              <a:lumOff val="80000"/>
            </a:schemeClr>
          </a:solidFill>
        </p:spPr>
        <p:txBody>
          <a:bodyPr anchor="ctr" anchorCtr="0"/>
          <a:lstStyle>
            <a:lvl1pPr algn="ctr">
              <a:defRPr sz="1800" b="1" baseline="0">
                <a:solidFill>
                  <a:schemeClr val="accent6"/>
                </a:solidFill>
                <a:latin typeface="+mj-lt"/>
              </a:defRPr>
            </a:lvl1pPr>
          </a:lstStyle>
          <a:p>
            <a:pPr lvl="0"/>
            <a:r>
              <a:rPr lang="en-US" dirty="0" smtClean="0"/>
              <a:t>Tab Title</a:t>
            </a:r>
            <a:endParaRPr lang="el-GR" dirty="0"/>
          </a:p>
        </p:txBody>
      </p:sp>
      <p:sp>
        <p:nvSpPr>
          <p:cNvPr id="11" name="Content Placeholder 3"/>
          <p:cNvSpPr>
            <a:spLocks noGrp="1"/>
          </p:cNvSpPr>
          <p:nvPr>
            <p:ph sz="quarter" idx="18" hasCustomPrompt="1"/>
          </p:nvPr>
        </p:nvSpPr>
        <p:spPr>
          <a:xfrm>
            <a:off x="3640183" y="1943478"/>
            <a:ext cx="8216855" cy="4617660"/>
          </a:xfrm>
          <a:prstGeom prst="rect">
            <a:avLst/>
          </a:prstGeom>
          <a:ln>
            <a:solidFill>
              <a:schemeClr val="accent6"/>
            </a:solidFill>
          </a:ln>
        </p:spPr>
        <p:txBody>
          <a:bodyPr lIns="144000" tIns="144000" rIns="144000" bIns="144000"/>
          <a:lstStyle>
            <a:lvl1pPr>
              <a:defRPr lang="en-US" sz="1800" dirty="0" smtClean="0">
                <a:solidFill>
                  <a:schemeClr val="bg2">
                    <a:lumMod val="75000"/>
                    <a:lumOff val="25000"/>
                  </a:schemeClr>
                </a:solidFill>
                <a:latin typeface="+mj-lt"/>
              </a:defRPr>
            </a:lvl1pPr>
          </a:lstStyle>
          <a:p>
            <a:pPr lvl="0" algn="l">
              <a:lnSpc>
                <a:spcPts val="2400"/>
              </a:lnSpc>
              <a:spcBef>
                <a:spcPts val="600"/>
              </a:spcBef>
              <a:spcAft>
                <a:spcPts val="600"/>
              </a:spcAft>
            </a:pPr>
            <a:r>
              <a:rPr lang="en-US" dirty="0" smtClean="0"/>
              <a:t>Content goes here (text / image / diagram / video). Make sure all media/graphics fit the column width, for better display results. </a:t>
            </a:r>
          </a:p>
        </p:txBody>
      </p:sp>
      <p:sp>
        <p:nvSpPr>
          <p:cNvPr id="13" name="Text Placeholder 9"/>
          <p:cNvSpPr>
            <a:spLocks noGrp="1"/>
          </p:cNvSpPr>
          <p:nvPr>
            <p:ph type="body" sz="quarter" idx="19" hasCustomPrompt="1"/>
          </p:nvPr>
        </p:nvSpPr>
        <p:spPr>
          <a:xfrm>
            <a:off x="337037" y="1212611"/>
            <a:ext cx="11520001" cy="530998"/>
          </a:xfrm>
          <a:prstGeom prst="rect">
            <a:avLst/>
          </a:prstGeom>
          <a:noFill/>
        </p:spPr>
        <p:txBody>
          <a:bodyPr anchor="ctr" anchorCtr="0"/>
          <a:lstStyle>
            <a:lvl1pPr>
              <a:defRPr sz="2000" b="0" baseline="0">
                <a:solidFill>
                  <a:schemeClr val="accent1"/>
                </a:solidFill>
                <a:latin typeface="+mj-lt"/>
              </a:defRPr>
            </a:lvl1pPr>
          </a:lstStyle>
          <a:p>
            <a:pPr lvl="0"/>
            <a:r>
              <a:rPr lang="en-US" dirty="0" smtClean="0"/>
              <a:t>Sub-section title goes here</a:t>
            </a:r>
            <a:endParaRPr lang="el-GR" dirty="0"/>
          </a:p>
        </p:txBody>
      </p:sp>
    </p:spTree>
    <p:extLst>
      <p:ext uri="{BB962C8B-B14F-4D97-AF65-F5344CB8AC3E}">
        <p14:creationId xmlns:p14="http://schemas.microsoft.com/office/powerpoint/2010/main" val="3041875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0.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1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2.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13.jp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14.jp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11.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image" Target="../media/image12.pn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image" Target="../media/image11.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14.jpg"/><Relationship Id="rId18" Type="http://schemas.openxmlformats.org/officeDocument/2006/relationships/image" Target="../media/image18.jpe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17" Type="http://schemas.openxmlformats.org/officeDocument/2006/relationships/image" Target="../media/image17.png"/><Relationship Id="rId2" Type="http://schemas.openxmlformats.org/officeDocument/2006/relationships/slideLayout" Target="../slideLayouts/slideLayout74.xml"/><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image" Target="../media/image15.png"/><Relationship Id="rId10" Type="http://schemas.openxmlformats.org/officeDocument/2006/relationships/slideLayout" Target="../slideLayouts/slideLayout82.xml"/><Relationship Id="rId19" Type="http://schemas.openxmlformats.org/officeDocument/2006/relationships/image" Target="../media/image19.png"/><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image" Target="../media/image1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334963" y="296863"/>
            <a:ext cx="11520000" cy="715879"/>
          </a:xfrm>
          <a:prstGeom prst="rect">
            <a:avLst/>
          </a:prstGeom>
        </p:spPr>
        <p:txBody>
          <a:bodyPr vert="horz" lIns="54000" tIns="54000" rIns="54000" bIns="54000" rtlCol="0" anchor="ctr">
            <a:noAutofit/>
          </a:bodyPr>
          <a:lstStyle/>
          <a:p>
            <a:r>
              <a:rPr lang="en-US" dirty="0" smtClean="0"/>
              <a:t>Section title goes here</a:t>
            </a:r>
            <a:endParaRPr lang="el-GR" dirty="0"/>
          </a:p>
        </p:txBody>
      </p:sp>
    </p:spTree>
    <p:extLst>
      <p:ext uri="{BB962C8B-B14F-4D97-AF65-F5344CB8AC3E}">
        <p14:creationId xmlns:p14="http://schemas.microsoft.com/office/powerpoint/2010/main" val="23895520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Lst>
  <p:timing>
    <p:tnLst>
      <p:par>
        <p:cTn id="1" dur="indefinite" restart="never" nodeType="tmRoot"/>
      </p:par>
    </p:tnLst>
  </p:timing>
  <p:txStyles>
    <p:titleStyle>
      <a:lvl1pPr algn="l" defTabSz="914377" rtl="0" eaLnBrk="1" latinLnBrk="0" hangingPunct="1">
        <a:lnSpc>
          <a:spcPct val="90000"/>
        </a:lnSpc>
        <a:spcBef>
          <a:spcPct val="0"/>
        </a:spcBef>
        <a:buNone/>
        <a:defRPr sz="2800" kern="1200">
          <a:solidFill>
            <a:srgbClr val="209146"/>
          </a:solidFill>
          <a:latin typeface="+mn-lt"/>
          <a:ea typeface="Roboto Slab" pitchFamily="2" charset="0"/>
          <a:cs typeface="+mj-cs"/>
        </a:defRPr>
      </a:lvl1pPr>
    </p:titleStyle>
    <p:bodyStyle>
      <a:lvl1pPr marL="0" indent="0" algn="just" defTabSz="914377" rtl="0" eaLnBrk="1" latinLnBrk="0" hangingPunct="1">
        <a:lnSpc>
          <a:spcPct val="90000"/>
        </a:lnSpc>
        <a:spcBef>
          <a:spcPts val="1000"/>
        </a:spcBef>
        <a:buFont typeface="Arial" panose="020B0604020202020204" pitchFamily="34" charset="0"/>
        <a:buNone/>
        <a:defRPr sz="2200" kern="1200">
          <a:solidFill>
            <a:schemeClr val="bg2"/>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F26B43"/>
          </p15:clr>
        </p15:guide>
        <p15:guide id="2" pos="211">
          <p15:clr>
            <a:srgbClr val="F26B43"/>
          </p15:clr>
        </p15:guide>
        <p15:guide id="3" orient="horz" pos="4133">
          <p15:clr>
            <a:srgbClr val="F26B43"/>
          </p15:clr>
        </p15:guide>
        <p15:guide id="4" pos="746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8" name="Picture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274629" y="405395"/>
            <a:ext cx="2532416" cy="1093638"/>
          </a:xfrm>
          <a:prstGeom prst="rect">
            <a:avLst/>
          </a:prstGeom>
        </p:spPr>
      </p:pic>
    </p:spTree>
    <p:extLst>
      <p:ext uri="{BB962C8B-B14F-4D97-AF65-F5344CB8AC3E}">
        <p14:creationId xmlns:p14="http://schemas.microsoft.com/office/powerpoint/2010/main" val="41774465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2000982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BC3501-5804-4997-81BD-4C06B713886A}" type="datetimeFigureOut">
              <a:rPr lang="el-GR" smtClean="0"/>
              <a:t>13/8/2020</a:t>
            </a:fld>
            <a:endParaRPr lang="el-G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4FE354-FCD2-4103-B672-72014C0DAD33}" type="slidenum">
              <a:rPr lang="el-GR" smtClean="0"/>
              <a:t>‹#›</a:t>
            </a:fld>
            <a:endParaRPr lang="el-GR"/>
          </a:p>
        </p:txBody>
      </p:sp>
      <p:pic>
        <p:nvPicPr>
          <p:cNvPr id="8" name="Picture 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805901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4430" y="0"/>
            <a:ext cx="12258328"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8FDCD0-580B-4807-BF93-4E4F6B81937E}" type="datetimeFigureOut">
              <a:rPr lang="el-GR" smtClean="0"/>
              <a:t>13/8/2020</a:t>
            </a:fld>
            <a:endParaRPr lang="el-G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C71F9-0909-476D-A07A-7B072A595A40}" type="slidenum">
              <a:rPr lang="el-GR" smtClean="0"/>
              <a:t>‹#›</a:t>
            </a:fld>
            <a:endParaRPr lang="el-GR"/>
          </a:p>
        </p:txBody>
      </p:sp>
      <p:pic>
        <p:nvPicPr>
          <p:cNvPr id="8" name="Picture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274629" y="405395"/>
            <a:ext cx="2532416" cy="1093638"/>
          </a:xfrm>
          <a:prstGeom prst="rect">
            <a:avLst/>
          </a:prstGeom>
        </p:spPr>
      </p:pic>
    </p:spTree>
    <p:extLst>
      <p:ext uri="{BB962C8B-B14F-4D97-AF65-F5344CB8AC3E}">
        <p14:creationId xmlns:p14="http://schemas.microsoft.com/office/powerpoint/2010/main" val="180018516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338581" y="3679314"/>
            <a:ext cx="3319904" cy="1433719"/>
          </a:xfrm>
          <a:prstGeom prst="rect">
            <a:avLst/>
          </a:prstGeom>
        </p:spPr>
      </p:pic>
      <p:sp>
        <p:nvSpPr>
          <p:cNvPr id="9" name="Title 1"/>
          <p:cNvSpPr txBox="1">
            <a:spLocks/>
          </p:cNvSpPr>
          <p:nvPr userDrawn="1"/>
        </p:nvSpPr>
        <p:spPr>
          <a:xfrm>
            <a:off x="1426533" y="2184028"/>
            <a:ext cx="9144000" cy="74497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smtClean="0">
                <a:solidFill>
                  <a:schemeClr val="tx1">
                    <a:lumMod val="75000"/>
                    <a:lumOff val="25000"/>
                  </a:schemeClr>
                </a:solidFill>
                <a:latin typeface="Arial" panose="020B0604020202020204" pitchFamily="34" charset="0"/>
                <a:cs typeface="Arial" panose="020B0604020202020204" pitchFamily="34" charset="0"/>
              </a:rPr>
              <a:t>Thank You!</a:t>
            </a:r>
            <a:endParaRPr lang="el-GR" sz="48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1" name="Rectangle 10"/>
          <p:cNvSpPr/>
          <p:nvPr userDrawn="1"/>
        </p:nvSpPr>
        <p:spPr>
          <a:xfrm>
            <a:off x="5650680" y="3201149"/>
            <a:ext cx="890640" cy="81058"/>
          </a:xfrm>
          <a:prstGeom prst="rect">
            <a:avLst/>
          </a:prstGeom>
          <a:solidFill>
            <a:srgbClr val="FEC8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rgbClr val="FEC80A"/>
              </a:solidFill>
            </a:endParaRPr>
          </a:p>
        </p:txBody>
      </p:sp>
    </p:spTree>
    <p:extLst>
      <p:ext uri="{BB962C8B-B14F-4D97-AF65-F5344CB8AC3E}">
        <p14:creationId xmlns:p14="http://schemas.microsoft.com/office/powerpoint/2010/main" val="426573653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96B46D-5F48-43EE-BD2C-FDBE424CAB3F}" type="datetimeFigureOut">
              <a:rPr lang="el-GR" smtClean="0"/>
              <a:t>13/8/2020</a:t>
            </a:fld>
            <a:endParaRPr lang="el-G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F39AF4-6E5E-4CCC-A942-1B2EE0A6C6CF}" type="slidenum">
              <a:rPr lang="el-GR" smtClean="0"/>
              <a:t>‹#›</a:t>
            </a:fld>
            <a:endParaRPr lang="el-GR"/>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258328" cy="6858000"/>
          </a:xfrm>
          <a:prstGeom prst="rect">
            <a:avLst/>
          </a:prstGeom>
        </p:spPr>
      </p:pic>
      <p:pic>
        <p:nvPicPr>
          <p:cNvPr id="8" name="Picture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581400" y="1379655"/>
            <a:ext cx="4426083" cy="1911429"/>
          </a:xfrm>
          <a:prstGeom prst="rect">
            <a:avLst/>
          </a:prstGeom>
        </p:spPr>
      </p:pic>
      <p:sp>
        <p:nvSpPr>
          <p:cNvPr id="9" name="Title 1"/>
          <p:cNvSpPr txBox="1">
            <a:spLocks/>
          </p:cNvSpPr>
          <p:nvPr userDrawn="1"/>
        </p:nvSpPr>
        <p:spPr>
          <a:xfrm>
            <a:off x="1524000" y="4319525"/>
            <a:ext cx="9144000" cy="46516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smtClean="0">
                <a:solidFill>
                  <a:schemeClr val="tx1">
                    <a:lumMod val="75000"/>
                    <a:lumOff val="25000"/>
                  </a:schemeClr>
                </a:solidFill>
                <a:latin typeface="Arial" panose="020B0604020202020204" pitchFamily="34" charset="0"/>
                <a:cs typeface="Arial" panose="020B0604020202020204" pitchFamily="34" charset="0"/>
              </a:rPr>
              <a:t>Project</a:t>
            </a:r>
            <a:r>
              <a:rPr lang="en-US" sz="2000" b="1" baseline="0" dirty="0" smtClean="0">
                <a:solidFill>
                  <a:schemeClr val="tx1">
                    <a:lumMod val="75000"/>
                    <a:lumOff val="25000"/>
                  </a:schemeClr>
                </a:solidFill>
                <a:latin typeface="Arial" panose="020B0604020202020204" pitchFamily="34" charset="0"/>
                <a:cs typeface="Arial" panose="020B0604020202020204" pitchFamily="34" charset="0"/>
              </a:rPr>
              <a:t> Partners</a:t>
            </a:r>
            <a:endParaRPr lang="el-GR" sz="2000" b="1" dirty="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17" name="Group 16"/>
          <p:cNvGrpSpPr/>
          <p:nvPr userDrawn="1"/>
        </p:nvGrpSpPr>
        <p:grpSpPr>
          <a:xfrm>
            <a:off x="1524000" y="4552109"/>
            <a:ext cx="8686508" cy="1404135"/>
            <a:chOff x="999780" y="4165754"/>
            <a:chExt cx="10090765" cy="1631127"/>
          </a:xfrm>
        </p:grpSpPr>
        <p:pic>
          <p:nvPicPr>
            <p:cNvPr id="10" name="Picture 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999780" y="4165754"/>
              <a:ext cx="2095835" cy="1631127"/>
            </a:xfrm>
            <a:prstGeom prst="rect">
              <a:avLst/>
            </a:prstGeom>
          </p:spPr>
        </p:pic>
        <p:pic>
          <p:nvPicPr>
            <p:cNvPr id="11" name="Picture 10"/>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3095615" y="4554831"/>
              <a:ext cx="1625218" cy="757914"/>
            </a:xfrm>
            <a:prstGeom prst="rect">
              <a:avLst/>
            </a:prstGeom>
          </p:spPr>
        </p:pic>
        <p:pic>
          <p:nvPicPr>
            <p:cNvPr id="12" name="Picture 11"/>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5138039" y="4686043"/>
              <a:ext cx="1428750" cy="590550"/>
            </a:xfrm>
            <a:prstGeom prst="rect">
              <a:avLst/>
            </a:prstGeom>
          </p:spPr>
        </p:pic>
        <p:pic>
          <p:nvPicPr>
            <p:cNvPr id="13" name="Picture 12"/>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981414" y="4532938"/>
              <a:ext cx="801701" cy="801701"/>
            </a:xfrm>
            <a:prstGeom prst="rect">
              <a:avLst/>
            </a:prstGeom>
          </p:spPr>
        </p:pic>
        <p:pic>
          <p:nvPicPr>
            <p:cNvPr id="14" name="Picture 13"/>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8112762" y="4532938"/>
              <a:ext cx="756050" cy="756050"/>
            </a:xfrm>
            <a:prstGeom prst="rect">
              <a:avLst/>
            </a:prstGeom>
          </p:spPr>
        </p:pic>
        <p:pic>
          <p:nvPicPr>
            <p:cNvPr id="15" name="Picture 14"/>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9239097" y="4589398"/>
              <a:ext cx="1851448" cy="491483"/>
            </a:xfrm>
            <a:prstGeom prst="rect">
              <a:avLst/>
            </a:prstGeom>
          </p:spPr>
        </p:pic>
      </p:grpSp>
    </p:spTree>
    <p:extLst>
      <p:ext uri="{BB962C8B-B14F-4D97-AF65-F5344CB8AC3E}">
        <p14:creationId xmlns:p14="http://schemas.microsoft.com/office/powerpoint/2010/main" val="312325572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s://www.youtube.com/watch?v=Ryjpu-NWYm8" TargetMode="Externa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www.theguardian.com/media/2017/jan/19/%20in-the-post-truth-era-swedens-far-right-fake-fact-checker-was-inevitable" TargetMode="External"/><Relationship Id="rId2" Type="http://schemas.openxmlformats.org/officeDocument/2006/relationships/hyperlink" Target="https://www.poynter.org/news/these-fake-fact-checkers-are-peddling-lies-about-genocide-and-censorship-turkey" TargetMode="Externa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www.politifact.com/" TargetMode="External"/><Relationship Id="rId2" Type="http://schemas.openxmlformats.org/officeDocument/2006/relationships/hyperlink" Target="http://www.factcheck.org/" TargetMode="External"/><Relationship Id="rId1" Type="http://schemas.openxmlformats.org/officeDocument/2006/relationships/slideLayout" Target="../slideLayouts/slideLayout1.xml"/><Relationship Id="rId6" Type="http://schemas.openxmlformats.org/officeDocument/2006/relationships/hyperlink" Target="https://archive.org/web/" TargetMode="External"/><Relationship Id="rId5" Type="http://schemas.openxmlformats.org/officeDocument/2006/relationships/hyperlink" Target="http://verificationhandbook.com/downloads/verification.handbook.pdf" TargetMode="External"/><Relationship Id="rId4" Type="http://schemas.openxmlformats.org/officeDocument/2006/relationships/hyperlink" Target="http://www.snopes.com/"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verificationhandbook.com/book/chapter10.php" TargetMode="External"/><Relationship Id="rId3" Type="http://schemas.openxmlformats.org/officeDocument/2006/relationships/hyperlink" Target="https://images.google.com/" TargetMode="External"/><Relationship Id="rId7" Type="http://schemas.openxmlformats.org/officeDocument/2006/relationships/hyperlink" Target="http://wikimapia.org/#lang=en&amp;lat=51.514200&amp;lon=-0.093100&amp;z=12&amp;m=b" TargetMode="External"/><Relationship Id="rId2" Type="http://schemas.openxmlformats.org/officeDocument/2006/relationships/hyperlink" Target="http://fotoforensics.com/" TargetMode="External"/><Relationship Id="rId1" Type="http://schemas.openxmlformats.org/officeDocument/2006/relationships/slideLayout" Target="../slideLayouts/slideLayout1.xml"/><Relationship Id="rId6" Type="http://schemas.openxmlformats.org/officeDocument/2006/relationships/hyperlink" Target="https://www.tineye.com/" TargetMode="External"/><Relationship Id="rId5" Type="http://schemas.openxmlformats.org/officeDocument/2006/relationships/hyperlink" Target="http://exif.regex.info/exif.cgi" TargetMode="External"/><Relationship Id="rId4" Type="http://schemas.openxmlformats.org/officeDocument/2006/relationships/hyperlink" Target="https://www.google.com/streetview/"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s://www.nytimes.com/2016/12/16/technology/daily-report-facebook-joins-fight-against-fake-news.html" TargetMode="External"/><Relationship Id="rId2" Type="http://schemas.openxmlformats.org/officeDocument/2006/relationships/hyperlink" Target="https://www.nytimes.com/2017/01/18/us/fake-news-hillary-clinton-cameron-harris.html?hp&amp;clickSource=story-heading&amp;WT.nav=top-news&amp;module=ArrowsNav&amp;contentCollection=U.S.&amp;action=keypress&amp;region=FixedLeft&amp;pgtype=article" TargetMode="Externa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B8ofWFx525s"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p:txBody>
          <a:bodyPr>
            <a:normAutofit/>
          </a:bodyPr>
          <a:lstStyle/>
          <a:p>
            <a:r>
              <a:rPr lang="en-US" b="1" dirty="0" smtClean="0">
                <a:solidFill>
                  <a:schemeClr val="accent3"/>
                </a:solidFill>
                <a:latin typeface="+mj-lt"/>
                <a:cs typeface="Arial" panose="020B0604020202020204" pitchFamily="34" charset="0"/>
              </a:rPr>
              <a:t>Fake News</a:t>
            </a:r>
            <a:endParaRPr lang="el-GR" b="1" dirty="0">
              <a:solidFill>
                <a:schemeClr val="accent3"/>
              </a:solidFill>
              <a:latin typeface="+mj-lt"/>
              <a:cs typeface="Arial" panose="020B0604020202020204" pitchFamily="34" charset="0"/>
            </a:endParaRPr>
          </a:p>
        </p:txBody>
      </p:sp>
      <p:sp>
        <p:nvSpPr>
          <p:cNvPr id="2" name="Subtitle 1"/>
          <p:cNvSpPr>
            <a:spLocks noGrp="1"/>
          </p:cNvSpPr>
          <p:nvPr>
            <p:ph type="subTitle" idx="1"/>
          </p:nvPr>
        </p:nvSpPr>
        <p:spPr/>
        <p:txBody>
          <a:bodyPr/>
          <a:lstStyle/>
          <a:p>
            <a:r>
              <a:rPr lang="en-US" dirty="0"/>
              <a:t>Unit </a:t>
            </a:r>
            <a:r>
              <a:rPr lang="en-US" dirty="0" smtClean="0"/>
              <a:t>3: Fake </a:t>
            </a:r>
            <a:r>
              <a:rPr lang="en-US" dirty="0"/>
              <a:t>news, Echo chamber and Filter bubble</a:t>
            </a:r>
          </a:p>
        </p:txBody>
      </p:sp>
    </p:spTree>
    <p:extLst>
      <p:ext uri="{BB962C8B-B14F-4D97-AF65-F5344CB8AC3E}">
        <p14:creationId xmlns:p14="http://schemas.microsoft.com/office/powerpoint/2010/main" val="3574036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normAutofit/>
          </a:bodyPr>
          <a:lstStyle/>
          <a:p>
            <a:r>
              <a:rPr lang="it-IT" b="1" dirty="0" smtClean="0">
                <a:solidFill>
                  <a:schemeClr val="accent3"/>
                </a:solidFill>
              </a:rPr>
              <a:t>Fact checking online is more important than ever</a:t>
            </a:r>
            <a:endParaRPr lang="it-IT" b="1" dirty="0">
              <a:solidFill>
                <a:schemeClr val="accent3"/>
              </a:solidFill>
            </a:endParaRPr>
          </a:p>
        </p:txBody>
      </p:sp>
      <p:sp>
        <p:nvSpPr>
          <p:cNvPr id="5" name="Segnaposto contenuto 4"/>
          <p:cNvSpPr>
            <a:spLocks noGrp="1"/>
          </p:cNvSpPr>
          <p:nvPr>
            <p:ph sz="quarter" idx="12"/>
          </p:nvPr>
        </p:nvSpPr>
        <p:spPr/>
        <p:txBody>
          <a:bodyPr>
            <a:normAutofit/>
          </a:bodyPr>
          <a:lstStyle/>
          <a:p>
            <a:pPr marL="0" indent="0">
              <a:buNone/>
            </a:pPr>
            <a:endParaRPr lang="it-IT" dirty="0" smtClean="0">
              <a:hlinkClick r:id="rId2"/>
            </a:endParaRPr>
          </a:p>
          <a:p>
            <a:pPr marL="0" indent="0">
              <a:buNone/>
            </a:pPr>
            <a:endParaRPr lang="it-IT" dirty="0">
              <a:hlinkClick r:id="rId2"/>
            </a:endParaRPr>
          </a:p>
          <a:p>
            <a:pPr marL="0" indent="0">
              <a:buNone/>
            </a:pPr>
            <a:endParaRPr lang="it-IT" dirty="0" smtClean="0">
              <a:hlinkClick r:id="rId2"/>
            </a:endParaRPr>
          </a:p>
          <a:p>
            <a:pPr marL="0" indent="0">
              <a:buNone/>
            </a:pPr>
            <a:endParaRPr lang="it-IT" dirty="0">
              <a:hlinkClick r:id="rId2"/>
            </a:endParaRPr>
          </a:p>
          <a:p>
            <a:pPr marL="0" indent="0">
              <a:buNone/>
            </a:pPr>
            <a:endParaRPr lang="it-IT" dirty="0" smtClean="0">
              <a:hlinkClick r:id="rId2"/>
            </a:endParaRPr>
          </a:p>
          <a:p>
            <a:pPr marL="0" indent="0">
              <a:buNone/>
            </a:pPr>
            <a:endParaRPr lang="it-IT" dirty="0">
              <a:hlinkClick r:id="rId2"/>
            </a:endParaRPr>
          </a:p>
          <a:p>
            <a:pPr marL="0" indent="0">
              <a:buNone/>
            </a:pPr>
            <a:endParaRPr lang="it-IT" dirty="0" smtClean="0">
              <a:hlinkClick r:id="rId2"/>
            </a:endParaRPr>
          </a:p>
          <a:p>
            <a:pPr marL="0" indent="0">
              <a:buNone/>
            </a:pPr>
            <a:endParaRPr lang="it-IT" dirty="0">
              <a:hlinkClick r:id="rId2"/>
            </a:endParaRPr>
          </a:p>
          <a:p>
            <a:pPr marL="0" indent="0" algn="ctr">
              <a:buNone/>
            </a:pPr>
            <a:endParaRPr lang="it-IT" sz="2400" dirty="0" smtClean="0">
              <a:hlinkClick r:id="rId2"/>
            </a:endParaRPr>
          </a:p>
          <a:p>
            <a:pPr marL="0" indent="0" algn="ctr">
              <a:buNone/>
            </a:pPr>
            <a:r>
              <a:rPr lang="it-IT" sz="1400" dirty="0" smtClean="0">
                <a:hlinkClick r:id="rId2"/>
              </a:rPr>
              <a:t>https</a:t>
            </a:r>
            <a:r>
              <a:rPr lang="it-IT" sz="1400" dirty="0">
                <a:hlinkClick r:id="rId2"/>
              </a:rPr>
              <a:t>://</a:t>
            </a:r>
            <a:r>
              <a:rPr lang="it-IT" sz="1400" dirty="0" smtClean="0">
                <a:hlinkClick r:id="rId2"/>
              </a:rPr>
              <a:t>www.youtube.com/watch?v=Ryjpu-NWYm8</a:t>
            </a:r>
            <a:endParaRPr lang="it-IT" sz="1400" dirty="0" smtClean="0"/>
          </a:p>
          <a:p>
            <a:endParaRPr lang="it-IT" dirty="0"/>
          </a:p>
        </p:txBody>
      </p:sp>
      <p:pic>
        <p:nvPicPr>
          <p:cNvPr id="11268" name="Picture 4" descr="Risultati immagini per https://www.youtube.com/watch?v=Ryjpu-NWYm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2022" y="1495477"/>
            <a:ext cx="6726588" cy="378370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0585684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normAutofit/>
          </a:bodyPr>
          <a:lstStyle/>
          <a:p>
            <a:r>
              <a:rPr lang="it-IT" b="1" dirty="0" smtClean="0">
                <a:solidFill>
                  <a:schemeClr val="accent3"/>
                </a:solidFill>
              </a:rPr>
              <a:t>IMVAIN</a:t>
            </a:r>
            <a:endParaRPr lang="it-IT" b="1" dirty="0">
              <a:solidFill>
                <a:schemeClr val="accent3"/>
              </a:solidFill>
            </a:endParaRPr>
          </a:p>
        </p:txBody>
      </p:sp>
      <p:pic>
        <p:nvPicPr>
          <p:cNvPr id="2050" name="Picture 2"/>
          <p:cNvPicPr>
            <a:picLocks noGrp="1" noChangeAspect="1" noChangeArrowheads="1"/>
          </p:cNvPicPr>
          <p:nvPr>
            <p:ph sz="quarter" idx="11"/>
          </p:nvPr>
        </p:nvPicPr>
        <p:blipFill>
          <a:blip r:embed="rId3">
            <a:extLst>
              <a:ext uri="{28A0092B-C50C-407E-A947-70E740481C1C}">
                <a14:useLocalDpi xmlns:a14="http://schemas.microsoft.com/office/drawing/2010/main" val="0"/>
              </a:ext>
            </a:extLst>
          </a:blip>
          <a:stretch>
            <a:fillRect/>
          </a:stretch>
        </p:blipFill>
        <p:spPr bwMode="auto">
          <a:xfrm>
            <a:off x="334963" y="2079304"/>
            <a:ext cx="5534025" cy="328237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Segnaposto contenuto 3"/>
          <p:cNvSpPr>
            <a:spLocks noGrp="1"/>
          </p:cNvSpPr>
          <p:nvPr>
            <p:ph sz="quarter" idx="12"/>
          </p:nvPr>
        </p:nvSpPr>
        <p:spPr/>
        <p:txBody>
          <a:bodyPr>
            <a:normAutofit/>
          </a:bodyPr>
          <a:lstStyle/>
          <a:p>
            <a:pPr marL="0" indent="0" algn="just">
              <a:lnSpc>
                <a:spcPct val="100000"/>
              </a:lnSpc>
              <a:buNone/>
            </a:pPr>
            <a:r>
              <a:rPr lang="en-US" dirty="0"/>
              <a:t>The bedrock method of deconstruction: </a:t>
            </a:r>
            <a:endParaRPr lang="en-US" dirty="0" smtClean="0"/>
          </a:p>
          <a:p>
            <a:pPr marL="285750" indent="-285750" algn="just">
              <a:lnSpc>
                <a:spcPct val="100000"/>
              </a:lnSpc>
              <a:buFont typeface="Arial" panose="020B0604020202020204" pitchFamily="34" charset="0"/>
              <a:buChar char="•"/>
            </a:pPr>
            <a:r>
              <a:rPr lang="en-US" dirty="0" smtClean="0"/>
              <a:t>Each </a:t>
            </a:r>
            <a:r>
              <a:rPr lang="en-US" dirty="0"/>
              <a:t>source in a news report is evaluated using the “</a:t>
            </a:r>
            <a:r>
              <a:rPr lang="en-US" b="1" dirty="0"/>
              <a:t>IMVAIN</a:t>
            </a:r>
            <a:r>
              <a:rPr lang="en-US" dirty="0"/>
              <a:t>” rubric and you can to</a:t>
            </a:r>
            <a:r>
              <a:rPr lang="en-US" dirty="0" smtClean="0"/>
              <a:t>:</a:t>
            </a:r>
            <a:endParaRPr lang="en-US" dirty="0"/>
          </a:p>
          <a:p>
            <a:pPr marL="285750" indent="-285750" algn="just">
              <a:lnSpc>
                <a:spcPct val="100000"/>
              </a:lnSpc>
              <a:buFont typeface="Arial" panose="020B0604020202020204" pitchFamily="34" charset="0"/>
              <a:buChar char="•"/>
            </a:pPr>
            <a:r>
              <a:rPr lang="en-US" b="1" dirty="0" smtClean="0"/>
              <a:t>Independent</a:t>
            </a:r>
            <a:r>
              <a:rPr lang="en-US" dirty="0" smtClean="0"/>
              <a:t> </a:t>
            </a:r>
            <a:r>
              <a:rPr lang="en-US" dirty="0"/>
              <a:t>sources are preferable to self-interested </a:t>
            </a:r>
            <a:r>
              <a:rPr lang="en-US" dirty="0" smtClean="0"/>
              <a:t>sources.</a:t>
            </a:r>
          </a:p>
          <a:p>
            <a:pPr marL="285750" indent="-285750" algn="just">
              <a:lnSpc>
                <a:spcPct val="100000"/>
              </a:lnSpc>
              <a:buFont typeface="Arial" panose="020B0604020202020204" pitchFamily="34" charset="0"/>
              <a:buChar char="•"/>
            </a:pPr>
            <a:r>
              <a:rPr lang="en-US" b="1" dirty="0" smtClean="0"/>
              <a:t>Multiple</a:t>
            </a:r>
            <a:r>
              <a:rPr lang="en-US" dirty="0" smtClean="0"/>
              <a:t> </a:t>
            </a:r>
            <a:r>
              <a:rPr lang="en-US" dirty="0"/>
              <a:t>sources are preferable to a report based on a single source.</a:t>
            </a:r>
          </a:p>
          <a:p>
            <a:pPr marL="285750" indent="-285750" algn="just">
              <a:lnSpc>
                <a:spcPct val="100000"/>
              </a:lnSpc>
              <a:buFont typeface="Arial" panose="020B0604020202020204" pitchFamily="34" charset="0"/>
              <a:buChar char="•"/>
            </a:pPr>
            <a:r>
              <a:rPr lang="en-US" dirty="0" smtClean="0"/>
              <a:t>Sources </a:t>
            </a:r>
            <a:r>
              <a:rPr lang="en-US" dirty="0"/>
              <a:t>who </a:t>
            </a:r>
            <a:r>
              <a:rPr lang="en-US" b="1" dirty="0"/>
              <a:t>Verify</a:t>
            </a:r>
            <a:r>
              <a:rPr lang="en-US" dirty="0"/>
              <a:t> or provide verifiable information are preferable to those who merely assert.</a:t>
            </a:r>
          </a:p>
          <a:p>
            <a:pPr marL="285750" indent="-285750" algn="just">
              <a:lnSpc>
                <a:spcPct val="100000"/>
              </a:lnSpc>
              <a:buFont typeface="Arial" panose="020B0604020202020204" pitchFamily="34" charset="0"/>
              <a:buChar char="•"/>
            </a:pPr>
            <a:r>
              <a:rPr lang="en-US" b="1" dirty="0" smtClean="0"/>
              <a:t>Authoritative</a:t>
            </a:r>
            <a:r>
              <a:rPr lang="en-US" dirty="0" smtClean="0"/>
              <a:t> </a:t>
            </a:r>
            <a:r>
              <a:rPr lang="en-US" dirty="0"/>
              <a:t>and</a:t>
            </a:r>
            <a:r>
              <a:rPr lang="en-US" dirty="0" smtClean="0"/>
              <a:t>/ or </a:t>
            </a:r>
            <a:r>
              <a:rPr lang="en-US" dirty="0"/>
              <a:t>Informed sources are preferable to sources who are uninformed or lack authoritative background.</a:t>
            </a:r>
          </a:p>
          <a:p>
            <a:pPr marL="285750" indent="-285750" algn="just">
              <a:lnSpc>
                <a:spcPct val="100000"/>
              </a:lnSpc>
              <a:buFont typeface="Arial" panose="020B0604020202020204" pitchFamily="34" charset="0"/>
              <a:buChar char="•"/>
            </a:pPr>
            <a:r>
              <a:rPr lang="en-US" b="1" dirty="0" smtClean="0"/>
              <a:t>Named</a:t>
            </a:r>
            <a:r>
              <a:rPr lang="en-US" dirty="0" smtClean="0"/>
              <a:t> </a:t>
            </a:r>
            <a:r>
              <a:rPr lang="en-US" dirty="0"/>
              <a:t>sources are better than anonymous ones.</a:t>
            </a:r>
          </a:p>
          <a:p>
            <a:pPr algn="just">
              <a:lnSpc>
                <a:spcPct val="100000"/>
              </a:lnSpc>
            </a:pPr>
            <a:endParaRPr lang="it-IT" dirty="0"/>
          </a:p>
        </p:txBody>
      </p:sp>
    </p:spTree>
    <p:extLst>
      <p:ext uri="{BB962C8B-B14F-4D97-AF65-F5344CB8AC3E}">
        <p14:creationId xmlns:p14="http://schemas.microsoft.com/office/powerpoint/2010/main" val="28987533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contenuto 4"/>
          <p:cNvSpPr>
            <a:spLocks noGrp="1"/>
          </p:cNvSpPr>
          <p:nvPr>
            <p:ph sz="quarter" idx="12"/>
          </p:nvPr>
        </p:nvSpPr>
        <p:spPr/>
        <p:txBody>
          <a:bodyPr>
            <a:normAutofit/>
          </a:bodyPr>
          <a:lstStyle/>
          <a:p>
            <a:pPr marL="0" indent="0" algn="just">
              <a:buNone/>
            </a:pPr>
            <a:r>
              <a:rPr lang="en-US" dirty="0" smtClean="0"/>
              <a:t>As an example </a:t>
            </a:r>
            <a:r>
              <a:rPr lang="en-US" dirty="0"/>
              <a:t>of misinformation masquerading </a:t>
            </a:r>
            <a:r>
              <a:rPr lang="en-US" dirty="0" smtClean="0"/>
              <a:t>to </a:t>
            </a:r>
            <a:r>
              <a:rPr lang="en-US" dirty="0"/>
              <a:t>fact-checking, </a:t>
            </a:r>
            <a:r>
              <a:rPr lang="en-US" dirty="0" smtClean="0"/>
              <a:t>check </a:t>
            </a:r>
            <a:r>
              <a:rPr lang="en-US" dirty="0"/>
              <a:t>these two articles: </a:t>
            </a:r>
            <a:endParaRPr lang="en-US" dirty="0" smtClean="0"/>
          </a:p>
          <a:p>
            <a:pPr marL="0" indent="0" algn="just">
              <a:buNone/>
            </a:pPr>
            <a:endParaRPr lang="en-US" dirty="0"/>
          </a:p>
          <a:p>
            <a:pPr marL="342900" indent="-342900" algn="just">
              <a:buFont typeface="Arial" panose="020B0604020202020204" pitchFamily="34" charset="0"/>
              <a:buChar char="•"/>
            </a:pPr>
            <a:r>
              <a:rPr lang="en-US" i="1" dirty="0"/>
              <a:t>These fake fact-checkers are peddling lies about genocide and censorship in Turkey </a:t>
            </a:r>
            <a:r>
              <a:rPr lang="en-US" dirty="0"/>
              <a:t>(Poynter) </a:t>
            </a:r>
            <a:r>
              <a:rPr lang="en-US" u="sng" dirty="0">
                <a:hlinkClick r:id="rId2"/>
              </a:rPr>
              <a:t>https://www.poynter.org/news/these-fake-fact-checkers-are-peddling-lies-about-genocide-and-censorship-turkey</a:t>
            </a:r>
            <a:r>
              <a:rPr lang="en-US" u="sng" dirty="0"/>
              <a:t> </a:t>
            </a:r>
            <a:endParaRPr lang="en-US" u="sng" dirty="0" smtClean="0"/>
          </a:p>
          <a:p>
            <a:pPr marL="342900" indent="-342900" algn="just">
              <a:buFont typeface="Arial" panose="020B0604020202020204" pitchFamily="34" charset="0"/>
              <a:buChar char="•"/>
            </a:pPr>
            <a:endParaRPr lang="en-US" dirty="0"/>
          </a:p>
          <a:p>
            <a:pPr marL="342900" indent="-342900" algn="just">
              <a:buFont typeface="Arial" panose="020B0604020202020204" pitchFamily="34" charset="0"/>
              <a:buChar char="•"/>
            </a:pPr>
            <a:r>
              <a:rPr lang="en-US" i="1" dirty="0"/>
              <a:t>In the post-truth era Sweden’s far-right fake fact checker was inevitable</a:t>
            </a:r>
            <a:r>
              <a:rPr lang="en-US" dirty="0"/>
              <a:t>. (The Guardian) </a:t>
            </a:r>
            <a:r>
              <a:rPr lang="en-US" u="sng" dirty="0">
                <a:hlinkClick r:id="rId3"/>
              </a:rPr>
              <a:t>https://www.theguardian.com/media/2017/jan/19/ in-the-post-truth-era-swedens-far-right-fake-fact-checker-was-inevitable</a:t>
            </a:r>
            <a:r>
              <a:rPr lang="en-US" u="sng" dirty="0"/>
              <a:t> </a:t>
            </a:r>
            <a:endParaRPr lang="en-US" dirty="0"/>
          </a:p>
          <a:p>
            <a:endParaRPr lang="it-IT" dirty="0"/>
          </a:p>
        </p:txBody>
      </p:sp>
    </p:spTree>
    <p:extLst>
      <p:ext uri="{BB962C8B-B14F-4D97-AF65-F5344CB8AC3E}">
        <p14:creationId xmlns:p14="http://schemas.microsoft.com/office/powerpoint/2010/main" val="1493108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normAutofit/>
          </a:bodyPr>
          <a:lstStyle/>
          <a:p>
            <a:r>
              <a:rPr lang="it-IT" b="1" dirty="0" smtClean="0">
                <a:solidFill>
                  <a:schemeClr val="accent3"/>
                </a:solidFill>
              </a:rPr>
              <a:t>Why fake news are stronger online?</a:t>
            </a:r>
            <a:endParaRPr lang="it-IT" b="1" dirty="0">
              <a:solidFill>
                <a:schemeClr val="accent3"/>
              </a:solidFill>
            </a:endParaRPr>
          </a:p>
        </p:txBody>
      </p:sp>
      <p:sp>
        <p:nvSpPr>
          <p:cNvPr id="5" name="Segnaposto contenuto 4"/>
          <p:cNvSpPr>
            <a:spLocks noGrp="1"/>
          </p:cNvSpPr>
          <p:nvPr>
            <p:ph sz="quarter" idx="12"/>
          </p:nvPr>
        </p:nvSpPr>
        <p:spPr/>
        <p:txBody>
          <a:bodyPr>
            <a:normAutofit/>
          </a:bodyPr>
          <a:lstStyle/>
          <a:p>
            <a:pPr marL="285750" indent="-285750" algn="just">
              <a:lnSpc>
                <a:spcPct val="100000"/>
              </a:lnSpc>
              <a:buFont typeface="Arial" panose="020B0604020202020204" pitchFamily="34" charset="0"/>
              <a:buChar char="•"/>
            </a:pPr>
            <a:r>
              <a:rPr lang="en-US" b="1" dirty="0" smtClean="0"/>
              <a:t>Infobesity - </a:t>
            </a:r>
            <a:r>
              <a:rPr lang="en-US" dirty="0" smtClean="0"/>
              <a:t>Decrease </a:t>
            </a:r>
            <a:r>
              <a:rPr lang="en-US" dirty="0"/>
              <a:t>in attention to details and nuances. Less desire to deepen an information</a:t>
            </a:r>
            <a:r>
              <a:rPr lang="en-US" dirty="0" smtClean="0"/>
              <a:t>.</a:t>
            </a:r>
            <a:endParaRPr lang="en-US" dirty="0"/>
          </a:p>
          <a:p>
            <a:pPr marL="285750" indent="-285750" algn="just">
              <a:lnSpc>
                <a:spcPct val="100000"/>
              </a:lnSpc>
              <a:buFont typeface="Arial" panose="020B0604020202020204" pitchFamily="34" charset="0"/>
              <a:buChar char="•"/>
            </a:pPr>
            <a:r>
              <a:rPr lang="it-IT" b="1" dirty="0" smtClean="0"/>
              <a:t>Echo chambers and filter bubbles</a:t>
            </a:r>
            <a:r>
              <a:rPr lang="it-IT" dirty="0"/>
              <a:t> </a:t>
            </a:r>
            <a:r>
              <a:rPr lang="it-IT" dirty="0" smtClean="0"/>
              <a:t>- If many people/friends </a:t>
            </a:r>
            <a:r>
              <a:rPr lang="it-IT" dirty="0"/>
              <a:t>in </a:t>
            </a:r>
            <a:r>
              <a:rPr lang="it-IT" dirty="0" smtClean="0"/>
              <a:t>my groups online repeat that something is true</a:t>
            </a:r>
            <a:r>
              <a:rPr lang="it-IT" dirty="0"/>
              <a:t>, so </a:t>
            </a:r>
            <a:r>
              <a:rPr lang="it-IT" dirty="0" smtClean="0"/>
              <a:t>that’s true.</a:t>
            </a:r>
            <a:endParaRPr lang="it-IT" dirty="0"/>
          </a:p>
          <a:p>
            <a:pPr marL="285750" indent="-285750" algn="just">
              <a:lnSpc>
                <a:spcPct val="100000"/>
              </a:lnSpc>
              <a:buFont typeface="Arial" panose="020B0604020202020204" pitchFamily="34" charset="0"/>
              <a:buChar char="•"/>
            </a:pPr>
            <a:r>
              <a:rPr lang="en-US" b="1" dirty="0" smtClean="0"/>
              <a:t>Collapse of </a:t>
            </a:r>
            <a:r>
              <a:rPr lang="en-US" b="1" dirty="0"/>
              <a:t>the </a:t>
            </a:r>
            <a:r>
              <a:rPr lang="en-US" b="1" dirty="0" smtClean="0"/>
              <a:t>context in content - </a:t>
            </a:r>
            <a:r>
              <a:rPr lang="en-US" dirty="0"/>
              <a:t>D</a:t>
            </a:r>
            <a:r>
              <a:rPr lang="en-US" dirty="0" smtClean="0"/>
              <a:t>econtextualized </a:t>
            </a:r>
            <a:r>
              <a:rPr lang="en-US" dirty="0"/>
              <a:t>texts, images and videos</a:t>
            </a:r>
            <a:r>
              <a:rPr lang="en-US" dirty="0" smtClean="0"/>
              <a:t>.</a:t>
            </a:r>
            <a:endParaRPr lang="en-US" dirty="0"/>
          </a:p>
          <a:p>
            <a:pPr marL="285750" indent="-285750" algn="just">
              <a:lnSpc>
                <a:spcPct val="100000"/>
              </a:lnSpc>
              <a:buFont typeface="Arial" panose="020B0604020202020204" pitchFamily="34" charset="0"/>
              <a:buChar char="•"/>
            </a:pPr>
            <a:r>
              <a:rPr lang="en-US" b="1" dirty="0" err="1" smtClean="0"/>
              <a:t>Manipulable</a:t>
            </a:r>
            <a:r>
              <a:rPr lang="en-US" b="1" dirty="0" smtClean="0"/>
              <a:t> online </a:t>
            </a:r>
            <a:r>
              <a:rPr lang="en-US" b="1" dirty="0"/>
              <a:t>information </a:t>
            </a:r>
            <a:r>
              <a:rPr lang="en-US" b="1" dirty="0" smtClean="0"/>
              <a:t>- </a:t>
            </a:r>
            <a:r>
              <a:rPr lang="en-US" dirty="0" smtClean="0"/>
              <a:t>It’s </a:t>
            </a:r>
            <a:r>
              <a:rPr lang="en-US" dirty="0"/>
              <a:t>easy to create fake content about real people and fake profiles of real </a:t>
            </a:r>
            <a:r>
              <a:rPr lang="en-US" dirty="0" smtClean="0"/>
              <a:t>people.</a:t>
            </a:r>
            <a:endParaRPr lang="en-US" dirty="0"/>
          </a:p>
        </p:txBody>
      </p:sp>
    </p:spTree>
    <p:extLst>
      <p:ext uri="{BB962C8B-B14F-4D97-AF65-F5344CB8AC3E}">
        <p14:creationId xmlns:p14="http://schemas.microsoft.com/office/powerpoint/2010/main" val="14715887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b="1" dirty="0" smtClean="0">
                <a:solidFill>
                  <a:schemeClr val="accent3"/>
                </a:solidFill>
                <a:latin typeface="+mj-lt"/>
              </a:rPr>
              <a:t>Resources </a:t>
            </a:r>
            <a:r>
              <a:rPr lang="it-IT" b="1" dirty="0">
                <a:solidFill>
                  <a:schemeClr val="accent3"/>
                </a:solidFill>
                <a:latin typeface="+mj-lt"/>
              </a:rPr>
              <a:t>- </a:t>
            </a:r>
            <a:r>
              <a:rPr lang="it-IT" b="1" dirty="0" smtClean="0">
                <a:solidFill>
                  <a:schemeClr val="accent3"/>
                </a:solidFill>
                <a:latin typeface="+mj-lt"/>
              </a:rPr>
              <a:t>Tools for verifying</a:t>
            </a:r>
            <a:endParaRPr lang="it-IT" b="1" dirty="0">
              <a:solidFill>
                <a:schemeClr val="accent3"/>
              </a:solidFill>
              <a:latin typeface="+mj-lt"/>
            </a:endParaRPr>
          </a:p>
        </p:txBody>
      </p:sp>
      <p:sp>
        <p:nvSpPr>
          <p:cNvPr id="5" name="Segnaposto contenuto 4"/>
          <p:cNvSpPr>
            <a:spLocks noGrp="1"/>
          </p:cNvSpPr>
          <p:nvPr>
            <p:ph sz="quarter" idx="12"/>
          </p:nvPr>
        </p:nvSpPr>
        <p:spPr/>
        <p:txBody>
          <a:bodyPr>
            <a:normAutofit fontScale="47500" lnSpcReduction="20000"/>
          </a:bodyPr>
          <a:lstStyle/>
          <a:p>
            <a:pPr marL="0" indent="0" algn="just">
              <a:buNone/>
            </a:pPr>
            <a:r>
              <a:rPr lang="en-US" sz="3800" b="1" dirty="0"/>
              <a:t>Fact Checkers</a:t>
            </a:r>
          </a:p>
          <a:p>
            <a:pPr algn="just"/>
            <a:r>
              <a:rPr lang="en-US" sz="3200" dirty="0">
                <a:hlinkClick r:id="rId2"/>
              </a:rPr>
              <a:t>Factcheck.org</a:t>
            </a:r>
            <a:r>
              <a:rPr lang="en-US" sz="3200" dirty="0"/>
              <a:t> FactCheck.org fact-checks claims made by presidents, members of Congress, presidential candidates, and other members of the political arena by reviewing TV ads, debates, speeches, interviews, and news releases.</a:t>
            </a:r>
          </a:p>
          <a:p>
            <a:pPr algn="just"/>
            <a:r>
              <a:rPr lang="en-US" sz="3200" dirty="0" err="1">
                <a:hlinkClick r:id="rId3"/>
              </a:rPr>
              <a:t>PolitiFact</a:t>
            </a:r>
            <a:r>
              <a:rPr lang="en-US" sz="3200" dirty="0">
                <a:hlinkClick r:id="rId3"/>
              </a:rPr>
              <a:t>: Fact-checking US politics</a:t>
            </a:r>
            <a:r>
              <a:rPr lang="en-US" sz="3200" dirty="0"/>
              <a:t> </a:t>
            </a:r>
            <a:r>
              <a:rPr lang="en-US" sz="3200" dirty="0" err="1"/>
              <a:t>Politifact</a:t>
            </a:r>
            <a:r>
              <a:rPr lang="en-US" sz="3200" dirty="0"/>
              <a:t> fact-checks claims by politicians at the federal, state, and local level, as well as political parties, PACs, and advocacy groups and </a:t>
            </a:r>
            <a:r>
              <a:rPr lang="en-US" sz="3200" dirty="0" smtClean="0"/>
              <a:t>states </a:t>
            </a:r>
            <a:r>
              <a:rPr lang="en-US" sz="3200" dirty="0"/>
              <a:t>the accuracy of these claims on its Truth-O-Meter.</a:t>
            </a:r>
          </a:p>
          <a:p>
            <a:pPr algn="just"/>
            <a:r>
              <a:rPr lang="en-US" sz="3200" dirty="0">
                <a:hlinkClick r:id="rId4"/>
              </a:rPr>
              <a:t>Snopes</a:t>
            </a:r>
            <a:r>
              <a:rPr lang="en-US" sz="3200" dirty="0"/>
              <a:t> Snopes.com was originally founded to uncover rumors that had begun cropping up in chain emails and message boards and is now highly regarded for its fact-checking.</a:t>
            </a:r>
          </a:p>
          <a:p>
            <a:pPr algn="just"/>
            <a:r>
              <a:rPr lang="en-US" sz="3200" dirty="0">
                <a:hlinkClick r:id="rId5"/>
              </a:rPr>
              <a:t>Verification Handbook: An ultimate guideline on digital age sourcing</a:t>
            </a:r>
            <a:r>
              <a:rPr lang="en-US" sz="3200" dirty="0"/>
              <a:t> Handbook is a step by step guide for verifying digital content initially created for reporters and emergency responders</a:t>
            </a:r>
            <a:r>
              <a:rPr lang="en-US" sz="3200" dirty="0" smtClean="0"/>
              <a:t>.</a:t>
            </a:r>
          </a:p>
          <a:p>
            <a:pPr algn="just"/>
            <a:endParaRPr lang="en-US" sz="3800" dirty="0"/>
          </a:p>
          <a:p>
            <a:pPr marL="0" indent="0" algn="just">
              <a:buNone/>
            </a:pPr>
            <a:r>
              <a:rPr lang="en-US" sz="3800" b="1" dirty="0"/>
              <a:t>Verify Webpage History</a:t>
            </a:r>
          </a:p>
          <a:p>
            <a:pPr algn="just"/>
            <a:r>
              <a:rPr lang="en-US" sz="3100" dirty="0" err="1">
                <a:hlinkClick r:id="rId6"/>
              </a:rPr>
              <a:t>Wayback</a:t>
            </a:r>
            <a:r>
              <a:rPr lang="en-US" sz="3100" dirty="0">
                <a:hlinkClick r:id="rId6"/>
              </a:rPr>
              <a:t> Machine</a:t>
            </a:r>
            <a:r>
              <a:rPr lang="en-US" sz="3100" dirty="0"/>
              <a:t> Web archive that captures websites over time and can be used to verify content history and edits</a:t>
            </a:r>
            <a:r>
              <a:rPr lang="en-US" sz="3100" dirty="0" smtClean="0"/>
              <a:t>.</a:t>
            </a:r>
            <a:endParaRPr lang="en-US" sz="3100" dirty="0"/>
          </a:p>
        </p:txBody>
      </p:sp>
    </p:spTree>
    <p:extLst>
      <p:ext uri="{BB962C8B-B14F-4D97-AF65-F5344CB8AC3E}">
        <p14:creationId xmlns:p14="http://schemas.microsoft.com/office/powerpoint/2010/main" val="39836713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Resources - Tools for </a:t>
            </a:r>
            <a:r>
              <a:rPr lang="en-US" b="1" dirty="0" smtClean="0"/>
              <a:t>verifying</a:t>
            </a:r>
            <a:endParaRPr lang="en-US" b="1" dirty="0"/>
          </a:p>
        </p:txBody>
      </p:sp>
      <p:sp>
        <p:nvSpPr>
          <p:cNvPr id="5" name="Segnaposto contenuto 4"/>
          <p:cNvSpPr>
            <a:spLocks noGrp="1"/>
          </p:cNvSpPr>
          <p:nvPr>
            <p:ph sz="quarter" idx="12"/>
          </p:nvPr>
        </p:nvSpPr>
        <p:spPr/>
        <p:txBody>
          <a:bodyPr>
            <a:noAutofit/>
          </a:bodyPr>
          <a:lstStyle/>
          <a:p>
            <a:pPr marL="0" indent="0" algn="just">
              <a:buNone/>
            </a:pPr>
            <a:r>
              <a:rPr lang="en-US" b="1" dirty="0" smtClean="0"/>
              <a:t>Verify Images </a:t>
            </a:r>
          </a:p>
          <a:p>
            <a:pPr marL="0" indent="0" algn="just">
              <a:buNone/>
            </a:pPr>
            <a:r>
              <a:rPr lang="en-US" dirty="0" smtClean="0"/>
              <a:t>Found </a:t>
            </a:r>
            <a:r>
              <a:rPr lang="en-US" dirty="0"/>
              <a:t>an image you think may have been manipulated or photo-shopped? Use these tools to check for any digital changes</a:t>
            </a:r>
            <a:r>
              <a:rPr lang="en-US" dirty="0" smtClean="0"/>
              <a:t>:</a:t>
            </a:r>
            <a:endParaRPr lang="en-US" dirty="0"/>
          </a:p>
          <a:p>
            <a:pPr algn="just"/>
            <a:r>
              <a:rPr lang="en-US" dirty="0" err="1">
                <a:hlinkClick r:id="rId2"/>
              </a:rPr>
              <a:t>FotoForensics</a:t>
            </a:r>
            <a:r>
              <a:rPr lang="en-US" dirty="0"/>
              <a:t> Identify parts of an image that may have been modified or “</a:t>
            </a:r>
            <a:r>
              <a:rPr lang="en-US" dirty="0" err="1"/>
              <a:t>photoshopped</a:t>
            </a:r>
            <a:r>
              <a:rPr lang="en-US" dirty="0"/>
              <a:t>”.</a:t>
            </a:r>
          </a:p>
          <a:p>
            <a:pPr algn="just"/>
            <a:r>
              <a:rPr lang="en-US" dirty="0">
                <a:hlinkClick r:id="rId3"/>
              </a:rPr>
              <a:t>Google Reverse Image Search</a:t>
            </a:r>
            <a:r>
              <a:rPr lang="en-US" dirty="0"/>
              <a:t> Upload or use a URL image to check the content history or to see similar images on the web.</a:t>
            </a:r>
          </a:p>
          <a:p>
            <a:pPr algn="just"/>
            <a:r>
              <a:rPr lang="en-US" dirty="0">
                <a:hlinkClick r:id="rId4"/>
              </a:rPr>
              <a:t>Google Street View</a:t>
            </a:r>
            <a:r>
              <a:rPr lang="en-US" dirty="0"/>
              <a:t> Identifying the location of a suspicious photo or video is a crucial part of the verification process.</a:t>
            </a:r>
          </a:p>
          <a:p>
            <a:pPr algn="just"/>
            <a:r>
              <a:rPr lang="en-US" dirty="0">
                <a:hlinkClick r:id="rId5"/>
              </a:rPr>
              <a:t>Jeffrey’s </a:t>
            </a:r>
            <a:r>
              <a:rPr lang="en-US" dirty="0" err="1">
                <a:hlinkClick r:id="rId5"/>
              </a:rPr>
              <a:t>Exif</a:t>
            </a:r>
            <a:r>
              <a:rPr lang="en-US" dirty="0">
                <a:hlinkClick r:id="rId5"/>
              </a:rPr>
              <a:t> Viewer</a:t>
            </a:r>
            <a:r>
              <a:rPr lang="en-US" dirty="0"/>
              <a:t> Upload or enter the URL of an image and view its metadata.</a:t>
            </a:r>
          </a:p>
          <a:p>
            <a:pPr algn="just"/>
            <a:r>
              <a:rPr lang="en-US" dirty="0" err="1">
                <a:hlinkClick r:id="rId6"/>
              </a:rPr>
              <a:t>TinEye</a:t>
            </a:r>
            <a:r>
              <a:rPr lang="en-US" dirty="0">
                <a:hlinkClick r:id="rId6"/>
              </a:rPr>
              <a:t> Reverse Image Search</a:t>
            </a:r>
            <a:r>
              <a:rPr lang="en-US" dirty="0"/>
              <a:t> Upload or enter an image URL to the search bar and see a list of related sites. Has plug-ins for your browser.</a:t>
            </a:r>
          </a:p>
          <a:p>
            <a:pPr algn="just"/>
            <a:r>
              <a:rPr lang="en-US" dirty="0" err="1">
                <a:hlinkClick r:id="rId7"/>
              </a:rPr>
              <a:t>Wikimapia</a:t>
            </a:r>
            <a:r>
              <a:rPr lang="en-US" dirty="0"/>
              <a:t> Crowd-sourced version of Google Maps, featuring additional </a:t>
            </a:r>
            <a:r>
              <a:rPr lang="en-US" dirty="0" smtClean="0"/>
              <a:t>information.</a:t>
            </a:r>
          </a:p>
          <a:p>
            <a:pPr marL="0" indent="0" algn="just">
              <a:buNone/>
            </a:pPr>
            <a:r>
              <a:rPr lang="en-US" i="1" dirty="0" smtClean="0"/>
              <a:t>Want </a:t>
            </a:r>
            <a:r>
              <a:rPr lang="en-US" i="1" dirty="0"/>
              <a:t>more tools? Check out the Verification Handbook's </a:t>
            </a:r>
            <a:r>
              <a:rPr lang="en-US" i="1" dirty="0">
                <a:hlinkClick r:id="rId8"/>
              </a:rPr>
              <a:t>List of Tools </a:t>
            </a:r>
            <a:endParaRPr lang="it-IT" i="1" dirty="0"/>
          </a:p>
        </p:txBody>
      </p:sp>
    </p:spTree>
    <p:extLst>
      <p:ext uri="{BB962C8B-B14F-4D97-AF65-F5344CB8AC3E}">
        <p14:creationId xmlns:p14="http://schemas.microsoft.com/office/powerpoint/2010/main" val="525636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normAutofit/>
          </a:bodyPr>
          <a:lstStyle/>
          <a:p>
            <a:pPr marL="0" indent="0"/>
            <a:r>
              <a:rPr lang="en-US" b="1" dirty="0">
                <a:solidFill>
                  <a:schemeClr val="accent3"/>
                </a:solidFill>
              </a:rPr>
              <a:t>The 10 most-viewed fake-news stories on Facebook in 2019</a:t>
            </a:r>
            <a:endParaRPr lang="en-US" b="1" dirty="0">
              <a:solidFill>
                <a:schemeClr val="accent3"/>
              </a:solidFill>
            </a:endParaRPr>
          </a:p>
        </p:txBody>
      </p:sp>
      <p:pic>
        <p:nvPicPr>
          <p:cNvPr id="3" name="Picture 2"/>
          <p:cNvPicPr>
            <a:picLocks noChangeAspect="1"/>
          </p:cNvPicPr>
          <p:nvPr/>
        </p:nvPicPr>
        <p:blipFill>
          <a:blip r:embed="rId3"/>
          <a:stretch>
            <a:fillRect/>
          </a:stretch>
        </p:blipFill>
        <p:spPr>
          <a:xfrm>
            <a:off x="5579317" y="2233099"/>
            <a:ext cx="4371508" cy="2911136"/>
          </a:xfrm>
          <a:prstGeom prst="rect">
            <a:avLst/>
          </a:prstGeom>
        </p:spPr>
      </p:pic>
      <p:sp>
        <p:nvSpPr>
          <p:cNvPr id="4" name="TextBox 3"/>
          <p:cNvSpPr txBox="1"/>
          <p:nvPr/>
        </p:nvSpPr>
        <p:spPr>
          <a:xfrm>
            <a:off x="797859" y="3155576"/>
            <a:ext cx="4177553" cy="646331"/>
          </a:xfrm>
          <a:prstGeom prst="rect">
            <a:avLst/>
          </a:prstGeom>
          <a:noFill/>
        </p:spPr>
        <p:txBody>
          <a:bodyPr wrap="square" rtlCol="0">
            <a:spAutoFit/>
          </a:bodyPr>
          <a:lstStyle/>
          <a:p>
            <a:r>
              <a:rPr lang="en-US" b="1" dirty="0">
                <a:solidFill>
                  <a:schemeClr val="bg2">
                    <a:lumMod val="75000"/>
                    <a:lumOff val="25000"/>
                  </a:schemeClr>
                </a:solidFill>
              </a:rPr>
              <a:t>10. "Joe Biden Calls Trump Supporters 'Dregs of Society'"</a:t>
            </a:r>
            <a:endParaRPr lang="en-US" b="1" dirty="0">
              <a:solidFill>
                <a:schemeClr val="bg2">
                  <a:lumMod val="75000"/>
                  <a:lumOff val="25000"/>
                </a:schemeClr>
              </a:solidFill>
            </a:endParaRPr>
          </a:p>
        </p:txBody>
      </p:sp>
    </p:spTree>
    <p:extLst>
      <p:ext uri="{BB962C8B-B14F-4D97-AF65-F5344CB8AC3E}">
        <p14:creationId xmlns:p14="http://schemas.microsoft.com/office/powerpoint/2010/main" val="25135690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normAutofit/>
          </a:bodyPr>
          <a:lstStyle/>
          <a:p>
            <a:pPr marL="0" indent="0"/>
            <a:r>
              <a:rPr lang="en-US" b="1" dirty="0" smtClean="0">
                <a:solidFill>
                  <a:schemeClr val="accent3"/>
                </a:solidFill>
              </a:rPr>
              <a:t>The 10 most-viewed fake-news stories on Facebook in 2019</a:t>
            </a:r>
            <a:endParaRPr lang="en-US" b="1" dirty="0">
              <a:solidFill>
                <a:schemeClr val="accent3"/>
              </a:solidFill>
            </a:endParaRPr>
          </a:p>
        </p:txBody>
      </p:sp>
      <p:pic>
        <p:nvPicPr>
          <p:cNvPr id="1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417"/>
          <a:stretch/>
        </p:blipFill>
        <p:spPr bwMode="auto">
          <a:xfrm>
            <a:off x="5038165" y="2098929"/>
            <a:ext cx="5976028" cy="316335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TextBox 3"/>
          <p:cNvSpPr txBox="1"/>
          <p:nvPr/>
        </p:nvSpPr>
        <p:spPr>
          <a:xfrm>
            <a:off x="779929" y="2941941"/>
            <a:ext cx="4177553" cy="1477328"/>
          </a:xfrm>
          <a:prstGeom prst="rect">
            <a:avLst/>
          </a:prstGeom>
          <a:noFill/>
        </p:spPr>
        <p:txBody>
          <a:bodyPr wrap="square" rtlCol="0">
            <a:spAutoFit/>
          </a:bodyPr>
          <a:lstStyle/>
          <a:p>
            <a:r>
              <a:rPr lang="en-US" b="1" dirty="0">
                <a:solidFill>
                  <a:schemeClr val="bg2">
                    <a:lumMod val="75000"/>
                    <a:lumOff val="25000"/>
                  </a:schemeClr>
                </a:solidFill>
              </a:rPr>
              <a:t>9. "NYC coroner who declared the death of Jeffrey Epstein a suicide made half a million dollars a year working for the Clinton Foundation until 2015"</a:t>
            </a:r>
            <a:endParaRPr lang="en-US" b="1" dirty="0">
              <a:solidFill>
                <a:schemeClr val="bg2">
                  <a:lumMod val="75000"/>
                  <a:lumOff val="25000"/>
                </a:schemeClr>
              </a:solidFill>
            </a:endParaRPr>
          </a:p>
        </p:txBody>
      </p:sp>
    </p:spTree>
    <p:extLst>
      <p:ext uri="{BB962C8B-B14F-4D97-AF65-F5344CB8AC3E}">
        <p14:creationId xmlns:p14="http://schemas.microsoft.com/office/powerpoint/2010/main" val="31651301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normAutofit/>
          </a:bodyPr>
          <a:lstStyle/>
          <a:p>
            <a:pPr marL="0" indent="0"/>
            <a:r>
              <a:rPr lang="en-US" b="1" dirty="0" smtClean="0">
                <a:solidFill>
                  <a:schemeClr val="accent3"/>
                </a:solidFill>
              </a:rPr>
              <a:t>The 10 most-viewed fake-news stories on Facebook in 2019</a:t>
            </a:r>
            <a:endParaRPr lang="en-US" b="1" dirty="0">
              <a:solidFill>
                <a:schemeClr val="accent3"/>
              </a:solidFill>
            </a:endParaRPr>
          </a:p>
        </p:txBody>
      </p:sp>
      <p:pic>
        <p:nvPicPr>
          <p:cNvPr id="6" name="Picture 2" descr="Facebook fake news, 20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6574" y="1282840"/>
            <a:ext cx="6476585" cy="5403323"/>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779929" y="2941941"/>
            <a:ext cx="4177553" cy="923330"/>
          </a:xfrm>
          <a:prstGeom prst="rect">
            <a:avLst/>
          </a:prstGeom>
          <a:noFill/>
        </p:spPr>
        <p:txBody>
          <a:bodyPr wrap="square" rtlCol="0">
            <a:spAutoFit/>
          </a:bodyPr>
          <a:lstStyle/>
          <a:p>
            <a:r>
              <a:rPr lang="en-US" b="1" dirty="0">
                <a:solidFill>
                  <a:schemeClr val="bg2">
                    <a:lumMod val="75000"/>
                    <a:lumOff val="25000"/>
                  </a:schemeClr>
                </a:solidFill>
              </a:rPr>
              <a:t>8. "Tim Allen quote Trump’s wall costs less than the Obamacare website"</a:t>
            </a:r>
            <a:endParaRPr lang="en-US" b="1" dirty="0">
              <a:solidFill>
                <a:schemeClr val="bg2">
                  <a:lumMod val="75000"/>
                  <a:lumOff val="25000"/>
                </a:schemeClr>
              </a:solidFill>
            </a:endParaRPr>
          </a:p>
        </p:txBody>
      </p:sp>
    </p:spTree>
    <p:extLst>
      <p:ext uri="{BB962C8B-B14F-4D97-AF65-F5344CB8AC3E}">
        <p14:creationId xmlns:p14="http://schemas.microsoft.com/office/powerpoint/2010/main" val="32936384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normAutofit/>
          </a:bodyPr>
          <a:lstStyle/>
          <a:p>
            <a:pPr marL="0" indent="0"/>
            <a:r>
              <a:rPr lang="en-US" b="1" dirty="0" smtClean="0">
                <a:solidFill>
                  <a:schemeClr val="accent3"/>
                </a:solidFill>
              </a:rPr>
              <a:t>The 10 most-viewed fake-news stories on Facebook in 2019</a:t>
            </a:r>
            <a:endParaRPr lang="en-US" b="1" dirty="0">
              <a:solidFill>
                <a:schemeClr val="accent3"/>
              </a:solidFill>
            </a:endParaRPr>
          </a:p>
        </p:txBody>
      </p:sp>
      <p:sp>
        <p:nvSpPr>
          <p:cNvPr id="8" name="TextBox 7"/>
          <p:cNvSpPr txBox="1"/>
          <p:nvPr/>
        </p:nvSpPr>
        <p:spPr>
          <a:xfrm>
            <a:off x="779929" y="2941941"/>
            <a:ext cx="4177553" cy="1200329"/>
          </a:xfrm>
          <a:prstGeom prst="rect">
            <a:avLst/>
          </a:prstGeom>
          <a:noFill/>
        </p:spPr>
        <p:txBody>
          <a:bodyPr wrap="square" rtlCol="0">
            <a:spAutoFit/>
          </a:bodyPr>
          <a:lstStyle/>
          <a:p>
            <a:r>
              <a:rPr lang="en-US" b="1" dirty="0">
                <a:solidFill>
                  <a:schemeClr val="bg2">
                    <a:lumMod val="75000"/>
                    <a:lumOff val="25000"/>
                  </a:schemeClr>
                </a:solidFill>
              </a:rPr>
              <a:t>7. "Democrats Vote To Enhance Med Care for Illegals Now, Vote Down Vets Waiting 10 Years for Same Service"</a:t>
            </a:r>
            <a:endParaRPr lang="en-US" b="1" dirty="0">
              <a:solidFill>
                <a:schemeClr val="bg2">
                  <a:lumMod val="75000"/>
                  <a:lumOff val="25000"/>
                </a:schemeClr>
              </a:solidFill>
            </a:endParaRPr>
          </a:p>
        </p:txBody>
      </p:sp>
      <p:pic>
        <p:nvPicPr>
          <p:cNvPr id="5" name="Picture 2" descr="Facebook fake news, 20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3127" y="1792942"/>
            <a:ext cx="5074391" cy="386378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350284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b="1" dirty="0" smtClean="0">
                <a:solidFill>
                  <a:schemeClr val="accent3"/>
                </a:solidFill>
              </a:rPr>
              <a:t>Learning outcomes</a:t>
            </a:r>
            <a:endParaRPr lang="it-IT" b="1" dirty="0">
              <a:solidFill>
                <a:schemeClr val="accent3"/>
              </a:solidFill>
            </a:endParaRPr>
          </a:p>
        </p:txBody>
      </p:sp>
      <p:sp>
        <p:nvSpPr>
          <p:cNvPr id="5" name="Segnaposto contenuto 4"/>
          <p:cNvSpPr>
            <a:spLocks noGrp="1"/>
          </p:cNvSpPr>
          <p:nvPr>
            <p:ph sz="quarter" idx="12"/>
          </p:nvPr>
        </p:nvSpPr>
        <p:spPr/>
        <p:txBody>
          <a:bodyPr>
            <a:normAutofit/>
          </a:bodyPr>
          <a:lstStyle/>
          <a:p>
            <a:pPr marL="0" indent="0" algn="just">
              <a:lnSpc>
                <a:spcPct val="100000"/>
              </a:lnSpc>
              <a:buNone/>
            </a:pPr>
            <a:r>
              <a:rPr lang="en-US" dirty="0"/>
              <a:t>Upon completing this unit, trainees should be able to</a:t>
            </a:r>
            <a:r>
              <a:rPr lang="en-US" dirty="0" smtClean="0"/>
              <a:t>:</a:t>
            </a:r>
          </a:p>
          <a:p>
            <a:pPr marL="0" indent="0" algn="just">
              <a:lnSpc>
                <a:spcPct val="100000"/>
              </a:lnSpc>
              <a:buNone/>
            </a:pPr>
            <a:endParaRPr lang="it-IT" dirty="0"/>
          </a:p>
          <a:p>
            <a:pPr marL="540000" indent="-285750" algn="just">
              <a:lnSpc>
                <a:spcPct val="100000"/>
              </a:lnSpc>
              <a:buFont typeface="Arial" panose="020B0604020202020204" pitchFamily="34" charset="0"/>
              <a:buChar char="•"/>
            </a:pPr>
            <a:r>
              <a:rPr lang="en-US" dirty="0" smtClean="0"/>
              <a:t>Evaluate </a:t>
            </a:r>
            <a:r>
              <a:rPr lang="en-US" dirty="0"/>
              <a:t>media found on the web for validity and accuracy &amp; teach others to do the </a:t>
            </a:r>
            <a:r>
              <a:rPr lang="en-US" dirty="0" smtClean="0"/>
              <a:t>same.</a:t>
            </a:r>
            <a:endParaRPr lang="en-US" dirty="0"/>
          </a:p>
          <a:p>
            <a:pPr marL="540000" indent="-285750" algn="just">
              <a:lnSpc>
                <a:spcPct val="100000"/>
              </a:lnSpc>
              <a:buFont typeface="Arial" panose="020B0604020202020204" pitchFamily="34" charset="0"/>
              <a:buChar char="•"/>
            </a:pPr>
            <a:r>
              <a:rPr lang="en-US" dirty="0"/>
              <a:t>Provide reasons why it is important to remain vigilant in seeking meaningful </a:t>
            </a:r>
            <a:r>
              <a:rPr lang="en-US" dirty="0" smtClean="0"/>
              <a:t>sources.</a:t>
            </a:r>
          </a:p>
          <a:p>
            <a:pPr marL="540000" indent="-285750" algn="just">
              <a:lnSpc>
                <a:spcPct val="100000"/>
              </a:lnSpc>
              <a:buFont typeface="Arial" panose="020B0604020202020204" pitchFamily="34" charset="0"/>
              <a:buChar char="•"/>
            </a:pPr>
            <a:r>
              <a:rPr lang="en-US" dirty="0"/>
              <a:t>D</a:t>
            </a:r>
            <a:r>
              <a:rPr lang="en-US" dirty="0" smtClean="0"/>
              <a:t>istinguish </a:t>
            </a:r>
            <a:r>
              <a:rPr lang="en-US" dirty="0"/>
              <a:t>fact-checkable claims from opinions and hyperbole </a:t>
            </a:r>
            <a:r>
              <a:rPr lang="en-US" dirty="0" smtClean="0"/>
              <a:t>.</a:t>
            </a:r>
            <a:endParaRPr lang="en-US" dirty="0"/>
          </a:p>
          <a:p>
            <a:pPr marL="540000" indent="-285750" algn="just">
              <a:lnSpc>
                <a:spcPct val="100000"/>
              </a:lnSpc>
              <a:buFont typeface="Arial" panose="020B0604020202020204" pitchFamily="34" charset="0"/>
              <a:buChar char="•"/>
            </a:pPr>
            <a:r>
              <a:rPr lang="en-US" dirty="0"/>
              <a:t>Work with peers to develop a coordinated strategy for discussing these issues with our </a:t>
            </a:r>
            <a:r>
              <a:rPr lang="en-US" dirty="0" smtClean="0"/>
              <a:t>communities.</a:t>
            </a:r>
            <a:endParaRPr lang="en-US" dirty="0"/>
          </a:p>
        </p:txBody>
      </p:sp>
    </p:spTree>
    <p:extLst>
      <p:ext uri="{BB962C8B-B14F-4D97-AF65-F5344CB8AC3E}">
        <p14:creationId xmlns:p14="http://schemas.microsoft.com/office/powerpoint/2010/main" val="28499951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normAutofit/>
          </a:bodyPr>
          <a:lstStyle/>
          <a:p>
            <a:pPr marL="0" indent="0"/>
            <a:r>
              <a:rPr lang="en-US" b="1" dirty="0" smtClean="0">
                <a:solidFill>
                  <a:schemeClr val="accent3"/>
                </a:solidFill>
              </a:rPr>
              <a:t>The 10 most-viewed fake-news stories on Facebook in 2019</a:t>
            </a:r>
            <a:endParaRPr lang="en-US" b="1" dirty="0">
              <a:solidFill>
                <a:schemeClr val="accent3"/>
              </a:solidFill>
            </a:endParaRPr>
          </a:p>
        </p:txBody>
      </p:sp>
      <p:sp>
        <p:nvSpPr>
          <p:cNvPr id="8" name="TextBox 7"/>
          <p:cNvSpPr txBox="1"/>
          <p:nvPr/>
        </p:nvSpPr>
        <p:spPr>
          <a:xfrm>
            <a:off x="779929" y="2941941"/>
            <a:ext cx="4177553" cy="923330"/>
          </a:xfrm>
          <a:prstGeom prst="rect">
            <a:avLst/>
          </a:prstGeom>
          <a:noFill/>
        </p:spPr>
        <p:txBody>
          <a:bodyPr wrap="square" rtlCol="0">
            <a:spAutoFit/>
          </a:bodyPr>
          <a:lstStyle/>
          <a:p>
            <a:r>
              <a:rPr lang="en-US" b="1" dirty="0">
                <a:solidFill>
                  <a:schemeClr val="bg2">
                    <a:lumMod val="75000"/>
                    <a:lumOff val="25000"/>
                  </a:schemeClr>
                </a:solidFill>
              </a:rPr>
              <a:t>6. "BREAKING: Nancy Pelosi’s Son Was Exec At Gas Company That Did Business In Ukraine"</a:t>
            </a:r>
            <a:endParaRPr lang="en-US" b="1" dirty="0">
              <a:solidFill>
                <a:schemeClr val="bg2">
                  <a:lumMod val="75000"/>
                  <a:lumOff val="25000"/>
                </a:schemeClr>
              </a:solidFill>
            </a:endParaRPr>
          </a:p>
        </p:txBody>
      </p:sp>
      <p:pic>
        <p:nvPicPr>
          <p:cNvPr id="6" name="Picture 2" descr="Facebook fake news, 20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9647" y="1866482"/>
            <a:ext cx="6249694" cy="327662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4963043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normAutofit/>
          </a:bodyPr>
          <a:lstStyle/>
          <a:p>
            <a:pPr marL="0" indent="0"/>
            <a:r>
              <a:rPr lang="en-US" b="1" dirty="0" smtClean="0">
                <a:solidFill>
                  <a:schemeClr val="accent3"/>
                </a:solidFill>
              </a:rPr>
              <a:t>The 10 most-viewed fake-news stories on Facebook in 2019</a:t>
            </a:r>
            <a:endParaRPr lang="en-US" b="1" dirty="0">
              <a:solidFill>
                <a:schemeClr val="accent3"/>
              </a:solidFill>
            </a:endParaRPr>
          </a:p>
        </p:txBody>
      </p:sp>
      <p:sp>
        <p:nvSpPr>
          <p:cNvPr id="8" name="TextBox 7"/>
          <p:cNvSpPr txBox="1"/>
          <p:nvPr/>
        </p:nvSpPr>
        <p:spPr>
          <a:xfrm>
            <a:off x="779929" y="2941941"/>
            <a:ext cx="4177553" cy="923330"/>
          </a:xfrm>
          <a:prstGeom prst="rect">
            <a:avLst/>
          </a:prstGeom>
          <a:noFill/>
        </p:spPr>
        <p:txBody>
          <a:bodyPr wrap="square" rtlCol="0">
            <a:spAutoFit/>
          </a:bodyPr>
          <a:lstStyle/>
          <a:p>
            <a:r>
              <a:rPr lang="en-US" b="1" dirty="0">
                <a:solidFill>
                  <a:schemeClr val="bg2">
                    <a:lumMod val="75000"/>
                    <a:lumOff val="25000"/>
                  </a:schemeClr>
                </a:solidFill>
              </a:rPr>
              <a:t>5. "</a:t>
            </a:r>
            <a:r>
              <a:rPr lang="en-US" b="1" dirty="0" err="1">
                <a:solidFill>
                  <a:schemeClr val="bg2">
                    <a:lumMod val="75000"/>
                    <a:lumOff val="25000"/>
                  </a:schemeClr>
                </a:solidFill>
              </a:rPr>
              <a:t>Ilhan</a:t>
            </a:r>
            <a:r>
              <a:rPr lang="en-US" b="1" dirty="0">
                <a:solidFill>
                  <a:schemeClr val="bg2">
                    <a:lumMod val="75000"/>
                    <a:lumOff val="25000"/>
                  </a:schemeClr>
                </a:solidFill>
              </a:rPr>
              <a:t> Omar Holding Secret Fundraisers With Islamic Groups Tied to Terror"</a:t>
            </a:r>
            <a:endParaRPr lang="en-US" b="1" dirty="0">
              <a:solidFill>
                <a:schemeClr val="bg2">
                  <a:lumMod val="75000"/>
                  <a:lumOff val="25000"/>
                </a:schemeClr>
              </a:solidFill>
            </a:endParaRPr>
          </a:p>
        </p:txBody>
      </p:sp>
      <p:pic>
        <p:nvPicPr>
          <p:cNvPr id="5" name="Picture 2" descr="Facebook fake news, 20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9487" y="1235422"/>
            <a:ext cx="5580560" cy="453619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7062912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normAutofit/>
          </a:bodyPr>
          <a:lstStyle/>
          <a:p>
            <a:pPr marL="0" indent="0"/>
            <a:r>
              <a:rPr lang="en-US" b="1" dirty="0" smtClean="0">
                <a:solidFill>
                  <a:schemeClr val="accent3"/>
                </a:solidFill>
              </a:rPr>
              <a:t>The 10 most-viewed fake-news stories on Facebook in 2019</a:t>
            </a:r>
            <a:endParaRPr lang="en-US" b="1" dirty="0">
              <a:solidFill>
                <a:schemeClr val="accent3"/>
              </a:solidFill>
            </a:endParaRPr>
          </a:p>
        </p:txBody>
      </p:sp>
      <p:sp>
        <p:nvSpPr>
          <p:cNvPr id="8" name="TextBox 7"/>
          <p:cNvSpPr txBox="1"/>
          <p:nvPr/>
        </p:nvSpPr>
        <p:spPr>
          <a:xfrm>
            <a:off x="896470" y="3013659"/>
            <a:ext cx="4177553" cy="646331"/>
          </a:xfrm>
          <a:prstGeom prst="rect">
            <a:avLst/>
          </a:prstGeom>
          <a:noFill/>
        </p:spPr>
        <p:txBody>
          <a:bodyPr wrap="square" rtlCol="0">
            <a:spAutoFit/>
          </a:bodyPr>
          <a:lstStyle/>
          <a:p>
            <a:r>
              <a:rPr lang="en-US" b="1" dirty="0" smtClean="0">
                <a:solidFill>
                  <a:schemeClr val="bg2">
                    <a:lumMod val="75000"/>
                    <a:lumOff val="25000"/>
                  </a:schemeClr>
                </a:solidFill>
              </a:rPr>
              <a:t>4</a:t>
            </a:r>
            <a:r>
              <a:rPr lang="en-US" b="1" dirty="0">
                <a:solidFill>
                  <a:schemeClr val="bg2">
                    <a:lumMod val="75000"/>
                    <a:lumOff val="25000"/>
                  </a:schemeClr>
                </a:solidFill>
              </a:rPr>
              <a:t>. "Trump Is Now Trying To Get Mike Pence Impeached"</a:t>
            </a:r>
            <a:endParaRPr lang="en-US" b="1" dirty="0">
              <a:solidFill>
                <a:schemeClr val="bg2">
                  <a:lumMod val="75000"/>
                  <a:lumOff val="25000"/>
                </a:schemeClr>
              </a:solidFill>
            </a:endParaRPr>
          </a:p>
        </p:txBody>
      </p:sp>
      <p:pic>
        <p:nvPicPr>
          <p:cNvPr id="6" name="Picture 2" descr="Facebook fake news, 20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1977" y="1512974"/>
            <a:ext cx="5717764" cy="450069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7738612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normAutofit/>
          </a:bodyPr>
          <a:lstStyle/>
          <a:p>
            <a:pPr marL="0" indent="0"/>
            <a:r>
              <a:rPr lang="en-US" b="1" dirty="0" smtClean="0">
                <a:solidFill>
                  <a:schemeClr val="accent3"/>
                </a:solidFill>
              </a:rPr>
              <a:t>The 10 most-viewed fake-news stories on Facebook in 2019</a:t>
            </a:r>
            <a:endParaRPr lang="en-US" b="1" dirty="0">
              <a:solidFill>
                <a:schemeClr val="accent3"/>
              </a:solidFill>
            </a:endParaRPr>
          </a:p>
        </p:txBody>
      </p:sp>
      <p:sp>
        <p:nvSpPr>
          <p:cNvPr id="8" name="TextBox 7"/>
          <p:cNvSpPr txBox="1"/>
          <p:nvPr/>
        </p:nvSpPr>
        <p:spPr>
          <a:xfrm>
            <a:off x="896471" y="3013659"/>
            <a:ext cx="3648636" cy="646331"/>
          </a:xfrm>
          <a:prstGeom prst="rect">
            <a:avLst/>
          </a:prstGeom>
          <a:noFill/>
        </p:spPr>
        <p:txBody>
          <a:bodyPr wrap="square" rtlCol="0">
            <a:spAutoFit/>
          </a:bodyPr>
          <a:lstStyle/>
          <a:p>
            <a:r>
              <a:rPr lang="en-US" b="1" dirty="0">
                <a:solidFill>
                  <a:schemeClr val="bg2">
                    <a:lumMod val="75000"/>
                    <a:lumOff val="25000"/>
                  </a:schemeClr>
                </a:solidFill>
              </a:rPr>
              <a:t>3. "AOC proposed a motorcycle ban"</a:t>
            </a:r>
            <a:endParaRPr lang="en-US" b="1" dirty="0">
              <a:solidFill>
                <a:schemeClr val="bg2">
                  <a:lumMod val="75000"/>
                  <a:lumOff val="25000"/>
                </a:schemeClr>
              </a:solidFill>
            </a:endParaRPr>
          </a:p>
        </p:txBody>
      </p:sp>
      <p:pic>
        <p:nvPicPr>
          <p:cNvPr id="5" name="Picture 2" descr="Facebook fake news, 20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8023" y="1462133"/>
            <a:ext cx="5671389" cy="448039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1926839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normAutofit/>
          </a:bodyPr>
          <a:lstStyle/>
          <a:p>
            <a:pPr marL="0" indent="0"/>
            <a:r>
              <a:rPr lang="en-US" b="1" dirty="0" smtClean="0">
                <a:solidFill>
                  <a:schemeClr val="accent3"/>
                </a:solidFill>
              </a:rPr>
              <a:t>The 10 most-viewed fake-news stories on Facebook in 2019</a:t>
            </a:r>
            <a:endParaRPr lang="en-US" b="1" dirty="0">
              <a:solidFill>
                <a:schemeClr val="accent3"/>
              </a:solidFill>
            </a:endParaRPr>
          </a:p>
        </p:txBody>
      </p:sp>
      <p:sp>
        <p:nvSpPr>
          <p:cNvPr id="8" name="TextBox 7"/>
          <p:cNvSpPr txBox="1"/>
          <p:nvPr/>
        </p:nvSpPr>
        <p:spPr>
          <a:xfrm>
            <a:off x="896470" y="3013659"/>
            <a:ext cx="4177553" cy="923330"/>
          </a:xfrm>
          <a:prstGeom prst="rect">
            <a:avLst/>
          </a:prstGeom>
          <a:noFill/>
        </p:spPr>
        <p:txBody>
          <a:bodyPr wrap="square" rtlCol="0">
            <a:spAutoFit/>
          </a:bodyPr>
          <a:lstStyle/>
          <a:p>
            <a:r>
              <a:rPr lang="en-US" b="1" dirty="0">
                <a:solidFill>
                  <a:schemeClr val="bg2">
                    <a:lumMod val="75000"/>
                    <a:lumOff val="25000"/>
                  </a:schemeClr>
                </a:solidFill>
              </a:rPr>
              <a:t>2. "Nancy Pelosi diverting Social Security money for the impeachment inquiry"</a:t>
            </a:r>
            <a:endParaRPr lang="en-US" b="1" dirty="0">
              <a:solidFill>
                <a:schemeClr val="bg2">
                  <a:lumMod val="75000"/>
                  <a:lumOff val="25000"/>
                </a:schemeClr>
              </a:solidFill>
            </a:endParaRPr>
          </a:p>
        </p:txBody>
      </p:sp>
      <p:pic>
        <p:nvPicPr>
          <p:cNvPr id="6" name="Picture 2" descr="Facebook fake news, 20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3675" y="1828651"/>
            <a:ext cx="6217694" cy="385497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7952330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normAutofit/>
          </a:bodyPr>
          <a:lstStyle/>
          <a:p>
            <a:pPr marL="0" indent="0"/>
            <a:r>
              <a:rPr lang="en-US" b="1" dirty="0" smtClean="0">
                <a:solidFill>
                  <a:schemeClr val="accent3"/>
                </a:solidFill>
              </a:rPr>
              <a:t>The 10 most-viewed fake-news stories on Facebook in 2019</a:t>
            </a:r>
            <a:endParaRPr lang="en-US" b="1" dirty="0">
              <a:solidFill>
                <a:schemeClr val="accent3"/>
              </a:solidFill>
            </a:endParaRPr>
          </a:p>
        </p:txBody>
      </p:sp>
      <p:sp>
        <p:nvSpPr>
          <p:cNvPr id="8" name="TextBox 7"/>
          <p:cNvSpPr txBox="1"/>
          <p:nvPr/>
        </p:nvSpPr>
        <p:spPr>
          <a:xfrm>
            <a:off x="896470" y="3013659"/>
            <a:ext cx="4177553" cy="923330"/>
          </a:xfrm>
          <a:prstGeom prst="rect">
            <a:avLst/>
          </a:prstGeom>
          <a:noFill/>
        </p:spPr>
        <p:txBody>
          <a:bodyPr wrap="square" rtlCol="0">
            <a:spAutoFit/>
          </a:bodyPr>
          <a:lstStyle/>
          <a:p>
            <a:r>
              <a:rPr lang="en-US" b="1" dirty="0">
                <a:solidFill>
                  <a:schemeClr val="bg2">
                    <a:lumMod val="75000"/>
                    <a:lumOff val="25000"/>
                  </a:schemeClr>
                </a:solidFill>
              </a:rPr>
              <a:t>1. "Trump’s grandfather was a pimp and tax evader; his father a member of the KKK"</a:t>
            </a:r>
            <a:endParaRPr lang="en-US" b="1" dirty="0">
              <a:solidFill>
                <a:schemeClr val="bg2">
                  <a:lumMod val="75000"/>
                  <a:lumOff val="25000"/>
                </a:schemeClr>
              </a:solidFill>
            </a:endParaRPr>
          </a:p>
        </p:txBody>
      </p:sp>
      <p:pic>
        <p:nvPicPr>
          <p:cNvPr id="5" name="Picture 2" descr="Facebook fake news, 20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4023" y="1634891"/>
            <a:ext cx="6380759" cy="413837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2360835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b="1" dirty="0" smtClean="0">
                <a:latin typeface="+mj-lt"/>
              </a:rPr>
              <a:t>Additional resources</a:t>
            </a:r>
            <a:endParaRPr lang="el-GR" b="1" dirty="0">
              <a:solidFill>
                <a:schemeClr val="tx1">
                  <a:lumMod val="75000"/>
                  <a:lumOff val="25000"/>
                </a:schemeClr>
              </a:solidFill>
              <a:latin typeface="+mj-lt"/>
              <a:cs typeface="Arial" panose="020B0604020202020204" pitchFamily="34" charset="0"/>
            </a:endParaRPr>
          </a:p>
        </p:txBody>
      </p:sp>
      <p:sp>
        <p:nvSpPr>
          <p:cNvPr id="3" name="Segnaposto contenuto 2"/>
          <p:cNvSpPr>
            <a:spLocks noGrp="1"/>
          </p:cNvSpPr>
          <p:nvPr>
            <p:ph sz="quarter" idx="12"/>
          </p:nvPr>
        </p:nvSpPr>
        <p:spPr/>
        <p:txBody>
          <a:bodyPr/>
          <a:lstStyle/>
          <a:p>
            <a:pPr marL="285750" indent="-285750" algn="just">
              <a:buFont typeface="Arial" panose="020B0604020202020204" pitchFamily="34" charset="0"/>
              <a:buChar char="•"/>
            </a:pPr>
            <a:r>
              <a:rPr lang="en-US" dirty="0">
                <a:hlinkClick r:id="rId2"/>
              </a:rPr>
              <a:t>From Headline to Photograph: a Fake News Masterpiece</a:t>
            </a:r>
            <a:r>
              <a:rPr lang="en-US" dirty="0"/>
              <a:t> </a:t>
            </a:r>
            <a:r>
              <a:rPr lang="en-US" dirty="0" smtClean="0"/>
              <a:t>This </a:t>
            </a:r>
            <a:r>
              <a:rPr lang="en-US" dirty="0"/>
              <a:t>January 2017 article deconstructs how one successful viral fake news story was created, and why</a:t>
            </a:r>
            <a:r>
              <a:rPr lang="en-US" dirty="0" smtClean="0"/>
              <a:t>.</a:t>
            </a:r>
          </a:p>
          <a:p>
            <a:pPr marL="285750" indent="-285750" algn="just">
              <a:buFont typeface="Arial" panose="020B0604020202020204" pitchFamily="34" charset="0"/>
              <a:buChar char="•"/>
            </a:pPr>
            <a:r>
              <a:rPr lang="en-US" dirty="0">
                <a:hlinkClick r:id="rId3"/>
              </a:rPr>
              <a:t>Social Media and the Spread of Fake News</a:t>
            </a:r>
            <a:r>
              <a:rPr lang="en-US" dirty="0"/>
              <a:t> This December 2016 article discusses the viral spread of certain fake news articles.</a:t>
            </a:r>
          </a:p>
          <a:p>
            <a:endParaRPr lang="en-US" dirty="0"/>
          </a:p>
          <a:p>
            <a:pPr marL="0" indent="0">
              <a:buNone/>
            </a:pPr>
            <a:endParaRPr lang="it-IT" dirty="0"/>
          </a:p>
        </p:txBody>
      </p:sp>
    </p:spTree>
    <p:extLst>
      <p:ext uri="{BB962C8B-B14F-4D97-AF65-F5344CB8AC3E}">
        <p14:creationId xmlns:p14="http://schemas.microsoft.com/office/powerpoint/2010/main" val="14429687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End of Module</a:t>
            </a:r>
            <a:endParaRPr lang="en-US" b="1" dirty="0"/>
          </a:p>
        </p:txBody>
      </p:sp>
    </p:spTree>
    <p:extLst>
      <p:ext uri="{BB962C8B-B14F-4D97-AF65-F5344CB8AC3E}">
        <p14:creationId xmlns:p14="http://schemas.microsoft.com/office/powerpoint/2010/main" val="36530793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contenuto 4"/>
          <p:cNvSpPr>
            <a:spLocks noGrp="1"/>
          </p:cNvSpPr>
          <p:nvPr>
            <p:ph sz="quarter" idx="12"/>
          </p:nvPr>
        </p:nvSpPr>
        <p:spPr/>
        <p:txBody>
          <a:bodyPr>
            <a:normAutofit/>
          </a:bodyPr>
          <a:lstStyle/>
          <a:p>
            <a:pPr marL="0" indent="0" algn="just">
              <a:lnSpc>
                <a:spcPct val="100000"/>
              </a:lnSpc>
              <a:buNone/>
            </a:pPr>
            <a:r>
              <a:rPr lang="en-US" dirty="0">
                <a:latin typeface="+mn-lt"/>
              </a:rPr>
              <a:t>Following the surprise victories of Brexit and Trump in 2016, even the outgoing U.S. president Barack Obama (2017) warned in his farewell speech that “</a:t>
            </a:r>
            <a:r>
              <a:rPr lang="en-US" i="1" dirty="0">
                <a:latin typeface="+mn-lt"/>
              </a:rPr>
              <a:t>it’s become safer to retreat into our own bubbles</a:t>
            </a:r>
            <a:r>
              <a:rPr lang="en-US" dirty="0">
                <a:latin typeface="+mn-lt"/>
              </a:rPr>
              <a:t>”, thereby linking increased electoral volatility and ideological </a:t>
            </a:r>
            <a:r>
              <a:rPr lang="en-US" dirty="0" err="1">
                <a:latin typeface="+mn-lt"/>
              </a:rPr>
              <a:t>polarisation</a:t>
            </a:r>
            <a:r>
              <a:rPr lang="en-US" dirty="0">
                <a:latin typeface="+mn-lt"/>
              </a:rPr>
              <a:t> with concepts such as “</a:t>
            </a:r>
            <a:r>
              <a:rPr lang="en-US" b="1" dirty="0">
                <a:latin typeface="+mn-lt"/>
              </a:rPr>
              <a:t>echo chambers</a:t>
            </a:r>
            <a:r>
              <a:rPr lang="en-US" dirty="0">
                <a:latin typeface="+mn-lt"/>
              </a:rPr>
              <a:t>” (</a:t>
            </a:r>
            <a:r>
              <a:rPr lang="en-US" dirty="0" err="1">
                <a:latin typeface="+mn-lt"/>
              </a:rPr>
              <a:t>Sunstein</a:t>
            </a:r>
            <a:r>
              <a:rPr lang="en-US" dirty="0">
                <a:latin typeface="+mn-lt"/>
              </a:rPr>
              <a:t> 2001) and “</a:t>
            </a:r>
            <a:r>
              <a:rPr lang="en-US" b="1" dirty="0">
                <a:latin typeface="+mn-lt"/>
              </a:rPr>
              <a:t>filter bubbles</a:t>
            </a:r>
            <a:r>
              <a:rPr lang="en-US" dirty="0">
                <a:latin typeface="+mn-lt"/>
              </a:rPr>
              <a:t>” (</a:t>
            </a:r>
            <a:r>
              <a:rPr lang="en-US" dirty="0" err="1">
                <a:latin typeface="+mn-lt"/>
              </a:rPr>
              <a:t>Pariser</a:t>
            </a:r>
            <a:r>
              <a:rPr lang="en-US" dirty="0">
                <a:latin typeface="+mn-lt"/>
              </a:rPr>
              <a:t> 2011). </a:t>
            </a:r>
            <a:endParaRPr lang="en-US" dirty="0" smtClean="0">
              <a:latin typeface="+mn-lt"/>
            </a:endParaRPr>
          </a:p>
          <a:p>
            <a:pPr marL="0" indent="0" algn="just">
              <a:lnSpc>
                <a:spcPct val="100000"/>
              </a:lnSpc>
              <a:buNone/>
            </a:pPr>
            <a:r>
              <a:rPr lang="en-US" dirty="0" smtClean="0">
                <a:latin typeface="+mn-lt"/>
              </a:rPr>
              <a:t>The </a:t>
            </a:r>
            <a:r>
              <a:rPr lang="en-US" dirty="0">
                <a:latin typeface="+mn-lt"/>
              </a:rPr>
              <a:t>politicians, journalists, and scholars who support these concepts suggest that, with online and social media as the primary sources of information for a growing percentage of the public (Newman et al. 2016), echo chambers and filter bubbles are chiefly responsible for the emergence of communities that espouse contrarian and counterfactual perspectives and ideologies, and for their disconnection from mainstream public debates. </a:t>
            </a:r>
            <a:endParaRPr lang="it-IT" dirty="0">
              <a:latin typeface="+mn-lt"/>
            </a:endParaRPr>
          </a:p>
        </p:txBody>
      </p:sp>
    </p:spTree>
    <p:extLst>
      <p:ext uri="{BB962C8B-B14F-4D97-AF65-F5344CB8AC3E}">
        <p14:creationId xmlns:p14="http://schemas.microsoft.com/office/powerpoint/2010/main" val="14319685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normAutofit/>
          </a:bodyPr>
          <a:lstStyle/>
          <a:p>
            <a:r>
              <a:rPr lang="en-US" b="1" dirty="0" smtClean="0">
                <a:solidFill>
                  <a:schemeClr val="accent3"/>
                </a:solidFill>
              </a:rPr>
              <a:t>Echo Chamber: The confirmation bias online</a:t>
            </a:r>
            <a:endParaRPr lang="it-IT" b="1" dirty="0">
              <a:solidFill>
                <a:schemeClr val="accent3"/>
              </a:solidFill>
            </a:endParaRPr>
          </a:p>
        </p:txBody>
      </p:sp>
      <p:sp>
        <p:nvSpPr>
          <p:cNvPr id="9" name="Segnaposto contenuto 8"/>
          <p:cNvSpPr>
            <a:spLocks noGrp="1"/>
          </p:cNvSpPr>
          <p:nvPr>
            <p:ph sz="quarter" idx="11"/>
          </p:nvPr>
        </p:nvSpPr>
        <p:spPr/>
        <p:txBody>
          <a:bodyPr>
            <a:normAutofit/>
          </a:bodyPr>
          <a:lstStyle/>
          <a:p>
            <a:pPr algn="just">
              <a:lnSpc>
                <a:spcPct val="100000"/>
              </a:lnSpc>
            </a:pPr>
            <a:r>
              <a:rPr lang="en-US" b="1" dirty="0"/>
              <a:t>The </a:t>
            </a:r>
            <a:r>
              <a:rPr lang="en-US" b="1" i="1" dirty="0" smtClean="0"/>
              <a:t>echo chamber </a:t>
            </a:r>
            <a:r>
              <a:rPr lang="en-US" dirty="0" smtClean="0"/>
              <a:t>is the digital comfort-zone</a:t>
            </a:r>
            <a:r>
              <a:rPr lang="en-US" dirty="0"/>
              <a:t>, made up of friends, contacts, </a:t>
            </a:r>
            <a:r>
              <a:rPr lang="en-US" dirty="0" smtClean="0"/>
              <a:t>follower who think it exactly like me</a:t>
            </a:r>
            <a:r>
              <a:rPr lang="en-US" dirty="0"/>
              <a:t>.</a:t>
            </a:r>
          </a:p>
          <a:p>
            <a:pPr algn="just">
              <a:lnSpc>
                <a:spcPct val="100000"/>
              </a:lnSpc>
            </a:pPr>
            <a:r>
              <a:rPr lang="en-US" dirty="0"/>
              <a:t>In the </a:t>
            </a:r>
            <a:r>
              <a:rPr lang="en-US" dirty="0" smtClean="0"/>
              <a:t>echo chamber opinions and beliefs are amplified in </a:t>
            </a:r>
            <a:r>
              <a:rPr lang="en-US" dirty="0"/>
              <a:t>real-time, thanks, to the </a:t>
            </a:r>
            <a:r>
              <a:rPr lang="en-US" dirty="0" smtClean="0"/>
              <a:t>power of </a:t>
            </a:r>
            <a:r>
              <a:rPr lang="en-US" dirty="0"/>
              <a:t>social media </a:t>
            </a:r>
            <a:r>
              <a:rPr lang="en-US" dirty="0" err="1" smtClean="0"/>
              <a:t>media</a:t>
            </a:r>
            <a:r>
              <a:rPr lang="en-US" dirty="0" smtClean="0"/>
              <a:t> diffusion</a:t>
            </a:r>
            <a:r>
              <a:rPr lang="en-US" dirty="0"/>
              <a:t>. </a:t>
            </a:r>
            <a:r>
              <a:rPr lang="en-US" dirty="0" smtClean="0"/>
              <a:t>They reverberate themselves and becomes facts</a:t>
            </a:r>
            <a:r>
              <a:rPr lang="en-US" dirty="0"/>
              <a:t>.</a:t>
            </a:r>
          </a:p>
          <a:p>
            <a:pPr algn="just">
              <a:lnSpc>
                <a:spcPct val="100000"/>
              </a:lnSpc>
            </a:pPr>
            <a:r>
              <a:rPr lang="en-US" dirty="0"/>
              <a:t>In the </a:t>
            </a:r>
            <a:r>
              <a:rPr lang="en-US" dirty="0" smtClean="0"/>
              <a:t>echo chamber the divergent opinions are </a:t>
            </a:r>
            <a:r>
              <a:rPr lang="en-US" dirty="0"/>
              <a:t>ignored, derided, underrepresented.</a:t>
            </a:r>
            <a:endParaRPr lang="it-IT" dirty="0"/>
          </a:p>
        </p:txBody>
      </p:sp>
      <p:pic>
        <p:nvPicPr>
          <p:cNvPr id="6146" name="Picture 2"/>
          <p:cNvPicPr>
            <a:picLocks noGrp="1" noChangeAspect="1" noChangeArrowheads="1"/>
          </p:cNvPicPr>
          <p:nvPr>
            <p:ph sz="quarter" idx="12"/>
          </p:nvPr>
        </p:nvPicPr>
        <p:blipFill>
          <a:blip r:embed="rId3">
            <a:extLst>
              <a:ext uri="{28A0092B-C50C-407E-A947-70E740481C1C}">
                <a14:useLocalDpi xmlns:a14="http://schemas.microsoft.com/office/drawing/2010/main" val="0"/>
              </a:ext>
            </a:extLst>
          </a:blip>
          <a:stretch>
            <a:fillRect/>
          </a:stretch>
        </p:blipFill>
        <p:spPr bwMode="auto">
          <a:xfrm>
            <a:off x="6350747" y="1453262"/>
            <a:ext cx="5305425" cy="34766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7385858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normAutofit/>
          </a:bodyPr>
          <a:lstStyle/>
          <a:p>
            <a:r>
              <a:rPr lang="en-US" b="1" dirty="0" smtClean="0">
                <a:solidFill>
                  <a:schemeClr val="accent3"/>
                </a:solidFill>
              </a:rPr>
              <a:t>The filter bubble</a:t>
            </a:r>
            <a:endParaRPr lang="it-IT" b="1" dirty="0">
              <a:solidFill>
                <a:schemeClr val="accent3"/>
              </a:solidFill>
            </a:endParaRPr>
          </a:p>
        </p:txBody>
      </p:sp>
      <p:sp>
        <p:nvSpPr>
          <p:cNvPr id="9" name="Segnaposto contenuto 8"/>
          <p:cNvSpPr>
            <a:spLocks noGrp="1"/>
          </p:cNvSpPr>
          <p:nvPr>
            <p:ph sz="quarter" idx="11"/>
          </p:nvPr>
        </p:nvSpPr>
        <p:spPr/>
        <p:txBody>
          <a:bodyPr>
            <a:normAutofit/>
          </a:bodyPr>
          <a:lstStyle/>
          <a:p>
            <a:pPr algn="just">
              <a:lnSpc>
                <a:spcPct val="100000"/>
              </a:lnSpc>
            </a:pPr>
            <a:r>
              <a:rPr lang="en-US" dirty="0">
                <a:latin typeface="+mn-lt"/>
              </a:rPr>
              <a:t>The term was coined by Eli </a:t>
            </a:r>
            <a:r>
              <a:rPr lang="en-US" dirty="0" err="1" smtClean="0">
                <a:latin typeface="+mn-lt"/>
              </a:rPr>
              <a:t>Parisier</a:t>
            </a:r>
            <a:r>
              <a:rPr lang="en-US" dirty="0" smtClean="0">
                <a:latin typeface="+mn-lt"/>
              </a:rPr>
              <a:t> in </a:t>
            </a:r>
            <a:r>
              <a:rPr lang="en-US" dirty="0">
                <a:latin typeface="+mn-lt"/>
              </a:rPr>
              <a:t>his book of the same name</a:t>
            </a:r>
          </a:p>
          <a:p>
            <a:pPr algn="just">
              <a:lnSpc>
                <a:spcPct val="100000"/>
              </a:lnSpc>
            </a:pPr>
            <a:r>
              <a:rPr lang="en-US" b="1" dirty="0">
                <a:latin typeface="+mn-lt"/>
              </a:rPr>
              <a:t>The filter bubble </a:t>
            </a:r>
            <a:r>
              <a:rPr lang="en-US" dirty="0">
                <a:latin typeface="+mn-lt"/>
              </a:rPr>
              <a:t>is the result of the algorithms present on social media, </a:t>
            </a:r>
            <a:r>
              <a:rPr lang="en-US" dirty="0" smtClean="0">
                <a:latin typeface="+mn-lt"/>
              </a:rPr>
              <a:t>Facebook above </a:t>
            </a:r>
            <a:r>
              <a:rPr lang="en-US" dirty="0">
                <a:latin typeface="+mn-lt"/>
              </a:rPr>
              <a:t>all, and on search engines, first of all Google.</a:t>
            </a:r>
          </a:p>
          <a:p>
            <a:pPr algn="just">
              <a:lnSpc>
                <a:spcPct val="100000"/>
              </a:lnSpc>
            </a:pPr>
            <a:r>
              <a:rPr lang="en-US" dirty="0">
                <a:latin typeface="+mn-lt"/>
              </a:rPr>
              <a:t>These algorithms offer more visibility to people, groups, sites and information to which we have already shown interest.</a:t>
            </a:r>
          </a:p>
          <a:p>
            <a:pPr algn="just">
              <a:lnSpc>
                <a:spcPct val="100000"/>
              </a:lnSpc>
            </a:pPr>
            <a:r>
              <a:rPr lang="en-US" dirty="0">
                <a:latin typeface="+mn-lt"/>
              </a:rPr>
              <a:t>So that the user can stay in his social-informative comfort zone</a:t>
            </a:r>
            <a:r>
              <a:rPr lang="en-US" dirty="0" smtClean="0">
                <a:latin typeface="+mn-lt"/>
              </a:rPr>
              <a:t>. But </a:t>
            </a:r>
            <a:r>
              <a:rPr lang="en-US" dirty="0">
                <a:latin typeface="+mn-lt"/>
              </a:rPr>
              <a:t>effectively strengthening his echo chamber.</a:t>
            </a:r>
            <a:endParaRPr lang="it-IT" dirty="0">
              <a:latin typeface="+mn-lt"/>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6736" y="1291804"/>
            <a:ext cx="3406088" cy="514126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107131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normAutofit/>
          </a:bodyPr>
          <a:lstStyle/>
          <a:p>
            <a:r>
              <a:rPr lang="en-US" b="1" dirty="0" smtClean="0">
                <a:solidFill>
                  <a:schemeClr val="accent3"/>
                </a:solidFill>
              </a:rPr>
              <a:t>The filter bubble</a:t>
            </a:r>
            <a:endParaRPr lang="it-IT" b="1" dirty="0">
              <a:solidFill>
                <a:schemeClr val="accent3"/>
              </a:solidFill>
            </a:endParaRPr>
          </a:p>
        </p:txBody>
      </p:sp>
      <p:sp>
        <p:nvSpPr>
          <p:cNvPr id="5" name="Segnaposto contenuto 4"/>
          <p:cNvSpPr>
            <a:spLocks noGrp="1"/>
          </p:cNvSpPr>
          <p:nvPr>
            <p:ph sz="quarter" idx="12"/>
          </p:nvPr>
        </p:nvSpPr>
        <p:spPr/>
        <p:txBody>
          <a:bodyPr>
            <a:normAutofit/>
          </a:body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lgn="ctr">
              <a:buNone/>
            </a:pPr>
            <a:endParaRPr lang="en-US" sz="2400" dirty="0" smtClean="0"/>
          </a:p>
          <a:p>
            <a:pPr marL="0" indent="0" algn="ctr">
              <a:buNone/>
            </a:pPr>
            <a:endParaRPr lang="en-US" sz="2400" dirty="0"/>
          </a:p>
          <a:p>
            <a:pPr marL="0" indent="0" algn="r">
              <a:buNone/>
            </a:pPr>
            <a:r>
              <a:rPr lang="en-US" sz="1400" dirty="0" smtClean="0"/>
              <a:t>Eli </a:t>
            </a:r>
            <a:r>
              <a:rPr lang="en-US" sz="1400" dirty="0" err="1"/>
              <a:t>Parisier</a:t>
            </a:r>
            <a:r>
              <a:rPr lang="en-US" sz="1400" dirty="0"/>
              <a:t> </a:t>
            </a:r>
            <a:r>
              <a:rPr lang="en-US" sz="1400" dirty="0" err="1" smtClean="0"/>
              <a:t>TEDTalk</a:t>
            </a:r>
            <a:r>
              <a:rPr lang="en-US" sz="1400" dirty="0" smtClean="0"/>
              <a:t> - </a:t>
            </a:r>
            <a:r>
              <a:rPr lang="it-IT" sz="1400" dirty="0" smtClean="0">
                <a:hlinkClick r:id="rId3"/>
              </a:rPr>
              <a:t>https</a:t>
            </a:r>
            <a:r>
              <a:rPr lang="it-IT" sz="1400" dirty="0">
                <a:hlinkClick r:id="rId3"/>
              </a:rPr>
              <a:t>://</a:t>
            </a:r>
            <a:r>
              <a:rPr lang="it-IT" sz="1400" dirty="0" smtClean="0">
                <a:hlinkClick r:id="rId3"/>
              </a:rPr>
              <a:t>www.youtube.com/watch?v=B8ofWFx525s</a:t>
            </a:r>
            <a:endParaRPr lang="it-IT" sz="1400" dirty="0" smtClean="0"/>
          </a:p>
          <a:p>
            <a:pPr marL="0" indent="0">
              <a:buNone/>
            </a:pPr>
            <a:endParaRPr lang="it-IT" dirty="0"/>
          </a:p>
        </p:txBody>
      </p:sp>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8629" y="1488914"/>
            <a:ext cx="6498137" cy="368036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1782226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normAutofit/>
          </a:bodyPr>
          <a:lstStyle/>
          <a:p>
            <a:r>
              <a:rPr lang="en-US" b="1" dirty="0" smtClean="0">
                <a:solidFill>
                  <a:schemeClr val="accent3"/>
                </a:solidFill>
              </a:rPr>
              <a:t>The filter bubble feeds on the Echo</a:t>
            </a:r>
            <a:endParaRPr lang="it-IT" b="1" dirty="0">
              <a:solidFill>
                <a:schemeClr val="accent3"/>
              </a:solidFill>
            </a:endParaRPr>
          </a:p>
        </p:txBody>
      </p:sp>
      <p:sp>
        <p:nvSpPr>
          <p:cNvPr id="3" name="Segnaposto contenuto 2"/>
          <p:cNvSpPr>
            <a:spLocks noGrp="1"/>
          </p:cNvSpPr>
          <p:nvPr>
            <p:ph sz="quarter" idx="11"/>
          </p:nvPr>
        </p:nvSpPr>
        <p:spPr/>
        <p:txBody>
          <a:bodyPr>
            <a:noAutofit/>
          </a:bodyPr>
          <a:lstStyle/>
          <a:p>
            <a:pPr marL="0" indent="0" algn="just">
              <a:lnSpc>
                <a:spcPct val="100000"/>
              </a:lnSpc>
              <a:buNone/>
            </a:pPr>
            <a:r>
              <a:rPr lang="en-US" dirty="0"/>
              <a:t>As both echo chambers and filter bubbles have therefore remained somewhat moving targets in both public discourse and scholarly inquiry, one result has been the </a:t>
            </a:r>
            <a:r>
              <a:rPr lang="en-US" b="1" dirty="0"/>
              <a:t>gradual conflation of the two</a:t>
            </a:r>
            <a:r>
              <a:rPr lang="en-US" dirty="0"/>
              <a:t>. </a:t>
            </a:r>
            <a:endParaRPr lang="en-US" dirty="0" smtClean="0"/>
          </a:p>
          <a:p>
            <a:pPr marL="0" indent="0" algn="just">
              <a:lnSpc>
                <a:spcPct val="100000"/>
              </a:lnSpc>
              <a:buNone/>
            </a:pPr>
            <a:r>
              <a:rPr lang="en-US" dirty="0" smtClean="0"/>
              <a:t>Even </a:t>
            </a:r>
            <a:r>
              <a:rPr lang="en-US" dirty="0"/>
              <a:t>as a growing number of research projects have sought to provide evidence for or against the existence of echo chambers and/or filter bubbles, the two terms have been used increasingly interchangeably; indeed, some scholarly publications openly use language such as “filter bubbles (aka ‘echo chambers’)” </a:t>
            </a:r>
            <a:endParaRPr lang="en-US" dirty="0" smtClean="0"/>
          </a:p>
          <a:p>
            <a:pPr marL="0" indent="0" algn="just">
              <a:lnSpc>
                <a:spcPct val="100000"/>
              </a:lnSpc>
              <a:buNone/>
            </a:pPr>
            <a:endParaRPr lang="en-US" dirty="0"/>
          </a:p>
          <a:p>
            <a:pPr marL="0" indent="0" algn="just">
              <a:lnSpc>
                <a:spcPct val="100000"/>
              </a:lnSpc>
              <a:buNone/>
            </a:pPr>
            <a:endParaRPr lang="en-US" dirty="0" smtClean="0"/>
          </a:p>
          <a:p>
            <a:pPr marL="0" indent="0" algn="just">
              <a:lnSpc>
                <a:spcPct val="100000"/>
              </a:lnSpc>
              <a:buNone/>
            </a:pPr>
            <a:endParaRPr lang="en-US" dirty="0"/>
          </a:p>
          <a:p>
            <a:pPr marL="0" indent="0" algn="just">
              <a:lnSpc>
                <a:spcPct val="100000"/>
              </a:lnSpc>
              <a:buNone/>
            </a:pPr>
            <a:endParaRPr lang="en-US" dirty="0" smtClean="0"/>
          </a:p>
          <a:p>
            <a:pPr marL="0" indent="0" algn="just">
              <a:lnSpc>
                <a:spcPct val="100000"/>
              </a:lnSpc>
              <a:buNone/>
            </a:pPr>
            <a:r>
              <a:rPr lang="en-US" sz="1400" dirty="0" smtClean="0"/>
              <a:t>Orellana-Rodriguez </a:t>
            </a:r>
            <a:r>
              <a:rPr lang="en-US" sz="1400" dirty="0"/>
              <a:t>and Keane </a:t>
            </a:r>
            <a:r>
              <a:rPr lang="en-US" sz="1400" dirty="0" smtClean="0"/>
              <a:t>2018 </a:t>
            </a:r>
          </a:p>
        </p:txBody>
      </p:sp>
      <p:pic>
        <p:nvPicPr>
          <p:cNvPr id="7170" name="Picture 2" descr="Risultati immagini per filter bubble feeds on echo chambers"/>
          <p:cNvPicPr>
            <a:picLocks noChangeAspect="1" noChangeArrowheads="1"/>
          </p:cNvPicPr>
          <p:nvPr/>
        </p:nvPicPr>
        <p:blipFill rotWithShape="1">
          <a:blip r:embed="rId2">
            <a:extLst>
              <a:ext uri="{28A0092B-C50C-407E-A947-70E740481C1C}">
                <a14:useLocalDpi xmlns:a14="http://schemas.microsoft.com/office/drawing/2010/main" val="0"/>
              </a:ext>
            </a:extLst>
          </a:blip>
          <a:srcRect b="6341"/>
          <a:stretch/>
        </p:blipFill>
        <p:spPr bwMode="auto">
          <a:xfrm>
            <a:off x="6275385" y="1291804"/>
            <a:ext cx="5579577" cy="332468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032606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sz="quarter" idx="11"/>
          </p:nvPr>
        </p:nvSpPr>
        <p:spPr/>
        <p:txBody>
          <a:bodyPr/>
          <a:lstStyle/>
          <a:p>
            <a:pPr marL="0" indent="0" algn="just">
              <a:lnSpc>
                <a:spcPct val="100000"/>
              </a:lnSpc>
              <a:buNone/>
            </a:pPr>
            <a:r>
              <a:rPr lang="en-US" dirty="0" smtClean="0">
                <a:latin typeface="+mn-lt"/>
              </a:rPr>
              <a:t>As </a:t>
            </a:r>
            <a:r>
              <a:rPr lang="en-US" dirty="0">
                <a:latin typeface="+mn-lt"/>
              </a:rPr>
              <a:t>the result, the only “interesting” topics identified by the algorithms are the ones of people who think exactly like us or who we totally disagree </a:t>
            </a:r>
            <a:r>
              <a:rPr lang="en-US" dirty="0" smtClean="0">
                <a:latin typeface="+mn-lt"/>
              </a:rPr>
              <a:t>with.</a:t>
            </a:r>
            <a:endParaRPr lang="en-US" dirty="0">
              <a:latin typeface="+mn-lt"/>
            </a:endParaRPr>
          </a:p>
          <a:p>
            <a:pPr>
              <a:lnSpc>
                <a:spcPct val="100000"/>
              </a:lnSpc>
            </a:pPr>
            <a:endParaRPr lang="it-IT" dirty="0">
              <a:latin typeface="+mn-lt"/>
            </a:endParaRPr>
          </a:p>
        </p:txBody>
      </p:sp>
      <p:pic>
        <p:nvPicPr>
          <p:cNvPr id="8" name="Picture 2" descr="Risultati immagini per echo chamber">
            <a:extLst>
              <a:ext uri="{FF2B5EF4-FFF2-40B4-BE49-F238E27FC236}">
                <a16:creationId xmlns="" xmlns:a16="http://schemas.microsoft.com/office/drawing/2014/main" id="{B1646986-06F2-47CC-B2C0-E6685DEB51C9}"/>
              </a:ext>
            </a:extLst>
          </p:cNvPr>
          <p:cNvPicPr>
            <a:picLocks noGrp="1" noChangeAspect="1" noChangeArrowheads="1"/>
          </p:cNvPicPr>
          <p:nvPr>
            <p:ph sz="quarter" idx="12"/>
          </p:nvPr>
        </p:nvPicPr>
        <p:blipFill rotWithShape="1">
          <a:blip r:embed="rId2" cstate="screen">
            <a:extLst>
              <a:ext uri="{28A0092B-C50C-407E-A947-70E740481C1C}">
                <a14:useLocalDpi xmlns:a14="http://schemas.microsoft.com/office/drawing/2010/main"/>
              </a:ext>
            </a:extLst>
          </a:blip>
          <a:stretch/>
        </p:blipFill>
        <p:spPr bwMode="auto">
          <a:xfrm>
            <a:off x="6348527" y="1365397"/>
            <a:ext cx="5459150" cy="295559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199445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92824" y="1866503"/>
            <a:ext cx="5301762" cy="489555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Titolo 6"/>
          <p:cNvSpPr>
            <a:spLocks noGrp="1"/>
          </p:cNvSpPr>
          <p:nvPr>
            <p:ph type="title"/>
          </p:nvPr>
        </p:nvSpPr>
        <p:spPr/>
        <p:txBody>
          <a:bodyPr>
            <a:normAutofit/>
          </a:bodyPr>
          <a:lstStyle/>
          <a:p>
            <a:pPr marL="0" indent="0" algn="just"/>
            <a:r>
              <a:rPr lang="en-US" b="1" dirty="0" smtClean="0">
                <a:solidFill>
                  <a:schemeClr val="accent3"/>
                </a:solidFill>
              </a:rPr>
              <a:t>How to spot fake news</a:t>
            </a:r>
            <a:endParaRPr lang="en-US" b="1" dirty="0">
              <a:solidFill>
                <a:schemeClr val="accent3"/>
              </a:solidFill>
            </a:endParaRPr>
          </a:p>
        </p:txBody>
      </p:sp>
      <p:sp>
        <p:nvSpPr>
          <p:cNvPr id="3" name="Segnaposto contenuto 2"/>
          <p:cNvSpPr>
            <a:spLocks noGrp="1"/>
          </p:cNvSpPr>
          <p:nvPr>
            <p:ph sz="quarter" idx="12"/>
          </p:nvPr>
        </p:nvSpPr>
        <p:spPr/>
        <p:txBody>
          <a:bodyPr>
            <a:noAutofit/>
          </a:bodyPr>
          <a:lstStyle/>
          <a:p>
            <a:pPr marL="0" indent="0" algn="just">
              <a:buNone/>
            </a:pPr>
            <a:r>
              <a:rPr lang="en-US" dirty="0"/>
              <a:t>To help online users, the European Union has published </a:t>
            </a:r>
            <a:r>
              <a:rPr lang="en-US" dirty="0" smtClean="0"/>
              <a:t>the guide: </a:t>
            </a:r>
            <a:r>
              <a:rPr lang="en-US" b="1" dirty="0" smtClean="0"/>
              <a:t>“How to tell if a news story is fake”. </a:t>
            </a:r>
            <a:endParaRPr lang="en-US" b="1" dirty="0"/>
          </a:p>
        </p:txBody>
      </p:sp>
    </p:spTree>
    <p:extLst>
      <p:ext uri="{BB962C8B-B14F-4D97-AF65-F5344CB8AC3E}">
        <p14:creationId xmlns:p14="http://schemas.microsoft.com/office/powerpoint/2010/main" val="1079452822"/>
      </p:ext>
    </p:extLst>
  </p:cSld>
  <p:clrMapOvr>
    <a:masterClrMapping/>
  </p:clrMapOvr>
  <p:timing>
    <p:tnLst>
      <p:par>
        <p:cTn id="1" dur="indefinite" restart="never" nodeType="tmRoot"/>
      </p:par>
    </p:tnLst>
  </p:timing>
</p:sld>
</file>

<file path=ppt/theme/theme1.xml><?xml version="1.0" encoding="utf-8"?>
<a:theme xmlns:a="http://schemas.openxmlformats.org/drawingml/2006/main" name="CARDET Course template">
  <a:themeElements>
    <a:clrScheme name="YMB">
      <a:dk1>
        <a:srgbClr val="FFFFFF"/>
      </a:dk1>
      <a:lt1>
        <a:srgbClr val="FFFFFF"/>
      </a:lt1>
      <a:dk2>
        <a:srgbClr val="323232"/>
      </a:dk2>
      <a:lt2>
        <a:srgbClr val="323232"/>
      </a:lt2>
      <a:accent1>
        <a:srgbClr val="F4C05E"/>
      </a:accent1>
      <a:accent2>
        <a:srgbClr val="E45246"/>
      </a:accent2>
      <a:accent3>
        <a:srgbClr val="238E46"/>
      </a:accent3>
      <a:accent4>
        <a:srgbClr val="323232"/>
      </a:accent4>
      <a:accent5>
        <a:srgbClr val="F4C05E"/>
      </a:accent5>
      <a:accent6>
        <a:srgbClr val="E45246"/>
      </a:accent6>
      <a:hlink>
        <a:srgbClr val="41C76A"/>
      </a:hlink>
      <a:folHlink>
        <a:srgbClr val="64CC82"/>
      </a:folHlink>
    </a:clrScheme>
    <a:fontScheme name="YMB">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Design">
  <a:themeElements>
    <a:clrScheme name="YMB">
      <a:dk1>
        <a:srgbClr val="FFFFFF"/>
      </a:dk1>
      <a:lt1>
        <a:srgbClr val="FFFFFF"/>
      </a:lt1>
      <a:dk2>
        <a:srgbClr val="323232"/>
      </a:dk2>
      <a:lt2>
        <a:srgbClr val="323232"/>
      </a:lt2>
      <a:accent1>
        <a:srgbClr val="F4C05E"/>
      </a:accent1>
      <a:accent2>
        <a:srgbClr val="E45246"/>
      </a:accent2>
      <a:accent3>
        <a:srgbClr val="238E46"/>
      </a:accent3>
      <a:accent4>
        <a:srgbClr val="323232"/>
      </a:accent4>
      <a:accent5>
        <a:srgbClr val="F4C05E"/>
      </a:accent5>
      <a:accent6>
        <a:srgbClr val="E45246"/>
      </a:accent6>
      <a:hlink>
        <a:srgbClr val="41C76A"/>
      </a:hlink>
      <a:folHlink>
        <a:srgbClr val="64CC8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1088</TotalTime>
  <Words>1756</Words>
  <Application>Microsoft Office PowerPoint</Application>
  <PresentationFormat>Widescreen</PresentationFormat>
  <Paragraphs>136</Paragraphs>
  <Slides>27</Slides>
  <Notes>14</Notes>
  <HiddenSlides>0</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27</vt:i4>
      </vt:variant>
    </vt:vector>
  </HeadingPairs>
  <TitlesOfParts>
    <vt:vector size="39" baseType="lpstr">
      <vt:lpstr>Arial</vt:lpstr>
      <vt:lpstr>Calibri</vt:lpstr>
      <vt:lpstr>Calibri Light</vt:lpstr>
      <vt:lpstr>Open Sans</vt:lpstr>
      <vt:lpstr>Roboto Slab</vt:lpstr>
      <vt:lpstr>CARDET Course template</vt:lpstr>
      <vt:lpstr>1_Custom Design</vt:lpstr>
      <vt:lpstr>2_Custom Design</vt:lpstr>
      <vt:lpstr>Custom Design</vt:lpstr>
      <vt:lpstr>3_Custom Design</vt:lpstr>
      <vt:lpstr>4_Custom Design</vt:lpstr>
      <vt:lpstr>5_Custom Design</vt:lpstr>
      <vt:lpstr>Fake News</vt:lpstr>
      <vt:lpstr>Learning outcomes</vt:lpstr>
      <vt:lpstr>PowerPoint Presentation</vt:lpstr>
      <vt:lpstr>Echo Chamber: The confirmation bias online</vt:lpstr>
      <vt:lpstr>The filter bubble</vt:lpstr>
      <vt:lpstr>The filter bubble</vt:lpstr>
      <vt:lpstr>The filter bubble feeds on the Echo</vt:lpstr>
      <vt:lpstr>PowerPoint Presentation</vt:lpstr>
      <vt:lpstr>How to spot fake news</vt:lpstr>
      <vt:lpstr>Fact checking online is more important than ever</vt:lpstr>
      <vt:lpstr>IMVAIN</vt:lpstr>
      <vt:lpstr>PowerPoint Presentation</vt:lpstr>
      <vt:lpstr>Why fake news are stronger online?</vt:lpstr>
      <vt:lpstr>Resources - Tools for verifying</vt:lpstr>
      <vt:lpstr>Resources - Tools for verifying</vt:lpstr>
      <vt:lpstr>The 10 most-viewed fake-news stories on Facebook in 2019</vt:lpstr>
      <vt:lpstr>The 10 most-viewed fake-news stories on Facebook in 2019</vt:lpstr>
      <vt:lpstr>The 10 most-viewed fake-news stories on Facebook in 2019</vt:lpstr>
      <vt:lpstr>The 10 most-viewed fake-news stories on Facebook in 2019</vt:lpstr>
      <vt:lpstr>The 10 most-viewed fake-news stories on Facebook in 2019</vt:lpstr>
      <vt:lpstr>The 10 most-viewed fake-news stories on Facebook in 2019</vt:lpstr>
      <vt:lpstr>The 10 most-viewed fake-news stories on Facebook in 2019</vt:lpstr>
      <vt:lpstr>The 10 most-viewed fake-news stories on Facebook in 2019</vt:lpstr>
      <vt:lpstr>The 10 most-viewed fake-news stories on Facebook in 2019</vt:lpstr>
      <vt:lpstr>The 10 most-viewed fake-news stories on Facebook in 2019</vt:lpstr>
      <vt:lpstr>Additional resources</vt:lpstr>
      <vt:lpstr>End of Module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Eleni Nicolaou</cp:lastModifiedBy>
  <cp:revision>136</cp:revision>
  <dcterms:created xsi:type="dcterms:W3CDTF">2019-11-27T07:34:47Z</dcterms:created>
  <dcterms:modified xsi:type="dcterms:W3CDTF">2020-08-13T09:35:25Z</dcterms:modified>
</cp:coreProperties>
</file>