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notesMasterIdLst>
    <p:notesMasterId r:id="rId20"/>
  </p:notesMasterIdLst>
  <p:sldIdLst>
    <p:sldId id="256" r:id="rId8"/>
    <p:sldId id="300" r:id="rId9"/>
    <p:sldId id="344" r:id="rId10"/>
    <p:sldId id="319" r:id="rId11"/>
    <p:sldId id="267" r:id="rId12"/>
    <p:sldId id="307" r:id="rId13"/>
    <p:sldId id="301" r:id="rId14"/>
    <p:sldId id="304" r:id="rId15"/>
    <p:sldId id="305" r:id="rId16"/>
    <p:sldId id="306" r:id="rId17"/>
    <p:sldId id="346" r:id="rId18"/>
    <p:sldId id="348"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LORES"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93F"/>
    <a:srgbClr val="ED4136"/>
    <a:srgbClr val="009FC2"/>
    <a:srgbClr val="FEC80A"/>
    <a:srgbClr val="1D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2220" autoAdjust="0"/>
  </p:normalViewPr>
  <p:slideViewPr>
    <p:cSldViewPr snapToGrid="0">
      <p:cViewPr varScale="1">
        <p:scale>
          <a:sx n="50" d="100"/>
          <a:sy n="50" d="100"/>
        </p:scale>
        <p:origin x="58" y="49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A6B49-15B1-40AB-9D1C-672867A309C5}" type="datetimeFigureOut">
              <a:rPr lang="it-IT" smtClean="0"/>
              <a:t>24/08/2020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err="1" smtClean="0"/>
              <a:t>When</a:t>
            </a:r>
            <a:r>
              <a:rPr lang="it-IT" dirty="0" smtClean="0"/>
              <a:t> </a:t>
            </a:r>
            <a:r>
              <a:rPr lang="it-IT" dirty="0" err="1" smtClean="0"/>
              <a:t>translated</a:t>
            </a:r>
            <a:r>
              <a:rPr lang="it-IT" dirty="0" smtClean="0"/>
              <a:t>, </a:t>
            </a:r>
            <a:r>
              <a:rPr lang="it-IT" dirty="0" err="1" smtClean="0"/>
              <a:t>this</a:t>
            </a:r>
            <a:r>
              <a:rPr lang="it-IT" dirty="0" smtClean="0"/>
              <a:t> slide </a:t>
            </a:r>
            <a:r>
              <a:rPr lang="it-IT" dirty="0" err="1" smtClean="0"/>
              <a:t>should</a:t>
            </a:r>
            <a:r>
              <a:rPr lang="it-IT" dirty="0" smtClean="0"/>
              <a:t> be </a:t>
            </a:r>
            <a:r>
              <a:rPr lang="it-IT" dirty="0" err="1" smtClean="0"/>
              <a:t>adapated</a:t>
            </a:r>
            <a:r>
              <a:rPr lang="it-IT" dirty="0" smtClean="0"/>
              <a:t> with </a:t>
            </a:r>
            <a:r>
              <a:rPr lang="it-IT" dirty="0" err="1" smtClean="0"/>
              <a:t>relevant</a:t>
            </a:r>
            <a:r>
              <a:rPr lang="it-IT" dirty="0" smtClean="0"/>
              <a:t> </a:t>
            </a:r>
            <a:r>
              <a:rPr lang="it-IT" dirty="0" err="1" smtClean="0"/>
              <a:t>Fake</a:t>
            </a:r>
            <a:r>
              <a:rPr lang="it-IT" dirty="0" smtClean="0"/>
              <a:t> News in the </a:t>
            </a:r>
            <a:r>
              <a:rPr lang="it-IT" dirty="0" err="1" smtClean="0"/>
              <a:t>respective</a:t>
            </a:r>
            <a:r>
              <a:rPr lang="it-IT" dirty="0" smtClean="0"/>
              <a:t> country</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0AEDD-C46F-4DE4-A77A-F0245059EF8B}" type="slidenum">
              <a:rPr lang="it-IT" smtClean="0"/>
              <a:t>‹#›</a:t>
            </a:fld>
            <a:endParaRPr lang="it-IT"/>
          </a:p>
        </p:txBody>
      </p:sp>
    </p:spTree>
    <p:extLst>
      <p:ext uri="{BB962C8B-B14F-4D97-AF65-F5344CB8AC3E}">
        <p14:creationId xmlns:p14="http://schemas.microsoft.com/office/powerpoint/2010/main" val="423327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spcBef>
                <a:spcPts val="0"/>
              </a:spcBef>
              <a:buNone/>
            </a:pPr>
            <a:r>
              <a:rPr lang="el-GR" sz="1200" dirty="0" smtClean="0"/>
              <a:t>Ενώ η χρήση διαφημιστικών ή άλλων νόμιμων υπηρεσιών προώθησης μπορεί να είναι επαρκής για εμπορικές προσπάθειες, θα ήταν ανεπαρκής για την εξάπλωση ψευδών ειδήσεων, για διάφορους λόγους:</a:t>
            </a:r>
          </a:p>
          <a:p>
            <a:pPr marL="0" indent="0" algn="just">
              <a:spcBef>
                <a:spcPts val="0"/>
              </a:spcBef>
              <a:buNone/>
            </a:pPr>
            <a:r>
              <a:rPr lang="el-GR" sz="1200" b="1" dirty="0" smtClean="0"/>
              <a:t>Κόστος</a:t>
            </a:r>
            <a:r>
              <a:rPr lang="el-GR" sz="1200" b="0" dirty="0" smtClean="0"/>
              <a:t>. Για το εύρος που απαιτείται στις εκστρατείες ψευδών ειδήσεων, η νόμιμη διαφήμιση είναι πιο ακριβή σε σύγκριση με το κόστος των ψευδών ειδήσεων (κάτι που είναι σημαντικό για μικρότερους, λιγότερο χρηματοδοτημένους φορείς).</a:t>
            </a:r>
          </a:p>
          <a:p>
            <a:pPr marL="0" indent="0" algn="just">
              <a:spcBef>
                <a:spcPts val="0"/>
              </a:spcBef>
              <a:buNone/>
            </a:pPr>
            <a:r>
              <a:rPr lang="el-GR" sz="1200" b="1" dirty="0" smtClean="0"/>
              <a:t>Ανωνυμία</a:t>
            </a:r>
            <a:r>
              <a:rPr lang="el-GR" sz="1200" b="0" dirty="0" smtClean="0"/>
              <a:t>. Είναι πολύ ευκολότερο να αποκρύψει κανείς την προέλευση μιας εκστρατείας ψευδών ειδήσεων σε σύγκριση με την προέλευση μιας πληρωμένης διαφήμισης.</a:t>
            </a:r>
          </a:p>
          <a:p>
            <a:pPr marL="0" indent="0" algn="just">
              <a:spcBef>
                <a:spcPts val="0"/>
              </a:spcBef>
              <a:buNone/>
            </a:pPr>
            <a:r>
              <a:rPr lang="el-GR" sz="1200" b="1" dirty="0" smtClean="0"/>
              <a:t>Αξιοπιστία</a:t>
            </a:r>
            <a:r>
              <a:rPr lang="el-GR" sz="1200" b="0" dirty="0" smtClean="0"/>
              <a:t>. Οι πηγές των ειδήσεων προτιμούν ενδεχομένως να διαδίδονται οι ιστορίες με «</a:t>
            </a:r>
            <a:r>
              <a:rPr lang="en-GB" sz="1200" b="0" dirty="0" smtClean="0"/>
              <a:t>viral</a:t>
            </a:r>
            <a:r>
              <a:rPr lang="el-GR" sz="1200" b="0" dirty="0" smtClean="0"/>
              <a:t>» τρόπο παρά μέσα από διαφημίσεις.</a:t>
            </a:r>
            <a:endParaRPr lang="en-US" sz="1200" b="1" dirty="0"/>
          </a:p>
        </p:txBody>
      </p:sp>
      <p:sp>
        <p:nvSpPr>
          <p:cNvPr id="4" name="Segnaposto numero diapositiva 3"/>
          <p:cNvSpPr>
            <a:spLocks noGrp="1"/>
          </p:cNvSpPr>
          <p:nvPr>
            <p:ph type="sldNum" sz="quarter" idx="10"/>
          </p:nvPr>
        </p:nvSpPr>
        <p:spPr/>
        <p:txBody>
          <a:bodyPr/>
          <a:lstStyle/>
          <a:p>
            <a:fld id="{4260AEDD-C46F-4DE4-A77A-F0245059EF8B}" type="slidenum">
              <a:rPr lang="it-IT" smtClean="0"/>
              <a:t>8</a:t>
            </a:fld>
            <a:endParaRPr lang="it-IT"/>
          </a:p>
        </p:txBody>
      </p:sp>
    </p:spTree>
    <p:extLst>
      <p:ext uri="{BB962C8B-B14F-4D97-AF65-F5344CB8AC3E}">
        <p14:creationId xmlns:p14="http://schemas.microsoft.com/office/powerpoint/2010/main" val="272125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Επομένως, οι προαγωγοί των μέσων κοινωνικής δικτύωσης που αποτελούν το άλλο σκέλος του τριγώνου των ψευδών ειδήσεων, καταφεύγουν σε άλλα μέσα για να διατηρήσουν τη δραστηριότητα στα μέσα κοινωνικής δικτύωσής τους, όπως διαδικτυακά ρομπότ ή οικειοποίηση πραγματικών χρηστών. Αυτές οι αναρτήσεις στα μέσα κοινωνικής δικτύωσης πρέπει, επίσης, να προσελκύσουν τους αναγνώστες-στόχους του εγχειρήματος των ψευδών ειδήσεων. Για να το πετύχουν, οι κοινοποιήσεις ψευδών ειδήσεων κατασκευάζονται με τέτοιο τρόπο ώστε να ελκύουν τις ψυχολογικές επιθυμίες των αναγνωστών τους – επιβεβαίωση προκαταλήψεων, την ιεραρχία των αναγκών κλπ. Επιπρόσθετα, κάποιες υπηρεσίες χρησιμοποιούν μηχανισμούς πληθοπορισμού (</a:t>
            </a:r>
            <a:r>
              <a:rPr lang="en-GB" dirty="0" smtClean="0"/>
              <a:t>crowdsourcing)</a:t>
            </a:r>
            <a:r>
              <a:rPr lang="el-GR" dirty="0" smtClean="0"/>
              <a:t> για τη χειραγώγηση πραγματικών χρηστών έτσι ώστε να εκτελούν τα προστάγματα των προαγωγών ψευδών ειδήσεων. Για παράδειγμα, προσφέρουν στους χρήστες δωρεάν </a:t>
            </a:r>
            <a:r>
              <a:rPr lang="en-GB" dirty="0" smtClean="0"/>
              <a:t>likes </a:t>
            </a:r>
            <a:r>
              <a:rPr lang="el-GR" dirty="0" smtClean="0"/>
              <a:t>με αντάλλαγμα έναν αριθμό </a:t>
            </a:r>
            <a:r>
              <a:rPr lang="en-GB" dirty="0" smtClean="0"/>
              <a:t>likes</a:t>
            </a:r>
            <a:r>
              <a:rPr lang="el-GR" dirty="0" smtClean="0"/>
              <a:t> που θα παραχθεί από τον συμμετέχοντα χρήστη. Θα ήταν σχεδόν αδύνατο για τα δίκτυα των μέσων κοινωνικής δικτύωσης να διακρίνουν τέτοιου είδους χειραγωγημένη δραστηριότητα από τις πραγματικές ή φυσιολογικές ενέργειες ενός χρήστη.</a:t>
            </a:r>
            <a:endParaRPr lang="it-IT" dirty="0"/>
          </a:p>
        </p:txBody>
      </p:sp>
      <p:sp>
        <p:nvSpPr>
          <p:cNvPr id="4" name="Segnaposto numero diapositiva 3"/>
          <p:cNvSpPr>
            <a:spLocks noGrp="1"/>
          </p:cNvSpPr>
          <p:nvPr>
            <p:ph type="sldNum" sz="quarter" idx="10"/>
          </p:nvPr>
        </p:nvSpPr>
        <p:spPr/>
        <p:txBody>
          <a:bodyPr/>
          <a:lstStyle/>
          <a:p>
            <a:fld id="{4260AEDD-C46F-4DE4-A77A-F0245059EF8B}" type="slidenum">
              <a:rPr lang="it-IT" smtClean="0"/>
              <a:t>9</a:t>
            </a:fld>
            <a:endParaRPr lang="it-IT"/>
          </a:p>
        </p:txBody>
      </p:sp>
    </p:spTree>
    <p:extLst>
      <p:ext uri="{BB962C8B-B14F-4D97-AF65-F5344CB8AC3E}">
        <p14:creationId xmlns:p14="http://schemas.microsoft.com/office/powerpoint/2010/main" val="178496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r>
              <a:rPr lang="el-GR" dirty="0" smtClean="0"/>
              <a:t>Δεν μπορούμε να τονίσουμε αρκετά τη σημασία του τίτλου που χρησιμοποιείται στις ειδήσεις. Στη σημερινή ψηφιακή εποχή, το εύρος της προσοχής ενός τυπικού αναγνώστη είναι πολύ μικρό.</a:t>
            </a:r>
            <a:r>
              <a:rPr lang="en-GB" dirty="0" smtClean="0"/>
              <a:t> </a:t>
            </a:r>
            <a:r>
              <a:rPr lang="el-GR" dirty="0" smtClean="0"/>
              <a:t>Δεν χρειάζεται ένα άρθρο να είναι λογικό, ολοκληρωμένο ή να βασίζεται σε γεγονότα· ένας εντυπωσιακός τίτλος ειδήσεων θα εκπληρώσει τους στόχους εξίσου καλά. Στο παρόν τοπίο, ο στόχος θεωρείται συνήθως ότι είναι πολιτικός. Παρόλο που το κυρίαρχο είδος ψευδών ειδήσεων σε ορισμένες χώρες είναι όντως πολιτικής φύσεως, υπάρχουν και άλλα κίνητρα. Ακόμα και αν οι πολιτικές ψευδείς ειδήσεις είναι οι συνηθέστερες σήμερα, τα εργαλεία και οι τεχνικές που τις ενεργοποιούν γίνονται ολοένα και πιο διαθέσιμες. Είναι αναπόφευκτο ότι στα χρόνια που θα ακολουθήσουν θα έρθουν στο προσκήνιο και άλλα κίνητρα – όπως το κέρδος.</a:t>
            </a:r>
            <a:endParaRPr lang="it-IT" dirty="0"/>
          </a:p>
        </p:txBody>
      </p:sp>
      <p:sp>
        <p:nvSpPr>
          <p:cNvPr id="4" name="Segnaposto numero diapositiva 3"/>
          <p:cNvSpPr>
            <a:spLocks noGrp="1"/>
          </p:cNvSpPr>
          <p:nvPr>
            <p:ph type="sldNum" sz="quarter" idx="10"/>
          </p:nvPr>
        </p:nvSpPr>
        <p:spPr/>
        <p:txBody>
          <a:bodyPr/>
          <a:lstStyle/>
          <a:p>
            <a:fld id="{4260AEDD-C46F-4DE4-A77A-F0245059EF8B}" type="slidenum">
              <a:rPr lang="it-IT" smtClean="0"/>
              <a:t>10</a:t>
            </a:fld>
            <a:endParaRPr lang="it-IT"/>
          </a:p>
        </p:txBody>
      </p:sp>
    </p:spTree>
    <p:extLst>
      <p:ext uri="{BB962C8B-B14F-4D97-AF65-F5344CB8AC3E}">
        <p14:creationId xmlns:p14="http://schemas.microsoft.com/office/powerpoint/2010/main" val="155052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2208102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6013328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664151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3912136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6714506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7065352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32143878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1539663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389675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2598359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0259071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9011354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24/8/2020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24/8/2020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24/8/2020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6031915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24/8/2020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24/8/2020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24/8/2020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7528873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8843141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24/8/2020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24/8/2020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24/8/2020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24/8/2020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101149387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24/8/2020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24/8/2020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0418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5.png"/><Relationship Id="rId10" Type="http://schemas.openxmlformats.org/officeDocument/2006/relationships/slideLayout" Target="../slideLayouts/slideLayout82.xml"/><Relationship Id="rId19" Type="http://schemas.openxmlformats.org/officeDocument/2006/relationships/image" Target="../media/image19.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2389552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24/8/2020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24/8/2020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24/8/2020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towcenter.org/wp-content/uploads/2015/02/LiesDamnLies_%20Silverman_TowCenter.pdf" TargetMode="External"/><Relationship Id="rId2" Type="http://schemas.openxmlformats.org/officeDocument/2006/relationships/hyperlink" Target="FAKE%20NEWS,%20the%20definition" TargetMode="External"/><Relationship Id="rId1" Type="http://schemas.openxmlformats.org/officeDocument/2006/relationships/slideLayout" Target="../slideLayouts/slideLayout1.xml"/><Relationship Id="rId4" Type="http://schemas.openxmlformats.org/officeDocument/2006/relationships/hyperlink" Target="https://en.unesco.org/news/states-and-journalists-can-take-steps-counter-fake-n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a:t>Ψευδείς Ειδήσεις</a:t>
            </a:r>
          </a:p>
        </p:txBody>
      </p:sp>
      <p:sp>
        <p:nvSpPr>
          <p:cNvPr id="8" name="CasellaDiTesto 7"/>
          <p:cNvSpPr txBox="1"/>
          <p:nvPr/>
        </p:nvSpPr>
        <p:spPr>
          <a:xfrm>
            <a:off x="5118265" y="5127407"/>
            <a:ext cx="6852062" cy="861774"/>
          </a:xfrm>
          <a:prstGeom prst="rect">
            <a:avLst/>
          </a:prstGeom>
          <a:noFill/>
        </p:spPr>
        <p:txBody>
          <a:bodyPr wrap="square" rtlCol="0">
            <a:spAutoFit/>
          </a:bodyPr>
          <a:lstStyle/>
          <a:p>
            <a:pPr algn="r"/>
            <a:r>
              <a:rPr lang="it-IT" b="1" dirty="0" smtClean="0">
                <a:solidFill>
                  <a:schemeClr val="tx1">
                    <a:lumMod val="75000"/>
                    <a:lumOff val="25000"/>
                  </a:schemeClr>
                </a:solidFill>
                <a:latin typeface="Arial" panose="020B0604020202020204" pitchFamily="34" charset="0"/>
                <a:ea typeface="+mj-ea"/>
                <a:cs typeface="Arial" panose="020B0604020202020204" pitchFamily="34" charset="0"/>
              </a:rPr>
              <a:t>Author: ISES</a:t>
            </a:r>
          </a:p>
          <a:p>
            <a:pPr algn="r"/>
            <a:r>
              <a:rPr lang="it-IT" b="1" dirty="0" smtClean="0">
                <a:solidFill>
                  <a:schemeClr val="tx1">
                    <a:lumMod val="75000"/>
                    <a:lumOff val="25000"/>
                  </a:schemeClr>
                </a:solidFill>
                <a:latin typeface="Arial" panose="020B0604020202020204" pitchFamily="34" charset="0"/>
                <a:ea typeface="+mj-ea"/>
                <a:cs typeface="Arial" panose="020B0604020202020204" pitchFamily="34" charset="0"/>
              </a:rPr>
              <a:t>Version: 2</a:t>
            </a:r>
          </a:p>
          <a:p>
            <a:pPr algn="r"/>
            <a:endParaRPr lang="it-IT" sz="1400" b="1" dirty="0">
              <a:solidFill>
                <a:schemeClr val="tx1">
                  <a:lumMod val="75000"/>
                  <a:lumOff val="25000"/>
                </a:schemeClr>
              </a:solidFill>
              <a:latin typeface="Arial" panose="020B0604020202020204" pitchFamily="34" charset="0"/>
              <a:ea typeface="+mj-ea"/>
              <a:cs typeface="Arial" panose="020B0604020202020204" pitchFamily="34" charset="0"/>
            </a:endParaRPr>
          </a:p>
        </p:txBody>
      </p:sp>
      <p:sp>
        <p:nvSpPr>
          <p:cNvPr id="9" name="Subtitle 8"/>
          <p:cNvSpPr>
            <a:spLocks noGrp="1"/>
          </p:cNvSpPr>
          <p:nvPr>
            <p:ph type="subTitle" idx="1"/>
          </p:nvPr>
        </p:nvSpPr>
        <p:spPr>
          <a:xfrm>
            <a:off x="334963" y="1591805"/>
            <a:ext cx="7726998" cy="855662"/>
          </a:xfrm>
        </p:spPr>
        <p:txBody>
          <a:bodyPr/>
          <a:lstStyle/>
          <a:p>
            <a:r>
              <a:rPr lang="el-GR" dirty="0"/>
              <a:t>Κεφάλαιο 1 – </a:t>
            </a:r>
            <a:r>
              <a:rPr lang="el-GR" dirty="0" smtClean="0"/>
              <a:t>Ψηφιακή </a:t>
            </a:r>
            <a:r>
              <a:rPr lang="el-GR" dirty="0"/>
              <a:t>ενσυναίσθηση, προκατάληψη και θυμός</a:t>
            </a:r>
            <a:endParaRPr lang="en-US" dirty="0"/>
          </a:p>
        </p:txBody>
      </p:sp>
    </p:spTree>
    <p:extLst>
      <p:ext uri="{BB962C8B-B14F-4D97-AF65-F5344CB8AC3E}">
        <p14:creationId xmlns:p14="http://schemas.microsoft.com/office/powerpoint/2010/main" val="409048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chemeClr val="accent3"/>
                </a:solidFill>
              </a:rPr>
              <a:t>ΚΙΝΗΤΡΟ</a:t>
            </a:r>
            <a:endParaRPr lang="el-GR" sz="3600" b="1" dirty="0">
              <a:solidFill>
                <a:schemeClr val="accent3"/>
              </a:solidFill>
              <a:latin typeface="Arial" panose="020B0604020202020204" pitchFamily="34" charset="0"/>
              <a:cs typeface="Arial" panose="020B0604020202020204" pitchFamily="34" charset="0"/>
            </a:endParaRPr>
          </a:p>
        </p:txBody>
      </p:sp>
      <p:sp>
        <p:nvSpPr>
          <p:cNvPr id="6" name="Segnaposto contenuto 5"/>
          <p:cNvSpPr>
            <a:spLocks noGrp="1"/>
          </p:cNvSpPr>
          <p:nvPr>
            <p:ph sz="quarter" idx="11"/>
          </p:nvPr>
        </p:nvSpPr>
        <p:spPr/>
        <p:txBody>
          <a:bodyPr>
            <a:noAutofit/>
          </a:bodyPr>
          <a:lstStyle/>
          <a:p>
            <a:pPr>
              <a:lnSpc>
                <a:spcPct val="100000"/>
              </a:lnSpc>
            </a:pPr>
            <a:r>
              <a:rPr lang="el-GR" b="1" dirty="0"/>
              <a:t>Οι ψευδείς ειδήσεις είναι ένα μέσο για την επίτευξη ενός σκοπού, δεν είναι αυτοσκοπός.</a:t>
            </a:r>
          </a:p>
          <a:p>
            <a:pPr>
              <a:lnSpc>
                <a:spcPct val="100000"/>
              </a:lnSpc>
            </a:pPr>
            <a:r>
              <a:rPr lang="el-GR" dirty="0"/>
              <a:t>Τα συμβαλλόμενα μέρη που προωθούν τις ιστοσελίδες ψευδών ειδήσεων έχουν έναν σκοπό. Παρόλο που οι κοινοποιήσεις από οποιοδήποτε μέσο ενημέρωσης μπορούν να θεωρηθούν μεροληπτικές σε κάποιο βαθμό, αυτό που διαφοροποιεί τις εκστρατείες ψευδών ειδήσεων είναι το γεγονός ότι γενικά πολλές φορές βασίζονται σε κατασκευασμένα, ανύπαρκτα γεγονότα και συχνά εφαρμόζουν σοκαριστικούς, πιασάρικους τίτλους για να τραβήξουν την προσοχή του αναγνώστη.</a:t>
            </a:r>
          </a:p>
        </p:txBody>
      </p:sp>
      <p:pic>
        <p:nvPicPr>
          <p:cNvPr id="4098" name="Picture 2" descr="Risultati immagini per fake news soci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6" y="1291804"/>
            <a:ext cx="5579577" cy="3675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81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l-GR" b="1" dirty="0" smtClean="0">
                <a:solidFill>
                  <a:schemeClr val="accent3"/>
                </a:solidFill>
              </a:rPr>
              <a:t>ΒΙΒΛΙΟΓΡΑΦΙΑ</a:t>
            </a:r>
            <a:endParaRPr lang="it-IT" b="1" dirty="0">
              <a:solidFill>
                <a:schemeClr val="accent3"/>
              </a:solidFill>
            </a:endParaRPr>
          </a:p>
        </p:txBody>
      </p:sp>
      <p:sp>
        <p:nvSpPr>
          <p:cNvPr id="5" name="Segnaposto contenuto 4"/>
          <p:cNvSpPr>
            <a:spLocks noGrp="1"/>
          </p:cNvSpPr>
          <p:nvPr>
            <p:ph sz="quarter" idx="12"/>
          </p:nvPr>
        </p:nvSpPr>
        <p:spPr/>
        <p:txBody>
          <a:bodyPr>
            <a:normAutofit/>
          </a:bodyPr>
          <a:lstStyle/>
          <a:p>
            <a:pPr marL="285750" indent="-285750" algn="just">
              <a:buFont typeface="Arial" panose="020B0604020202020204" pitchFamily="34" charset="0"/>
              <a:buChar char="•"/>
            </a:pPr>
            <a:r>
              <a:rPr lang="en-US" sz="1400" dirty="0" err="1" smtClean="0"/>
              <a:t>Bakir</a:t>
            </a:r>
            <a:r>
              <a:rPr lang="en-US" sz="1400" dirty="0"/>
              <a:t>, V. &amp; </a:t>
            </a:r>
            <a:r>
              <a:rPr lang="en-US" sz="1400" dirty="0" err="1"/>
              <a:t>McStay</a:t>
            </a:r>
            <a:r>
              <a:rPr lang="en-US" sz="1400" dirty="0"/>
              <a:t>, A. (2017). </a:t>
            </a:r>
            <a:r>
              <a:rPr lang="en-US" sz="1400" i="1" dirty="0"/>
              <a:t>Fake News and the Economy of Emotions </a:t>
            </a:r>
            <a:r>
              <a:rPr lang="en-US" sz="1400" dirty="0"/>
              <a:t>in Digital Journalism (Taylor and Francis). </a:t>
            </a:r>
            <a:endParaRPr lang="en-US" sz="1400" dirty="0" smtClean="0"/>
          </a:p>
          <a:p>
            <a:pPr marL="285750" indent="-285750" algn="just">
              <a:buFont typeface="Arial" panose="020B0604020202020204" pitchFamily="34" charset="0"/>
              <a:buChar char="•"/>
            </a:pPr>
            <a:r>
              <a:rPr lang="it-IT" sz="1400" dirty="0" smtClean="0"/>
              <a:t>RISJ </a:t>
            </a:r>
            <a:r>
              <a:rPr lang="it-IT" sz="1400" dirty="0"/>
              <a:t>(2018). </a:t>
            </a:r>
            <a:r>
              <a:rPr lang="it-IT" sz="1400" i="1" dirty="0"/>
              <a:t>Digital News Report 2018 </a:t>
            </a:r>
            <a:r>
              <a:rPr lang="it-IT" sz="1400" dirty="0"/>
              <a:t>(</a:t>
            </a:r>
            <a:r>
              <a:rPr lang="it-IT" sz="1400" dirty="0" err="1"/>
              <a:t>University</a:t>
            </a:r>
            <a:r>
              <a:rPr lang="it-IT" sz="1400" dirty="0"/>
              <a:t> of Oxford). </a:t>
            </a:r>
            <a:r>
              <a:rPr lang="it-IT" sz="1400" u="sng" dirty="0">
                <a:hlinkClick r:id="rId2" action="ppaction://hlinkfile"/>
              </a:rPr>
              <a:t>http://media. digitalnewsreport.org/</a:t>
            </a:r>
            <a:r>
              <a:rPr lang="it-IT" sz="1400" u="sng" dirty="0" err="1">
                <a:hlinkClick r:id="rId2" action="ppaction://hlinkfile"/>
              </a:rPr>
              <a:t>wp-content</a:t>
            </a:r>
            <a:r>
              <a:rPr lang="it-IT" sz="1400" u="sng" dirty="0">
                <a:hlinkClick r:id="rId2" action="ppaction://hlinkfile"/>
              </a:rPr>
              <a:t>/uploads/2018/06/digital-news-report-2018. </a:t>
            </a:r>
            <a:r>
              <a:rPr lang="it-IT" sz="1400" u="sng" dirty="0" smtClean="0">
                <a:hlinkClick r:id="rId2" action="ppaction://hlinkfile"/>
              </a:rPr>
              <a:t>pdf?x89475</a:t>
            </a:r>
            <a:r>
              <a:rPr lang="it-IT" sz="1400" u="sng" dirty="0" smtClean="0"/>
              <a:t> </a:t>
            </a:r>
            <a:endParaRPr lang="it-IT" sz="1400" dirty="0" smtClean="0"/>
          </a:p>
          <a:p>
            <a:pPr marL="285750" indent="-285750" algn="just">
              <a:buFont typeface="Arial" panose="020B0604020202020204" pitchFamily="34" charset="0"/>
              <a:buChar char="•"/>
            </a:pPr>
            <a:r>
              <a:rPr lang="it-IT" sz="1400" dirty="0" err="1" smtClean="0"/>
              <a:t>Silverman</a:t>
            </a:r>
            <a:r>
              <a:rPr lang="it-IT" sz="1400" dirty="0"/>
              <a:t>, C. (2015). </a:t>
            </a:r>
            <a:r>
              <a:rPr lang="it-IT" sz="1400" i="1" dirty="0" err="1"/>
              <a:t>Lies</a:t>
            </a:r>
            <a:r>
              <a:rPr lang="it-IT" sz="1400" i="1" dirty="0"/>
              <a:t>, </a:t>
            </a:r>
            <a:r>
              <a:rPr lang="it-IT" sz="1400" i="1" dirty="0" err="1"/>
              <a:t>Damn</a:t>
            </a:r>
            <a:r>
              <a:rPr lang="it-IT" sz="1400" i="1" dirty="0"/>
              <a:t> </a:t>
            </a:r>
            <a:r>
              <a:rPr lang="it-IT" sz="1400" i="1" dirty="0" err="1"/>
              <a:t>Lies</a:t>
            </a:r>
            <a:r>
              <a:rPr lang="it-IT" sz="1400" i="1" dirty="0"/>
              <a:t> and </a:t>
            </a:r>
            <a:r>
              <a:rPr lang="it-IT" sz="1400" i="1" dirty="0" err="1"/>
              <a:t>Viral</a:t>
            </a:r>
            <a:r>
              <a:rPr lang="it-IT" sz="1400" i="1" dirty="0"/>
              <a:t> Content</a:t>
            </a:r>
            <a:r>
              <a:rPr lang="it-IT" sz="1400" dirty="0"/>
              <a:t>. </a:t>
            </a:r>
            <a:r>
              <a:rPr lang="it-IT" sz="1400" dirty="0" err="1"/>
              <a:t>Tow</a:t>
            </a:r>
            <a:r>
              <a:rPr lang="it-IT" sz="1400" dirty="0"/>
              <a:t> Center for Digital </a:t>
            </a:r>
            <a:r>
              <a:rPr lang="it-IT" sz="1400" dirty="0" err="1"/>
              <a:t>Journalism</a:t>
            </a:r>
            <a:r>
              <a:rPr lang="it-IT" sz="1400" dirty="0"/>
              <a:t>. </a:t>
            </a:r>
            <a:r>
              <a:rPr lang="it-IT" sz="1400" u="sng" dirty="0">
                <a:hlinkClick r:id="rId3"/>
              </a:rPr>
              <a:t>http://towcenter.org/wp-content/uploads/2015/02/LiesDamnLies_ Silverman_TowCenter.pdf </a:t>
            </a:r>
            <a:endParaRPr lang="it-IT" sz="1400" dirty="0"/>
          </a:p>
          <a:p>
            <a:pPr marL="285750" indent="-285750" algn="just">
              <a:buFont typeface="Arial" panose="020B0604020202020204" pitchFamily="34" charset="0"/>
              <a:buChar char="•"/>
            </a:pPr>
            <a:r>
              <a:rPr lang="en-US" sz="1400" dirty="0" smtClean="0"/>
              <a:t>UNESCO </a:t>
            </a:r>
            <a:r>
              <a:rPr lang="en-US" sz="1400" dirty="0"/>
              <a:t>(2017). </a:t>
            </a:r>
            <a:r>
              <a:rPr lang="en-US" sz="1400" i="1" dirty="0"/>
              <a:t>States and journalists can take steps to counter ‘fake news</a:t>
            </a:r>
            <a:r>
              <a:rPr lang="en-US" sz="1400" dirty="0"/>
              <a:t>’. </a:t>
            </a:r>
            <a:r>
              <a:rPr lang="en-US" sz="1400" u="sng" dirty="0">
                <a:hlinkClick r:id="rId4"/>
              </a:rPr>
              <a:t>https</a:t>
            </a:r>
            <a:r>
              <a:rPr lang="en-US" sz="1400" u="sng" dirty="0" smtClean="0">
                <a:hlinkClick r:id="rId4"/>
              </a:rPr>
              <a:t>://en.unesco.org/news/states-and-journalists-can-take-steps-counter-fake-new</a:t>
            </a:r>
            <a:r>
              <a:rPr lang="en-US" sz="1400" u="sng" dirty="0" smtClean="0"/>
              <a:t> </a:t>
            </a:r>
            <a:endParaRPr lang="it-IT" sz="1400" dirty="0"/>
          </a:p>
        </p:txBody>
      </p:sp>
    </p:spTree>
    <p:extLst>
      <p:ext uri="{BB962C8B-B14F-4D97-AF65-F5344CB8AC3E}">
        <p14:creationId xmlns:p14="http://schemas.microsoft.com/office/powerpoint/2010/main" val="178394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b="1" smtClean="0"/>
              <a:t>Τέλος Κεφαλαίου 1</a:t>
            </a:r>
            <a:endParaRPr lang="en-US" b="1" dirty="0"/>
          </a:p>
        </p:txBody>
      </p:sp>
    </p:spTree>
    <p:extLst>
      <p:ext uri="{BB962C8B-B14F-4D97-AF65-F5344CB8AC3E}">
        <p14:creationId xmlns:p14="http://schemas.microsoft.com/office/powerpoint/2010/main" val="197149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ΨΕΥΔΕΙΣ ΕΙΔΗΣΕΙΣ</a:t>
            </a:r>
            <a:r>
              <a:rPr lang="en-US" b="1" dirty="0" smtClean="0"/>
              <a:t> - </a:t>
            </a:r>
            <a:r>
              <a:rPr lang="el-GR" b="1" dirty="0" smtClean="0"/>
              <a:t>Ορισμός</a:t>
            </a:r>
            <a:endParaRPr lang="en-US" b="1" dirty="0"/>
          </a:p>
        </p:txBody>
      </p:sp>
      <p:sp>
        <p:nvSpPr>
          <p:cNvPr id="3" name="Segnaposto contenuto 2"/>
          <p:cNvSpPr>
            <a:spLocks noGrp="1"/>
          </p:cNvSpPr>
          <p:nvPr>
            <p:ph sz="quarter" idx="12"/>
          </p:nvPr>
        </p:nvSpPr>
        <p:spPr/>
        <p:txBody>
          <a:bodyPr>
            <a:normAutofit/>
          </a:bodyPr>
          <a:lstStyle/>
          <a:p>
            <a:pPr algn="just">
              <a:lnSpc>
                <a:spcPct val="100000"/>
              </a:lnSpc>
            </a:pPr>
            <a:r>
              <a:rPr lang="el-GR" dirty="0"/>
              <a:t>Ο όρος </a:t>
            </a:r>
            <a:r>
              <a:rPr lang="el-GR" b="1" dirty="0"/>
              <a:t>«ψευδείς ειδήσεις» </a:t>
            </a:r>
            <a:r>
              <a:rPr lang="el-GR" dirty="0"/>
              <a:t>άρχισε να χρησιμοποιείται ολοένα και περισσότερο κατά τη διάρκεια του περασμένου χρόνου.</a:t>
            </a:r>
          </a:p>
          <a:p>
            <a:pPr algn="just">
              <a:lnSpc>
                <a:spcPct val="100000"/>
              </a:lnSpc>
            </a:pPr>
            <a:r>
              <a:rPr lang="el-GR" dirty="0"/>
              <a:t>Παρόλο που η έννοια έχει πολλά συνώνυμα – </a:t>
            </a:r>
            <a:r>
              <a:rPr lang="el-GR" i="1" dirty="0"/>
              <a:t>εκστρατείες παραπληροφόρησης, προπαγάνδα στον κυβερνοχώρο, διανοητική παρείσφρηση (cognitive hacking) και πόλεμος της πληροφορίας </a:t>
            </a:r>
            <a:r>
              <a:rPr lang="el-GR" dirty="0"/>
              <a:t>– είναι απλώς μια όψη του μεγαλύτερου προβλήματος: </a:t>
            </a:r>
            <a:r>
              <a:rPr lang="el-GR" b="1" dirty="0"/>
              <a:t>της χειραγώγησης της κοινής γνώμης για επίδραση στον κόσμο.</a:t>
            </a:r>
          </a:p>
          <a:p>
            <a:pPr algn="just">
              <a:lnSpc>
                <a:spcPct val="100000"/>
              </a:lnSpc>
            </a:pPr>
            <a:r>
              <a:rPr lang="el-GR" dirty="0"/>
              <a:t>Χάρη στη συνδεσιμότητα και τις ψηφιακές πλατφόρμες που καθιστούν δυνατή την κοινοποίηση και τη διάδοση πληροφοριών, οι παραδοσιακοί φραγμοί όπως τα φυσικά σύνορα και οι περιορισμοί χρόνου και απόστασης δεν υφίστανται πλέον.</a:t>
            </a:r>
          </a:p>
          <a:p>
            <a:pPr algn="just">
              <a:lnSpc>
                <a:spcPct val="100000"/>
              </a:lnSpc>
            </a:pPr>
            <a:r>
              <a:rPr lang="el-GR" dirty="0"/>
              <a:t>Δυστυχώς, καθιστούν ευκολότερη, επίσης, τη χειραγώγηση της αντίληψης της πραγματικότητας και της σκέψης του κοινού, με αποτέλεσμα την ταχεία διάδοση ψευδών ειδήσεων που επηρεάζουν το πραγματικό, μη ψηφιακό περιβάλλον μας.</a:t>
            </a:r>
          </a:p>
          <a:p>
            <a:pPr algn="just">
              <a:lnSpc>
                <a:spcPct val="100000"/>
              </a:lnSpc>
            </a:pPr>
            <a:r>
              <a:rPr lang="el-GR" dirty="0"/>
              <a:t>Κάθε νέο περιστατικό δείχνει πόση επίδραση μπορεί να έχει η τεχνολογική χειραγώγηση της κοινής γνώμης στην καθημερινή ζωή των ανθρώπων.</a:t>
            </a:r>
          </a:p>
        </p:txBody>
      </p:sp>
    </p:spTree>
    <p:extLst>
      <p:ext uri="{BB962C8B-B14F-4D97-AF65-F5344CB8AC3E}">
        <p14:creationId xmlns:p14="http://schemas.microsoft.com/office/powerpoint/2010/main" val="94094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l-GR" b="1" dirty="0" smtClean="0">
                <a:solidFill>
                  <a:schemeClr val="accent3"/>
                </a:solidFill>
              </a:rPr>
              <a:t>ΜΑΘΗΣΙΑΚΑ ΑΠΟΤΕΛΕΣΜΑΤΑ</a:t>
            </a:r>
            <a:endParaRPr lang="it-IT" b="1" dirty="0">
              <a:solidFill>
                <a:schemeClr val="accent3"/>
              </a:solidFill>
            </a:endParaRPr>
          </a:p>
        </p:txBody>
      </p:sp>
      <p:sp>
        <p:nvSpPr>
          <p:cNvPr id="5" name="Segnaposto contenuto 4"/>
          <p:cNvSpPr>
            <a:spLocks noGrp="1"/>
          </p:cNvSpPr>
          <p:nvPr>
            <p:ph sz="quarter" idx="12"/>
          </p:nvPr>
        </p:nvSpPr>
        <p:spPr/>
        <p:txBody>
          <a:bodyPr>
            <a:normAutofit/>
          </a:bodyPr>
          <a:lstStyle/>
          <a:p>
            <a:pPr>
              <a:lnSpc>
                <a:spcPct val="100000"/>
              </a:lnSpc>
            </a:pPr>
            <a:r>
              <a:rPr lang="el-GR" dirty="0"/>
              <a:t>Μετά την ολοκλήρωση αυτού του κεφαλαίου, οι εκπαιδευόμενοι πρέπει να είναι σε θέση</a:t>
            </a:r>
            <a:r>
              <a:rPr lang="el-GR" dirty="0" smtClean="0"/>
              <a:t>:</a:t>
            </a:r>
            <a:endParaRPr lang="it-IT" dirty="0"/>
          </a:p>
          <a:p>
            <a:pPr marL="540000" indent="-285750" algn="just">
              <a:lnSpc>
                <a:spcPct val="100000"/>
              </a:lnSpc>
              <a:buFont typeface="Arial" panose="020B0604020202020204" pitchFamily="34" charset="0"/>
              <a:buChar char="•"/>
            </a:pPr>
            <a:r>
              <a:rPr lang="el-GR" dirty="0"/>
              <a:t>Να αξιολογήσουν κριτικά τις δομικές αιτίες και τις γενικές συνέπειες των ενεργειών των μέσων ενημέρωσης στη μετάδοση και διανομή ψευδών πληροφοριών.</a:t>
            </a:r>
          </a:p>
          <a:p>
            <a:pPr marL="540000" indent="-285750" algn="just">
              <a:lnSpc>
                <a:spcPct val="100000"/>
              </a:lnSpc>
              <a:buFont typeface="Arial" panose="020B0604020202020204" pitchFamily="34" charset="0"/>
              <a:buChar char="•"/>
            </a:pPr>
            <a:r>
              <a:rPr lang="el-GR" dirty="0"/>
              <a:t>Να κατανοήσουν και να κριτικάρουν τον ρόλο της τεχνολογίας και των «νέων θεματοφυλάκων» (δηλ. των πλατφόρμων) στη διευκόλυνση της εξάπλωσης της παραπληροφόρησης, σκόπιμης ή μη, που παρουσιάζεται ως πραγματική ενημέρωση.</a:t>
            </a:r>
          </a:p>
          <a:p>
            <a:pPr marL="540000" indent="-285750" algn="just">
              <a:lnSpc>
                <a:spcPct val="100000"/>
              </a:lnSpc>
              <a:buFont typeface="Arial" panose="020B0604020202020204" pitchFamily="34" charset="0"/>
              <a:buChar char="•"/>
            </a:pPr>
            <a:r>
              <a:rPr lang="el-GR" dirty="0"/>
              <a:t>Να εντοπίσουν αναπτυσσόμενες βέλτιστες πρακτικές εντός της βιομηχανίας ενημέρωσης για τον εντοπισμό και την καταπολέμηση της παραπληροφόρησης.</a:t>
            </a:r>
          </a:p>
          <a:p>
            <a:pPr marL="0" indent="0">
              <a:lnSpc>
                <a:spcPct val="100000"/>
              </a:lnSpc>
              <a:buNone/>
            </a:pPr>
            <a:endParaRPr lang="it-IT" dirty="0"/>
          </a:p>
        </p:txBody>
      </p:sp>
    </p:spTree>
    <p:extLst>
      <p:ext uri="{BB962C8B-B14F-4D97-AF65-F5344CB8AC3E}">
        <p14:creationId xmlns:p14="http://schemas.microsoft.com/office/powerpoint/2010/main" val="41303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accent3"/>
                </a:solidFill>
              </a:rPr>
              <a:t>ΤΑ ΨΗΦΙΑΚΑ ΜΕΣΑ</a:t>
            </a:r>
            <a:endParaRPr lang="el-GR" b="1" dirty="0">
              <a:solidFill>
                <a:schemeClr val="accent3"/>
              </a:solidFill>
              <a:latin typeface="Arial" panose="020B0604020202020204" pitchFamily="34" charset="0"/>
              <a:cs typeface="Arial" panose="020B0604020202020204" pitchFamily="34" charset="0"/>
            </a:endParaRPr>
          </a:p>
        </p:txBody>
      </p:sp>
      <p:sp>
        <p:nvSpPr>
          <p:cNvPr id="3" name="Segnaposto contenuto 2"/>
          <p:cNvSpPr>
            <a:spLocks noGrp="1"/>
          </p:cNvSpPr>
          <p:nvPr>
            <p:ph sz="quarter" idx="12"/>
          </p:nvPr>
        </p:nvSpPr>
        <p:spPr/>
        <p:txBody>
          <a:bodyPr>
            <a:normAutofit/>
          </a:bodyPr>
          <a:lstStyle/>
          <a:p>
            <a:pPr algn="just">
              <a:lnSpc>
                <a:spcPct val="100000"/>
              </a:lnSpc>
            </a:pPr>
            <a:r>
              <a:rPr lang="el-GR" dirty="0">
                <a:latin typeface="+mn-lt"/>
              </a:rPr>
              <a:t>Τα </a:t>
            </a:r>
            <a:r>
              <a:rPr lang="el-GR" b="1" dirty="0">
                <a:latin typeface="+mn-lt"/>
              </a:rPr>
              <a:t>ψηφιακά μέσα </a:t>
            </a:r>
            <a:r>
              <a:rPr lang="el-GR" dirty="0">
                <a:latin typeface="+mn-lt"/>
              </a:rPr>
              <a:t>έχουν παρουσιαστεί ως έμφυτα εκδημοκρατικά.</a:t>
            </a:r>
          </a:p>
          <a:p>
            <a:pPr algn="just">
              <a:lnSpc>
                <a:spcPct val="100000"/>
              </a:lnSpc>
            </a:pPr>
            <a:r>
              <a:rPr lang="el-GR" dirty="0">
                <a:latin typeface="+mn-lt"/>
              </a:rPr>
              <a:t>Οι άνθρωποι έχουν άμεση πρόσβαση ο ένας στον άλλο πέρα από γεωγραφικά και πολιτιστικά σύνορα. Ωστόσο, θεωρείται, επίσης, ολοένα περισσότερο ως ένας χώρος στον οποίο η δημοκρατία μπορεί ταυτόχρονα να υπονομευθεί.</a:t>
            </a:r>
          </a:p>
          <a:p>
            <a:pPr algn="just">
              <a:lnSpc>
                <a:spcPct val="100000"/>
              </a:lnSpc>
            </a:pPr>
            <a:r>
              <a:rPr lang="el-GR" dirty="0">
                <a:latin typeface="+mn-lt"/>
              </a:rPr>
              <a:t>Καθώς η ψηφιακή τεχνολογία διεισδύει όλο και περισσότερο στην κοινωνία, υφίσταται βάσιμος λόγος να ληφθούν υπόψη οι θεσμοί, οι πολιτικές και οι πρακτικές που περιβάλλουν αυτή την τεχνολογία και αποτελούν τόσο ευκαιρίες όσο και απειλές για τη δημοκρατία.</a:t>
            </a:r>
          </a:p>
        </p:txBody>
      </p:sp>
    </p:spTree>
    <p:extLst>
      <p:ext uri="{BB962C8B-B14F-4D97-AF65-F5344CB8AC3E}">
        <p14:creationId xmlns:p14="http://schemas.microsoft.com/office/powerpoint/2010/main" val="238594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ΨΗΦΙΑΚΗ ΜΕΤΑΜΟΡΦΩΣΗ</a:t>
            </a:r>
          </a:p>
        </p:txBody>
      </p:sp>
      <p:sp>
        <p:nvSpPr>
          <p:cNvPr id="3" name="Segnaposto contenuto 2"/>
          <p:cNvSpPr>
            <a:spLocks noGrp="1"/>
          </p:cNvSpPr>
          <p:nvPr>
            <p:ph sz="quarter" idx="11"/>
          </p:nvPr>
        </p:nvSpPr>
        <p:spPr/>
        <p:txBody>
          <a:bodyPr>
            <a:noAutofit/>
          </a:bodyPr>
          <a:lstStyle/>
          <a:p>
            <a:pPr>
              <a:lnSpc>
                <a:spcPct val="100000"/>
              </a:lnSpc>
            </a:pPr>
            <a:r>
              <a:rPr lang="el-GR" dirty="0"/>
              <a:t>Στον αγώνα «όλων εναντίον όλων» της πληροφορίας υψηλής ταχύτητας στις πλατφόρμες των μέσων κοινωνικής δικτύωσης και στο διαδίκτυο, </a:t>
            </a:r>
            <a:r>
              <a:rPr lang="el-GR" b="1" dirty="0"/>
              <a:t>ο καθένας μπορεί να λειτουργεί ως εκδότης.</a:t>
            </a:r>
            <a:r>
              <a:rPr lang="el-GR" dirty="0"/>
              <a:t> Αυτό έχει ως αποτέλεσμα, οι πολίτες να δυσκολεύονται να διακρίνουν τί είναι πραγματικό και τί ψευδές.</a:t>
            </a:r>
          </a:p>
          <a:p>
            <a:pPr>
              <a:lnSpc>
                <a:spcPct val="100000"/>
              </a:lnSpc>
            </a:pPr>
            <a:r>
              <a:rPr lang="el-GR" b="1" dirty="0"/>
              <a:t>Οι ακραίες απόψεις, οι θεωρίες συνωμοσίας και ο λαϊκισμός </a:t>
            </a:r>
            <a:r>
              <a:rPr lang="el-GR" dirty="0"/>
              <a:t>ευδοκιμούν και αλήθειες και θεσμοί που κάποτε ήταν αποδεκτοί, αμφισβητούνται. Σε αυτό τον κόσμο, τα πρακτορεία ειδήσεων πολεμούν για να διεκδικήσουν και να πραγματώσουν τον ιστορικό τους ρόλο ως θεματοφύλακες, των οποίων το προϊόν μπορεί να βοηθήσει στην εξακρίβωση της αλήθειας.</a:t>
            </a:r>
          </a:p>
        </p:txBody>
      </p:sp>
      <p:pic>
        <p:nvPicPr>
          <p:cNvPr id="2050" name="Picture 2" descr="Risultati immagini per digital transformation of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86" y="1291805"/>
            <a:ext cx="5610441" cy="35043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7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accent3"/>
                </a:solidFill>
              </a:rPr>
              <a:t>Ο ΑΠΑΡΑΙΤΗΤΟΣ ΔΙΑΛΟΓΟΣ: ΨΗΦΙΑΚΗ ΕΝΣΥΝΑΙΣΘΗΣΗ</a:t>
            </a:r>
            <a:endParaRPr lang="el-GR" b="1" dirty="0">
              <a:solidFill>
                <a:schemeClr val="accent3"/>
              </a:solidFill>
              <a:latin typeface="Arial" panose="020B0604020202020204" pitchFamily="34" charset="0"/>
              <a:cs typeface="Arial" panose="020B0604020202020204" pitchFamily="34" charset="0"/>
            </a:endParaRPr>
          </a:p>
        </p:txBody>
      </p:sp>
      <p:sp>
        <p:nvSpPr>
          <p:cNvPr id="3" name="Segnaposto contenuto 2"/>
          <p:cNvSpPr>
            <a:spLocks noGrp="1"/>
          </p:cNvSpPr>
          <p:nvPr>
            <p:ph sz="quarter" idx="12"/>
          </p:nvPr>
        </p:nvSpPr>
        <p:spPr/>
        <p:txBody>
          <a:bodyPr>
            <a:normAutofit/>
          </a:bodyPr>
          <a:lstStyle/>
          <a:p>
            <a:pPr algn="just"/>
            <a:r>
              <a:rPr lang="el-GR" dirty="0"/>
              <a:t>Μέχρι τώρα, έχει γίνει πολύ σαφές ότι τα μέσα κοινωνικής δικτύωσης έχουν ισχυρή επίδραση στον πραγματικό κόσμο. Δεν μπορούν πια να απορρίπτονται ως «πράγματα που συμβαίνουν στο διαδίκτυο</a:t>
            </a:r>
            <a:r>
              <a:rPr lang="el-GR" dirty="0" smtClean="0"/>
              <a:t>».</a:t>
            </a:r>
            <a:endParaRPr lang="el-GR" dirty="0"/>
          </a:p>
          <a:p>
            <a:pPr algn="just"/>
            <a:r>
              <a:rPr lang="el-GR" dirty="0"/>
              <a:t>Ό,τι συμβαίνει στο Facebook, στο Twitter και σε άλλες πλατφόρμες μέσων κοινωνικής δικτύωσης μπορεί να αλλάξει την πορεία εθνών</a:t>
            </a:r>
            <a:r>
              <a:rPr lang="el-GR" dirty="0" smtClean="0"/>
              <a:t>.</a:t>
            </a:r>
            <a:endParaRPr lang="el-GR" dirty="0"/>
          </a:p>
          <a:p>
            <a:pPr algn="just"/>
            <a:r>
              <a:rPr lang="el-GR" dirty="0"/>
              <a:t>Επίσης, το γεγονός ότι τα μέσα κοινωνικής δικτύωσης καθοδηγούνται από υποκειμενικούς παράγοντες (δηλ. συγκινήσεις και συναισθήματα των χρηστών) παρά από αντικειμενικούς παράγοντες, όπως γεγονότα δεν είναι βοηθητικό. Ο καθένας έχει πια τη δική του αλήθεια, η οποία βασίζεται στην προσωπική του γνώση και εμπειρία και όχι σε πολλά άλλα.</a:t>
            </a:r>
          </a:p>
        </p:txBody>
      </p:sp>
    </p:spTree>
    <p:extLst>
      <p:ext uri="{BB962C8B-B14F-4D97-AF65-F5344CB8AC3E}">
        <p14:creationId xmlns:p14="http://schemas.microsoft.com/office/powerpoint/2010/main" val="25927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accent3"/>
                </a:solidFill>
              </a:rPr>
              <a:t>ΤΟ ΤΡΙΓΩΝΟ ΤΩΝ ΨΕΥΔΩΝ ΕΙΔΗΣΕΩΝ</a:t>
            </a:r>
            <a:endParaRPr lang="el-GR" b="1" dirty="0">
              <a:solidFill>
                <a:schemeClr val="accent3"/>
              </a:solidFill>
              <a:latin typeface="Arial" panose="020B0604020202020204" pitchFamily="34" charset="0"/>
              <a:cs typeface="Arial" panose="020B0604020202020204" pitchFamily="34" charset="0"/>
            </a:endParaRPr>
          </a:p>
        </p:txBody>
      </p:sp>
      <p:sp>
        <p:nvSpPr>
          <p:cNvPr id="4" name="Segnaposto contenuto 3"/>
          <p:cNvSpPr>
            <a:spLocks noGrp="1"/>
          </p:cNvSpPr>
          <p:nvPr>
            <p:ph sz="quarter" idx="11"/>
          </p:nvPr>
        </p:nvSpPr>
        <p:spPr/>
        <p:txBody>
          <a:bodyPr>
            <a:normAutofit/>
          </a:bodyPr>
          <a:lstStyle/>
          <a:p>
            <a:pPr>
              <a:lnSpc>
                <a:spcPct val="100000"/>
              </a:lnSpc>
            </a:pPr>
            <a:r>
              <a:rPr lang="el-GR" dirty="0"/>
              <a:t>Παρόλο που οι εκστρατείες ψευδών ειδήσεων μεταδίδονται κάπως διαφορετικά σε κάθε μέσο, στο πλαίσιο των μέσων κοινωνικής δικτύωσης και του διαδικτύου, αυτές οι εκστρατείες στηρίζονται σε τρεις διαφορετικές συνιστώσες για να είναι επιτυχείς.</a:t>
            </a:r>
          </a:p>
          <a:p>
            <a:pPr>
              <a:lnSpc>
                <a:spcPct val="100000"/>
              </a:lnSpc>
            </a:pPr>
            <a:r>
              <a:rPr lang="el-GR" dirty="0"/>
              <a:t>Θα ονομάσουμε αυτή την αντίληψη </a:t>
            </a:r>
            <a:r>
              <a:rPr lang="el-GR" b="1" dirty="0"/>
              <a:t>τρίγωνο των ψευδών ειδήσεων.</a:t>
            </a:r>
          </a:p>
          <a:p>
            <a:pPr>
              <a:lnSpc>
                <a:spcPct val="100000"/>
              </a:lnSpc>
            </a:pPr>
            <a:r>
              <a:rPr lang="el-GR" dirty="0"/>
              <a:t>Όπως και στο τρίγωνο της φωτιάς, οι ψευδείς ειδήσεις απαιτούν να υπάρχουν και οι τρεις παράγοντες προκειμένου να είναι επιτυχείς. Η απουσία οποιουδήποτε από τους τρεις παράγοντες θα καταστήσει την εξάπλωση των ψευδών ειδήσεων δυσκολότερη, αν όχι αδύνατη.</a:t>
            </a:r>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bwMode="auto">
          <a:xfrm>
            <a:off x="6372631" y="1149829"/>
            <a:ext cx="5314950" cy="453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3977640" y="5820817"/>
            <a:ext cx="8214360" cy="8303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1400" b="1" dirty="0">
                <a:solidFill>
                  <a:schemeClr val="bg2">
                    <a:lumMod val="75000"/>
                    <a:lumOff val="25000"/>
                  </a:schemeClr>
                </a:solidFill>
                <a:latin typeface="+mn-lt"/>
              </a:rPr>
              <a:t>T</a:t>
            </a:r>
            <a:r>
              <a:rPr lang="it-IT" sz="1400" b="1" dirty="0" smtClean="0">
                <a:solidFill>
                  <a:schemeClr val="bg2">
                    <a:lumMod val="75000"/>
                    <a:lumOff val="25000"/>
                  </a:schemeClr>
                </a:solidFill>
                <a:latin typeface="+mn-lt"/>
              </a:rPr>
              <a:t>he </a:t>
            </a:r>
            <a:r>
              <a:rPr lang="it-IT" sz="1400" b="1" dirty="0">
                <a:solidFill>
                  <a:schemeClr val="bg2">
                    <a:lumMod val="75000"/>
                    <a:lumOff val="25000"/>
                  </a:schemeClr>
                </a:solidFill>
                <a:latin typeface="+mn-lt"/>
              </a:rPr>
              <a:t>Fake News Machine </a:t>
            </a:r>
            <a:r>
              <a:rPr lang="it-IT" sz="1400" b="1" dirty="0" smtClean="0">
                <a:solidFill>
                  <a:schemeClr val="bg2">
                    <a:lumMod val="75000"/>
                    <a:lumOff val="25000"/>
                  </a:schemeClr>
                </a:solidFill>
                <a:latin typeface="+mn-lt"/>
              </a:rPr>
              <a:t> - How </a:t>
            </a:r>
            <a:r>
              <a:rPr lang="it-IT" sz="1400" b="1" dirty="0">
                <a:solidFill>
                  <a:schemeClr val="bg2">
                    <a:lumMod val="75000"/>
                    <a:lumOff val="25000"/>
                  </a:schemeClr>
                </a:solidFill>
                <a:latin typeface="+mn-lt"/>
              </a:rPr>
              <a:t>Propagandists Abuse the Internet and Manipulate the Public </a:t>
            </a:r>
          </a:p>
          <a:p>
            <a:pPr algn="r"/>
            <a:r>
              <a:rPr lang="it-IT" sz="1400" dirty="0">
                <a:solidFill>
                  <a:schemeClr val="bg2">
                    <a:lumMod val="75000"/>
                    <a:lumOff val="25000"/>
                  </a:schemeClr>
                </a:solidFill>
                <a:latin typeface="+mn-lt"/>
              </a:rPr>
              <a:t>Lion </a:t>
            </a:r>
            <a:r>
              <a:rPr lang="it-IT" sz="1400" dirty="0" err="1">
                <a:solidFill>
                  <a:schemeClr val="bg2">
                    <a:lumMod val="75000"/>
                    <a:lumOff val="25000"/>
                  </a:schemeClr>
                </a:solidFill>
                <a:latin typeface="+mn-lt"/>
              </a:rPr>
              <a:t>Gu</a:t>
            </a:r>
            <a:r>
              <a:rPr lang="it-IT" sz="1400" dirty="0">
                <a:solidFill>
                  <a:schemeClr val="bg2">
                    <a:lumMod val="75000"/>
                    <a:lumOff val="25000"/>
                  </a:schemeClr>
                </a:solidFill>
                <a:latin typeface="+mn-lt"/>
              </a:rPr>
              <a:t>, Vladimir </a:t>
            </a:r>
            <a:r>
              <a:rPr lang="it-IT" sz="1400" dirty="0" err="1">
                <a:solidFill>
                  <a:schemeClr val="bg2">
                    <a:lumMod val="75000"/>
                    <a:lumOff val="25000"/>
                  </a:schemeClr>
                </a:solidFill>
                <a:latin typeface="+mn-lt"/>
              </a:rPr>
              <a:t>Kropotov</a:t>
            </a:r>
            <a:r>
              <a:rPr lang="it-IT" sz="1400" dirty="0">
                <a:solidFill>
                  <a:schemeClr val="bg2">
                    <a:lumMod val="75000"/>
                    <a:lumOff val="25000"/>
                  </a:schemeClr>
                </a:solidFill>
                <a:latin typeface="+mn-lt"/>
              </a:rPr>
              <a:t>, and Fyodor </a:t>
            </a:r>
            <a:r>
              <a:rPr lang="it-IT" sz="1400" dirty="0" err="1">
                <a:solidFill>
                  <a:schemeClr val="bg2">
                    <a:lumMod val="75000"/>
                    <a:lumOff val="25000"/>
                  </a:schemeClr>
                </a:solidFill>
                <a:latin typeface="+mn-lt"/>
              </a:rPr>
              <a:t>Yarochkin</a:t>
            </a:r>
            <a:r>
              <a:rPr lang="it-IT" sz="1400" dirty="0">
                <a:solidFill>
                  <a:schemeClr val="bg2">
                    <a:lumMod val="75000"/>
                    <a:lumOff val="25000"/>
                  </a:schemeClr>
                </a:solidFill>
                <a:latin typeface="+mn-lt"/>
              </a:rPr>
              <a:t> </a:t>
            </a:r>
            <a:r>
              <a:rPr lang="it-IT" sz="1400" dirty="0" err="1">
                <a:solidFill>
                  <a:schemeClr val="bg2">
                    <a:lumMod val="75000"/>
                    <a:lumOff val="25000"/>
                  </a:schemeClr>
                </a:solidFill>
                <a:latin typeface="+mn-lt"/>
              </a:rPr>
              <a:t>Forward-Looking</a:t>
            </a:r>
            <a:r>
              <a:rPr lang="it-IT" sz="1400" dirty="0">
                <a:solidFill>
                  <a:schemeClr val="bg2">
                    <a:lumMod val="75000"/>
                    <a:lumOff val="25000"/>
                  </a:schemeClr>
                </a:solidFill>
                <a:latin typeface="+mn-lt"/>
              </a:rPr>
              <a:t> </a:t>
            </a:r>
            <a:r>
              <a:rPr lang="it-IT" sz="1400" dirty="0" err="1">
                <a:solidFill>
                  <a:schemeClr val="bg2">
                    <a:lumMod val="75000"/>
                    <a:lumOff val="25000"/>
                  </a:schemeClr>
                </a:solidFill>
                <a:latin typeface="+mn-lt"/>
              </a:rPr>
              <a:t>Threat</a:t>
            </a:r>
            <a:r>
              <a:rPr lang="it-IT" sz="1400" dirty="0">
                <a:solidFill>
                  <a:schemeClr val="bg2">
                    <a:lumMod val="75000"/>
                    <a:lumOff val="25000"/>
                  </a:schemeClr>
                </a:solidFill>
                <a:latin typeface="+mn-lt"/>
              </a:rPr>
              <a:t> </a:t>
            </a:r>
            <a:r>
              <a:rPr lang="it-IT" sz="1400" dirty="0" err="1">
                <a:solidFill>
                  <a:schemeClr val="bg2">
                    <a:lumMod val="75000"/>
                    <a:lumOff val="25000"/>
                  </a:schemeClr>
                </a:solidFill>
                <a:latin typeface="+mn-lt"/>
              </a:rPr>
              <a:t>Research</a:t>
            </a:r>
            <a:r>
              <a:rPr lang="it-IT" sz="1400" dirty="0">
                <a:solidFill>
                  <a:schemeClr val="bg2">
                    <a:lumMod val="75000"/>
                    <a:lumOff val="25000"/>
                  </a:schemeClr>
                </a:solidFill>
                <a:latin typeface="+mn-lt"/>
              </a:rPr>
              <a:t> (FTR) </a:t>
            </a:r>
            <a:endParaRPr lang="it-IT" sz="1400" dirty="0">
              <a:solidFill>
                <a:schemeClr val="bg2">
                  <a:lumMod val="75000"/>
                  <a:lumOff val="25000"/>
                </a:schemeClr>
              </a:solidFill>
              <a:effectLst/>
              <a:latin typeface="+mn-lt"/>
            </a:endParaRPr>
          </a:p>
        </p:txBody>
      </p:sp>
      <p:sp>
        <p:nvSpPr>
          <p:cNvPr id="3" name="Rectangle 2"/>
          <p:cNvSpPr/>
          <p:nvPr/>
        </p:nvSpPr>
        <p:spPr>
          <a:xfrm rot="18021199">
            <a:off x="6375424" y="3353180"/>
            <a:ext cx="3174100" cy="410030"/>
          </a:xfrm>
          <a:prstGeom prst="rect">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Μέσα Κοινωνικής Δικτύωσης</a:t>
            </a:r>
            <a:endParaRPr lang="en-GB" dirty="0"/>
          </a:p>
        </p:txBody>
      </p:sp>
      <p:sp>
        <p:nvSpPr>
          <p:cNvPr id="7" name="Rectangle 6"/>
          <p:cNvSpPr/>
          <p:nvPr/>
        </p:nvSpPr>
        <p:spPr>
          <a:xfrm>
            <a:off x="7354323" y="5168389"/>
            <a:ext cx="3174100" cy="410030"/>
          </a:xfrm>
          <a:prstGeom prst="rect">
            <a:avLst/>
          </a:prstGeom>
          <a:solidFill>
            <a:srgbClr val="ED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Εργαλεία και Υπηρεσίες </a:t>
            </a:r>
          </a:p>
        </p:txBody>
      </p:sp>
      <p:sp>
        <p:nvSpPr>
          <p:cNvPr id="8" name="Rectangle 7"/>
          <p:cNvSpPr/>
          <p:nvPr/>
        </p:nvSpPr>
        <p:spPr>
          <a:xfrm rot="3546031">
            <a:off x="8539127" y="3335632"/>
            <a:ext cx="3174100" cy="410030"/>
          </a:xfrm>
          <a:prstGeom prst="rect">
            <a:avLst/>
          </a:prstGeom>
          <a:solidFill>
            <a:srgbClr val="31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Κίνητρο</a:t>
            </a:r>
          </a:p>
        </p:txBody>
      </p:sp>
    </p:spTree>
    <p:extLst>
      <p:ext uri="{BB962C8B-B14F-4D97-AF65-F5344CB8AC3E}">
        <p14:creationId xmlns:p14="http://schemas.microsoft.com/office/powerpoint/2010/main" val="239295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accent3"/>
                </a:solidFill>
              </a:rPr>
              <a:t>ΕΡΓΑΛΕΙΑ ΚΑΙ ΥΠΗΡΕΣΙΕΣ</a:t>
            </a:r>
            <a:endParaRPr lang="el-GR" b="1" dirty="0">
              <a:solidFill>
                <a:schemeClr val="accent3"/>
              </a:solidFill>
              <a:latin typeface="Arial" panose="020B0604020202020204" pitchFamily="34" charset="0"/>
              <a:cs typeface="Arial" panose="020B0604020202020204" pitchFamily="34" charset="0"/>
            </a:endParaRPr>
          </a:p>
        </p:txBody>
      </p:sp>
      <p:sp>
        <p:nvSpPr>
          <p:cNvPr id="6" name="Segnaposto contenuto 5"/>
          <p:cNvSpPr>
            <a:spLocks noGrp="1"/>
          </p:cNvSpPr>
          <p:nvPr>
            <p:ph sz="quarter" idx="11"/>
          </p:nvPr>
        </p:nvSpPr>
        <p:spPr/>
        <p:txBody>
          <a:bodyPr>
            <a:noAutofit/>
          </a:bodyPr>
          <a:lstStyle/>
          <a:p>
            <a:pPr>
              <a:lnSpc>
                <a:spcPct val="100000"/>
              </a:lnSpc>
              <a:spcBef>
                <a:spcPts val="0"/>
              </a:spcBef>
            </a:pPr>
            <a:r>
              <a:rPr lang="el-GR" dirty="0"/>
              <a:t>Η ραγδαία ανάπτυξη των μέσων κοινωνικής δικτύωσης τα κατέστησε ιδανικές πλατφόρμες για την εξάπλωση </a:t>
            </a:r>
            <a:r>
              <a:rPr lang="el-GR" b="1" dirty="0"/>
              <a:t>εκστρατειών παραπληροφόρησης.</a:t>
            </a:r>
            <a:r>
              <a:rPr lang="el-GR" dirty="0"/>
              <a:t> Διάφορα συμβάντα των τελευταίων χρόνων δείχνουν πώς χρησιμοποιούνται τα μέσα κοινωνικής δικτύωσης για τη διανομή ψευδών ειδήσεων. Για την εξάπλωση ψευδών ειδήσεων, είναι απαραίτητη η προώθησή τους σε χρήστες μέσων κοινωνικής δικτύωσης.</a:t>
            </a:r>
          </a:p>
        </p:txBody>
      </p:sp>
      <p:pic>
        <p:nvPicPr>
          <p:cNvPr id="5122" name="Picture 2" descr="Risultati immagini per fake news soci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6" y="1291804"/>
            <a:ext cx="5565225" cy="3190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6930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accent3"/>
                </a:solidFill>
              </a:rPr>
              <a:t>ΜΕΣΑ ΚΟΙΝΩΝΙΚΗΣ ΔΙΚΤΥΩΣΗΣ</a:t>
            </a:r>
            <a:endParaRPr lang="el-GR" b="1" dirty="0">
              <a:solidFill>
                <a:schemeClr val="accent3"/>
              </a:solidFill>
              <a:latin typeface="Arial" panose="020B0604020202020204" pitchFamily="34" charset="0"/>
              <a:cs typeface="Arial" panose="020B0604020202020204" pitchFamily="34" charset="0"/>
            </a:endParaRPr>
          </a:p>
        </p:txBody>
      </p:sp>
      <p:sp>
        <p:nvSpPr>
          <p:cNvPr id="6" name="Segnaposto contenuto 5"/>
          <p:cNvSpPr>
            <a:spLocks noGrp="1"/>
          </p:cNvSpPr>
          <p:nvPr>
            <p:ph sz="quarter" idx="11"/>
          </p:nvPr>
        </p:nvSpPr>
        <p:spPr>
          <a:xfrm>
            <a:off x="334963" y="1291804"/>
            <a:ext cx="5940423" cy="5269334"/>
          </a:xfrm>
        </p:spPr>
        <p:txBody>
          <a:bodyPr>
            <a:noAutofit/>
          </a:bodyPr>
          <a:lstStyle/>
          <a:p>
            <a:pPr>
              <a:lnSpc>
                <a:spcPct val="100000"/>
              </a:lnSpc>
            </a:pPr>
            <a:r>
              <a:rPr lang="el-GR" dirty="0"/>
              <a:t>Η παρούσα μορφή των ψευδών ειδήσεων δεν θα ήταν δυνατή χωρίς τις </a:t>
            </a:r>
            <a:r>
              <a:rPr lang="el-GR" b="1" dirty="0"/>
              <a:t>ιστοσελίδες των μέσων κοινωνικής δικτύωσης</a:t>
            </a:r>
            <a:r>
              <a:rPr lang="el-GR" dirty="0"/>
              <a:t>, αφού αυτές οι πλατφόρμες επιτρέπουν σε χρήστες από διάφορες χώρες να συνδεθούν ο ένας με τον άλλο εύκολα.</a:t>
            </a:r>
          </a:p>
          <a:p>
            <a:pPr>
              <a:lnSpc>
                <a:spcPct val="100000"/>
              </a:lnSpc>
            </a:pPr>
            <a:r>
              <a:rPr lang="el-GR" dirty="0"/>
              <a:t>Οι υπηρεσίες που αναφέρθηκαν πιο πάνω απαιτούν πρόσβαση σε ιστοσελίδες μέσων κοινωνικής δικτύωσης για την εξάπλωση ψευδών ειδήσεων σε πραγματικούς χρήστες. Τα δίκτυα μέσων κοινωνικής δικτύωσης έχουν έννομο συμφέρον να μην επιτρέπουν αυτή την πρόσβαση· θα ήθελαν να κρατήσουν τις ιστοσελίδες τους όσο το δυνατόν περισσότερο εκτός της επίδρασης των αποστολέων ανεπιθύμητων μηνυμάτων και των προπαγανδιστών. (Σε ακραίες περιπτώσεις, μπορεί να επιβληθεί πρόστιμο στις ιστοσελίδες των μέσων κοινωνικής δικτύωσης ή ακόμα και να μπλοκαριστούν από χώρες που πιστεύουν ότι οι εν λόγω ιστοσελίδες είναι συνεργοί στην εξάπλωση ψευδών ειδήσεων).</a:t>
            </a:r>
          </a:p>
          <a:p>
            <a:pPr marL="0" indent="0" algn="just">
              <a:lnSpc>
                <a:spcPct val="100000"/>
              </a:lnSpc>
              <a:buNone/>
            </a:pPr>
            <a:endParaRPr lang="en-US" dirty="0" smtClean="0"/>
          </a:p>
        </p:txBody>
      </p:sp>
      <p:pic>
        <p:nvPicPr>
          <p:cNvPr id="3074" name="Picture 2" descr="Risultati immagini per fake news soci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68" y="1416424"/>
            <a:ext cx="5182724" cy="29152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83069382"/>
      </p:ext>
    </p:extLst>
  </p:cSld>
  <p:clrMapOvr>
    <a:masterClrMapping/>
  </p:clrMapOvr>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YMB">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1494</Words>
  <Application>Microsoft Office PowerPoint</Application>
  <PresentationFormat>Widescreen</PresentationFormat>
  <Paragraphs>58</Paragraphs>
  <Slides>12</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Arial</vt:lpstr>
      <vt:lpstr>Calibri</vt:lpstr>
      <vt:lpstr>Calibri Light</vt:lpstr>
      <vt:lpstr>Open Sans</vt:lpstr>
      <vt:lpstr>Roboto Slab</vt:lpstr>
      <vt:lpstr>CARDET Course template</vt:lpstr>
      <vt:lpstr>1_Custom Design</vt:lpstr>
      <vt:lpstr>2_Custom Design</vt:lpstr>
      <vt:lpstr>Custom Design</vt:lpstr>
      <vt:lpstr>3_Custom Design</vt:lpstr>
      <vt:lpstr>4_Custom Design</vt:lpstr>
      <vt:lpstr>5_Custom Design</vt:lpstr>
      <vt:lpstr>Ψευδείς Ειδήσεις</vt:lpstr>
      <vt:lpstr>ΨΕΥΔΕΙΣ ΕΙΔΗΣΕΙΣ - Ορισμός</vt:lpstr>
      <vt:lpstr>ΜΑΘΗΣΙΑΚΑ ΑΠΟΤΕΛΕΣΜΑΤΑ</vt:lpstr>
      <vt:lpstr>ΤΑ ΨΗΦΙΑΚΑ ΜΕΣΑ</vt:lpstr>
      <vt:lpstr>ΨΗΦΙΑΚΗ ΜΕΤΑΜΟΡΦΩΣΗ</vt:lpstr>
      <vt:lpstr>Ο ΑΠΑΡΑΙΤΗΤΟΣ ΔΙΑΛΟΓΟΣ: ΨΗΦΙΑΚΗ ΕΝΣΥΝΑΙΣΘΗΣΗ</vt:lpstr>
      <vt:lpstr>ΤΟ ΤΡΙΓΩΝΟ ΤΩΝ ΨΕΥΔΩΝ ΕΙΔΗΣΕΩΝ</vt:lpstr>
      <vt:lpstr>ΕΡΓΑΛΕΙΑ ΚΑΙ ΥΠΗΡΕΣΙΕΣ</vt:lpstr>
      <vt:lpstr>ΜΕΣΑ ΚΟΙΝΩΝΙΚΗΣ ΔΙΚΤΥΩΣΗΣ</vt:lpstr>
      <vt:lpstr>ΚΙΝΗΤΡΟ</vt:lpstr>
      <vt:lpstr>ΒΙΒΛΙΟΓΡΑΦΙΑ</vt:lpstr>
      <vt:lpstr>Τέλος Κεφαλαίου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Theognosia Petrou</cp:lastModifiedBy>
  <cp:revision>134</cp:revision>
  <dcterms:created xsi:type="dcterms:W3CDTF">2019-11-27T07:34:47Z</dcterms:created>
  <dcterms:modified xsi:type="dcterms:W3CDTF">2020-08-24T11:55:44Z</dcterms:modified>
</cp:coreProperties>
</file>