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sldIdLst>
    <p:sldId id="304" r:id="rId8"/>
    <p:sldId id="312" r:id="rId9"/>
    <p:sldId id="313" r:id="rId10"/>
    <p:sldId id="307" r:id="rId11"/>
    <p:sldId id="314" r:id="rId12"/>
    <p:sldId id="306" r:id="rId13"/>
    <p:sldId id="327" r:id="rId14"/>
    <p:sldId id="305" r:id="rId15"/>
    <p:sldId id="323" r:id="rId16"/>
    <p:sldId id="324" r:id="rId17"/>
    <p:sldId id="265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A"/>
    <a:srgbClr val="1D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DA112-3ED4-4389-B5BC-4B4272B18DE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577F4882-4797-4919-A467-40E52C475FD1}">
      <dgm:prSet phldrT="[Szöveg]"/>
      <dgm:spPr>
        <a:solidFill>
          <a:schemeClr val="accent2"/>
        </a:solidFill>
      </dgm:spPr>
      <dgm:t>
        <a:bodyPr/>
        <a:lstStyle/>
        <a:p>
          <a:r>
            <a:rPr lang="hu-HU" dirty="0" smtClean="0">
              <a:latin typeface="+mn-lt"/>
              <a:cs typeface="Arial" panose="020B0604020202020204" pitchFamily="34" charset="0"/>
            </a:rPr>
            <a:t>In your other communities (e.g. sport</a:t>
          </a:r>
          <a:r>
            <a:rPr lang="en-GB" dirty="0" smtClean="0">
              <a:latin typeface="+mn-lt"/>
              <a:cs typeface="Arial" panose="020B0604020202020204" pitchFamily="34" charset="0"/>
            </a:rPr>
            <a:t>s</a:t>
          </a:r>
          <a:r>
            <a:rPr lang="hu-HU" dirty="0" smtClean="0">
              <a:latin typeface="+mn-lt"/>
              <a:cs typeface="Arial" panose="020B0604020202020204" pitchFamily="34" charset="0"/>
            </a:rPr>
            <a:t> club)</a:t>
          </a:r>
          <a:endParaRPr lang="hu-HU" dirty="0">
            <a:latin typeface="+mn-lt"/>
            <a:cs typeface="Arial" panose="020B0604020202020204" pitchFamily="34" charset="0"/>
          </a:endParaRPr>
        </a:p>
      </dgm:t>
    </dgm:pt>
    <dgm:pt modelId="{31D0B762-3BB6-499C-9019-4D55CAC2E4AD}" type="parTrans" cxnId="{815B7025-6D05-4499-941C-0249C50E89BF}">
      <dgm:prSet/>
      <dgm:spPr/>
      <dgm:t>
        <a:bodyPr/>
        <a:lstStyle/>
        <a:p>
          <a:endParaRPr lang="hu-HU"/>
        </a:p>
      </dgm:t>
    </dgm:pt>
    <dgm:pt modelId="{F592374A-2B8A-49C1-B899-C5F53240251B}" type="sibTrans" cxnId="{815B7025-6D05-4499-941C-0249C50E89BF}">
      <dgm:prSet/>
      <dgm:spPr/>
      <dgm:t>
        <a:bodyPr/>
        <a:lstStyle/>
        <a:p>
          <a:endParaRPr lang="hu-HU"/>
        </a:p>
      </dgm:t>
    </dgm:pt>
    <dgm:pt modelId="{35B717D7-5839-4681-A5E0-4A634DEDAA57}">
      <dgm:prSet phldrT="[Szöveg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dirty="0" smtClean="0">
              <a:latin typeface="+mn-lt"/>
              <a:cs typeface="Arial" panose="020B0604020202020204" pitchFamily="34" charset="0"/>
            </a:rPr>
            <a:t>In your school</a:t>
          </a:r>
          <a:endParaRPr lang="hu-HU" dirty="0">
            <a:latin typeface="+mn-lt"/>
            <a:cs typeface="Arial" panose="020B0604020202020204" pitchFamily="34" charset="0"/>
          </a:endParaRPr>
        </a:p>
      </dgm:t>
    </dgm:pt>
    <dgm:pt modelId="{6C067174-0B23-4945-8CFA-BB586F85ABC4}" type="parTrans" cxnId="{78A8388D-8478-44CD-BEF2-E063B449CA96}">
      <dgm:prSet/>
      <dgm:spPr/>
      <dgm:t>
        <a:bodyPr/>
        <a:lstStyle/>
        <a:p>
          <a:endParaRPr lang="hu-HU"/>
        </a:p>
      </dgm:t>
    </dgm:pt>
    <dgm:pt modelId="{E4669FD1-7272-4CCB-97DB-2F2F29F0CA4E}" type="sibTrans" cxnId="{78A8388D-8478-44CD-BEF2-E063B449CA96}">
      <dgm:prSet/>
      <dgm:spPr/>
      <dgm:t>
        <a:bodyPr/>
        <a:lstStyle/>
        <a:p>
          <a:endParaRPr lang="hu-HU"/>
        </a:p>
      </dgm:t>
    </dgm:pt>
    <dgm:pt modelId="{9BAB14F3-591A-47E3-883C-DECA988788FF}">
      <dgm:prSet phldrT="[Szöveg]"/>
      <dgm:spPr>
        <a:solidFill>
          <a:schemeClr val="accent3"/>
        </a:solidFill>
      </dgm:spPr>
      <dgm:t>
        <a:bodyPr/>
        <a:lstStyle/>
        <a:p>
          <a:r>
            <a:rPr lang="hu-HU" dirty="0" smtClean="0">
              <a:latin typeface="+mn-lt"/>
              <a:cs typeface="Arial" panose="020B0604020202020204" pitchFamily="34" charset="0"/>
            </a:rPr>
            <a:t>In your family and friends </a:t>
          </a:r>
          <a:endParaRPr lang="hu-HU" dirty="0">
            <a:latin typeface="+mn-lt"/>
            <a:cs typeface="Arial" panose="020B0604020202020204" pitchFamily="34" charset="0"/>
          </a:endParaRPr>
        </a:p>
      </dgm:t>
    </dgm:pt>
    <dgm:pt modelId="{E39DABE4-520C-4B52-8B58-197BF6A2FC5B}" type="parTrans" cxnId="{1C199BA7-396F-412F-B83F-C485D5D39634}">
      <dgm:prSet/>
      <dgm:spPr/>
      <dgm:t>
        <a:bodyPr/>
        <a:lstStyle/>
        <a:p>
          <a:endParaRPr lang="hu-HU"/>
        </a:p>
      </dgm:t>
    </dgm:pt>
    <dgm:pt modelId="{7D257433-0AFC-48A8-9104-E157DAA6E706}" type="sibTrans" cxnId="{1C199BA7-396F-412F-B83F-C485D5D39634}">
      <dgm:prSet/>
      <dgm:spPr/>
      <dgm:t>
        <a:bodyPr/>
        <a:lstStyle/>
        <a:p>
          <a:endParaRPr lang="hu-HU"/>
        </a:p>
      </dgm:t>
    </dgm:pt>
    <dgm:pt modelId="{938294BF-E5EB-4506-ADC9-6918DDB24D93}">
      <dgm:prSet phldrT="[Szöveg]"/>
      <dgm:spPr>
        <a:solidFill>
          <a:schemeClr val="accent4"/>
        </a:solidFill>
      </dgm:spPr>
      <dgm:t>
        <a:bodyPr/>
        <a:lstStyle/>
        <a:p>
          <a:r>
            <a:rPr lang="hu-HU" dirty="0" smtClean="0">
              <a:latin typeface="+mn-lt"/>
              <a:cs typeface="Arial" panose="020B0604020202020204" pitchFamily="34" charset="0"/>
            </a:rPr>
            <a:t>Intrapersonal level</a:t>
          </a:r>
          <a:endParaRPr lang="hu-HU" dirty="0">
            <a:latin typeface="+mn-lt"/>
            <a:cs typeface="Arial" panose="020B0604020202020204" pitchFamily="34" charset="0"/>
          </a:endParaRPr>
        </a:p>
      </dgm:t>
    </dgm:pt>
    <dgm:pt modelId="{82AF9B9D-469A-4D57-B689-273B95AE73D5}" type="parTrans" cxnId="{23F94758-D0D3-4EE6-9AE8-C6BEB027AF6A}">
      <dgm:prSet/>
      <dgm:spPr/>
      <dgm:t>
        <a:bodyPr/>
        <a:lstStyle/>
        <a:p>
          <a:endParaRPr lang="hu-HU"/>
        </a:p>
      </dgm:t>
    </dgm:pt>
    <dgm:pt modelId="{A570F07B-9489-4A0B-B602-0858073E8532}" type="sibTrans" cxnId="{23F94758-D0D3-4EE6-9AE8-C6BEB027AF6A}">
      <dgm:prSet/>
      <dgm:spPr/>
      <dgm:t>
        <a:bodyPr/>
        <a:lstStyle/>
        <a:p>
          <a:endParaRPr lang="hu-HU"/>
        </a:p>
      </dgm:t>
    </dgm:pt>
    <dgm:pt modelId="{148F8AA5-87E7-4A34-AD10-B9D43ED83B07}" type="pres">
      <dgm:prSet presAssocID="{2D2DA112-3ED4-4389-B5BC-4B4272B18DE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039335-63DC-4695-87D6-0DBAF20317C1}" type="pres">
      <dgm:prSet presAssocID="{2D2DA112-3ED4-4389-B5BC-4B4272B18DE2}" presName="comp1" presStyleCnt="0"/>
      <dgm:spPr/>
    </dgm:pt>
    <dgm:pt modelId="{C1838504-094A-4B88-9535-00F97A875FBB}" type="pres">
      <dgm:prSet presAssocID="{2D2DA112-3ED4-4389-B5BC-4B4272B18DE2}" presName="circle1" presStyleLbl="node1" presStyleIdx="0" presStyleCnt="4" custLinFactNeighborX="-10037" custLinFactNeighborY="627"/>
      <dgm:spPr/>
      <dgm:t>
        <a:bodyPr/>
        <a:lstStyle/>
        <a:p>
          <a:endParaRPr lang="hu-HU"/>
        </a:p>
      </dgm:t>
    </dgm:pt>
    <dgm:pt modelId="{A3F6D59B-D99F-4C21-81AB-0B3901A5FA2D}" type="pres">
      <dgm:prSet presAssocID="{2D2DA112-3ED4-4389-B5BC-4B4272B18DE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DB06B4-CD54-4C65-B880-79490C449323}" type="pres">
      <dgm:prSet presAssocID="{2D2DA112-3ED4-4389-B5BC-4B4272B18DE2}" presName="comp2" presStyleCnt="0"/>
      <dgm:spPr/>
    </dgm:pt>
    <dgm:pt modelId="{55213AA0-C258-4F8D-A1C6-47024919C6D1}" type="pres">
      <dgm:prSet presAssocID="{2D2DA112-3ED4-4389-B5BC-4B4272B18DE2}" presName="circle2" presStyleLbl="node1" presStyleIdx="1" presStyleCnt="4" custLinFactNeighborX="-13405" custLinFactNeighborY="-451"/>
      <dgm:spPr/>
      <dgm:t>
        <a:bodyPr/>
        <a:lstStyle/>
        <a:p>
          <a:endParaRPr lang="hu-HU"/>
        </a:p>
      </dgm:t>
    </dgm:pt>
    <dgm:pt modelId="{5AEEC783-B383-459E-AB42-A8E7C79E0C1B}" type="pres">
      <dgm:prSet presAssocID="{2D2DA112-3ED4-4389-B5BC-4B4272B18DE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94A03B-7F39-4AF9-85A1-4B9AC1908F76}" type="pres">
      <dgm:prSet presAssocID="{2D2DA112-3ED4-4389-B5BC-4B4272B18DE2}" presName="comp3" presStyleCnt="0"/>
      <dgm:spPr/>
    </dgm:pt>
    <dgm:pt modelId="{3512F3F7-37E2-4220-8EBC-1804EC857E71}" type="pres">
      <dgm:prSet presAssocID="{2D2DA112-3ED4-4389-B5BC-4B4272B18DE2}" presName="circle3" presStyleLbl="node1" presStyleIdx="2" presStyleCnt="4" custLinFactNeighborX="-18304" custLinFactNeighborY="-390"/>
      <dgm:spPr/>
      <dgm:t>
        <a:bodyPr/>
        <a:lstStyle/>
        <a:p>
          <a:endParaRPr lang="hu-HU"/>
        </a:p>
      </dgm:t>
    </dgm:pt>
    <dgm:pt modelId="{181ECD87-3C57-4CD5-A308-CDE057AFE55E}" type="pres">
      <dgm:prSet presAssocID="{2D2DA112-3ED4-4389-B5BC-4B4272B18DE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BC151-ACB1-4A06-95F9-5718BDD20F87}" type="pres">
      <dgm:prSet presAssocID="{2D2DA112-3ED4-4389-B5BC-4B4272B18DE2}" presName="comp4" presStyleCnt="0"/>
      <dgm:spPr/>
    </dgm:pt>
    <dgm:pt modelId="{1D31107D-9C6F-434B-927F-61D0AA1A3CA5}" type="pres">
      <dgm:prSet presAssocID="{2D2DA112-3ED4-4389-B5BC-4B4272B18DE2}" presName="circle4" presStyleLbl="node1" presStyleIdx="3" presStyleCnt="4" custLinFactNeighborX="-25789" custLinFactNeighborY="32"/>
      <dgm:spPr/>
      <dgm:t>
        <a:bodyPr/>
        <a:lstStyle/>
        <a:p>
          <a:endParaRPr lang="hu-HU"/>
        </a:p>
      </dgm:t>
    </dgm:pt>
    <dgm:pt modelId="{AF13C81C-A4F8-432C-A191-3963D61C5814}" type="pres">
      <dgm:prSet presAssocID="{2D2DA112-3ED4-4389-B5BC-4B4272B18DE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5B7025-6D05-4499-941C-0249C50E89BF}" srcId="{2D2DA112-3ED4-4389-B5BC-4B4272B18DE2}" destId="{577F4882-4797-4919-A467-40E52C475FD1}" srcOrd="0" destOrd="0" parTransId="{31D0B762-3BB6-499C-9019-4D55CAC2E4AD}" sibTransId="{F592374A-2B8A-49C1-B899-C5F53240251B}"/>
    <dgm:cxn modelId="{577F4DB0-084B-43DC-85C7-878A58E8C3DE}" type="presOf" srcId="{577F4882-4797-4919-A467-40E52C475FD1}" destId="{C1838504-094A-4B88-9535-00F97A875FBB}" srcOrd="0" destOrd="0" presId="urn:microsoft.com/office/officeart/2005/8/layout/venn2"/>
    <dgm:cxn modelId="{0ED33F34-76D4-4F28-9184-D6E4601FEE0E}" type="presOf" srcId="{938294BF-E5EB-4506-ADC9-6918DDB24D93}" destId="{1D31107D-9C6F-434B-927F-61D0AA1A3CA5}" srcOrd="0" destOrd="0" presId="urn:microsoft.com/office/officeart/2005/8/layout/venn2"/>
    <dgm:cxn modelId="{8F99E796-6DFD-45C3-914D-15F59D0B06C1}" type="presOf" srcId="{35B717D7-5839-4681-A5E0-4A634DEDAA57}" destId="{55213AA0-C258-4F8D-A1C6-47024919C6D1}" srcOrd="0" destOrd="0" presId="urn:microsoft.com/office/officeart/2005/8/layout/venn2"/>
    <dgm:cxn modelId="{23F94758-D0D3-4EE6-9AE8-C6BEB027AF6A}" srcId="{2D2DA112-3ED4-4389-B5BC-4B4272B18DE2}" destId="{938294BF-E5EB-4506-ADC9-6918DDB24D93}" srcOrd="3" destOrd="0" parTransId="{82AF9B9D-469A-4D57-B689-273B95AE73D5}" sibTransId="{A570F07B-9489-4A0B-B602-0858073E8532}"/>
    <dgm:cxn modelId="{46E143C7-7BA6-4489-BCAF-EDB4922D9724}" type="presOf" srcId="{938294BF-E5EB-4506-ADC9-6918DDB24D93}" destId="{AF13C81C-A4F8-432C-A191-3963D61C5814}" srcOrd="1" destOrd="0" presId="urn:microsoft.com/office/officeart/2005/8/layout/venn2"/>
    <dgm:cxn modelId="{196CE074-9343-41BE-B7C6-8BE8CFB357CB}" type="presOf" srcId="{577F4882-4797-4919-A467-40E52C475FD1}" destId="{A3F6D59B-D99F-4C21-81AB-0B3901A5FA2D}" srcOrd="1" destOrd="0" presId="urn:microsoft.com/office/officeart/2005/8/layout/venn2"/>
    <dgm:cxn modelId="{06D45888-55C1-4636-867A-AAF179C9F97B}" type="presOf" srcId="{9BAB14F3-591A-47E3-883C-DECA988788FF}" destId="{181ECD87-3C57-4CD5-A308-CDE057AFE55E}" srcOrd="1" destOrd="0" presId="urn:microsoft.com/office/officeart/2005/8/layout/venn2"/>
    <dgm:cxn modelId="{1C199BA7-396F-412F-B83F-C485D5D39634}" srcId="{2D2DA112-3ED4-4389-B5BC-4B4272B18DE2}" destId="{9BAB14F3-591A-47E3-883C-DECA988788FF}" srcOrd="2" destOrd="0" parTransId="{E39DABE4-520C-4B52-8B58-197BF6A2FC5B}" sibTransId="{7D257433-0AFC-48A8-9104-E157DAA6E706}"/>
    <dgm:cxn modelId="{5D574AC3-9DB9-410D-A341-1EE30471953D}" type="presOf" srcId="{2D2DA112-3ED4-4389-B5BC-4B4272B18DE2}" destId="{148F8AA5-87E7-4A34-AD10-B9D43ED83B07}" srcOrd="0" destOrd="0" presId="urn:microsoft.com/office/officeart/2005/8/layout/venn2"/>
    <dgm:cxn modelId="{1852027B-9910-4A50-A1BC-ACF8DB46AA96}" type="presOf" srcId="{9BAB14F3-591A-47E3-883C-DECA988788FF}" destId="{3512F3F7-37E2-4220-8EBC-1804EC857E71}" srcOrd="0" destOrd="0" presId="urn:microsoft.com/office/officeart/2005/8/layout/venn2"/>
    <dgm:cxn modelId="{78A8388D-8478-44CD-BEF2-E063B449CA96}" srcId="{2D2DA112-3ED4-4389-B5BC-4B4272B18DE2}" destId="{35B717D7-5839-4681-A5E0-4A634DEDAA57}" srcOrd="1" destOrd="0" parTransId="{6C067174-0B23-4945-8CFA-BB586F85ABC4}" sibTransId="{E4669FD1-7272-4CCB-97DB-2F2F29F0CA4E}"/>
    <dgm:cxn modelId="{57CA5666-2528-42C9-B8CF-59C7CFC78538}" type="presOf" srcId="{35B717D7-5839-4681-A5E0-4A634DEDAA57}" destId="{5AEEC783-B383-459E-AB42-A8E7C79E0C1B}" srcOrd="1" destOrd="0" presId="urn:microsoft.com/office/officeart/2005/8/layout/venn2"/>
    <dgm:cxn modelId="{326E46CC-3DEA-4543-A70C-828D3E56FF05}" type="presParOf" srcId="{148F8AA5-87E7-4A34-AD10-B9D43ED83B07}" destId="{FE039335-63DC-4695-87D6-0DBAF20317C1}" srcOrd="0" destOrd="0" presId="urn:microsoft.com/office/officeart/2005/8/layout/venn2"/>
    <dgm:cxn modelId="{C3C6662D-CE96-40F0-A84F-CF1EB230CF97}" type="presParOf" srcId="{FE039335-63DC-4695-87D6-0DBAF20317C1}" destId="{C1838504-094A-4B88-9535-00F97A875FBB}" srcOrd="0" destOrd="0" presId="urn:microsoft.com/office/officeart/2005/8/layout/venn2"/>
    <dgm:cxn modelId="{28B85B35-1996-42AC-A818-9B39AE27F7E5}" type="presParOf" srcId="{FE039335-63DC-4695-87D6-0DBAF20317C1}" destId="{A3F6D59B-D99F-4C21-81AB-0B3901A5FA2D}" srcOrd="1" destOrd="0" presId="urn:microsoft.com/office/officeart/2005/8/layout/venn2"/>
    <dgm:cxn modelId="{80D4EE1B-6708-4AC5-BAEE-FA5098F2AB4C}" type="presParOf" srcId="{148F8AA5-87E7-4A34-AD10-B9D43ED83B07}" destId="{60DB06B4-CD54-4C65-B880-79490C449323}" srcOrd="1" destOrd="0" presId="urn:microsoft.com/office/officeart/2005/8/layout/venn2"/>
    <dgm:cxn modelId="{0847890E-CA5F-49A8-AEA0-F5CC4F957C79}" type="presParOf" srcId="{60DB06B4-CD54-4C65-B880-79490C449323}" destId="{55213AA0-C258-4F8D-A1C6-47024919C6D1}" srcOrd="0" destOrd="0" presId="urn:microsoft.com/office/officeart/2005/8/layout/venn2"/>
    <dgm:cxn modelId="{26F16635-18FA-41EE-9E05-E1E89F4A9129}" type="presParOf" srcId="{60DB06B4-CD54-4C65-B880-79490C449323}" destId="{5AEEC783-B383-459E-AB42-A8E7C79E0C1B}" srcOrd="1" destOrd="0" presId="urn:microsoft.com/office/officeart/2005/8/layout/venn2"/>
    <dgm:cxn modelId="{E5DDF3D9-4AF2-4132-AC90-2388CF57CBF0}" type="presParOf" srcId="{148F8AA5-87E7-4A34-AD10-B9D43ED83B07}" destId="{6594A03B-7F39-4AF9-85A1-4B9AC1908F76}" srcOrd="2" destOrd="0" presId="urn:microsoft.com/office/officeart/2005/8/layout/venn2"/>
    <dgm:cxn modelId="{46C619EA-E079-46C8-9D7C-E5DAA0E5F4A9}" type="presParOf" srcId="{6594A03B-7F39-4AF9-85A1-4B9AC1908F76}" destId="{3512F3F7-37E2-4220-8EBC-1804EC857E71}" srcOrd="0" destOrd="0" presId="urn:microsoft.com/office/officeart/2005/8/layout/venn2"/>
    <dgm:cxn modelId="{37DDBA34-25BC-43A6-8F97-49D4FEDB04BA}" type="presParOf" srcId="{6594A03B-7F39-4AF9-85A1-4B9AC1908F76}" destId="{181ECD87-3C57-4CD5-A308-CDE057AFE55E}" srcOrd="1" destOrd="0" presId="urn:microsoft.com/office/officeart/2005/8/layout/venn2"/>
    <dgm:cxn modelId="{57AE5F7A-676D-411D-9EF0-390A1FB2F6F4}" type="presParOf" srcId="{148F8AA5-87E7-4A34-AD10-B9D43ED83B07}" destId="{278BC151-ACB1-4A06-95F9-5718BDD20F87}" srcOrd="3" destOrd="0" presId="urn:microsoft.com/office/officeart/2005/8/layout/venn2"/>
    <dgm:cxn modelId="{F510B4D4-EBA9-4301-A583-BC31BB7DE185}" type="presParOf" srcId="{278BC151-ACB1-4A06-95F9-5718BDD20F87}" destId="{1D31107D-9C6F-434B-927F-61D0AA1A3CA5}" srcOrd="0" destOrd="0" presId="urn:microsoft.com/office/officeart/2005/8/layout/venn2"/>
    <dgm:cxn modelId="{32123482-B0E8-42CE-8DDA-2A5F25D6459D}" type="presParOf" srcId="{278BC151-ACB1-4A06-95F9-5718BDD20F87}" destId="{AF13C81C-A4F8-432C-A191-3963D61C581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38504-094A-4B88-9535-00F97A875FBB}">
      <dsp:nvSpPr>
        <dsp:cNvPr id="0" name=""/>
        <dsp:cNvSpPr/>
      </dsp:nvSpPr>
      <dsp:spPr>
        <a:xfrm>
          <a:off x="2377258" y="0"/>
          <a:ext cx="4939073" cy="493907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+mn-lt"/>
              <a:cs typeface="Arial" panose="020B0604020202020204" pitchFamily="34" charset="0"/>
            </a:rPr>
            <a:t>In your other communities (e.g. sport</a:t>
          </a:r>
          <a:r>
            <a:rPr lang="en-GB" sz="1200" kern="1200" dirty="0" smtClean="0">
              <a:latin typeface="+mn-lt"/>
              <a:cs typeface="Arial" panose="020B0604020202020204" pitchFamily="34" charset="0"/>
            </a:rPr>
            <a:t>s</a:t>
          </a:r>
          <a:r>
            <a:rPr lang="hu-HU" sz="1200" kern="1200" dirty="0" smtClean="0">
              <a:latin typeface="+mn-lt"/>
              <a:cs typeface="Arial" panose="020B0604020202020204" pitchFamily="34" charset="0"/>
            </a:rPr>
            <a:t> club)</a:t>
          </a:r>
          <a:endParaRPr lang="hu-HU" sz="1200" kern="1200" dirty="0">
            <a:latin typeface="+mn-lt"/>
            <a:cs typeface="Arial" panose="020B0604020202020204" pitchFamily="34" charset="0"/>
          </a:endParaRPr>
        </a:p>
      </dsp:txBody>
      <dsp:txXfrm>
        <a:off x="4156312" y="246953"/>
        <a:ext cx="1380964" cy="740860"/>
      </dsp:txXfrm>
    </dsp:sp>
    <dsp:sp modelId="{55213AA0-C258-4F8D-A1C6-47024919C6D1}">
      <dsp:nvSpPr>
        <dsp:cNvPr id="0" name=""/>
        <dsp:cNvSpPr/>
      </dsp:nvSpPr>
      <dsp:spPr>
        <a:xfrm>
          <a:off x="2837234" y="969994"/>
          <a:ext cx="3951258" cy="3951258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+mn-lt"/>
              <a:cs typeface="Arial" panose="020B0604020202020204" pitchFamily="34" charset="0"/>
            </a:rPr>
            <a:t>In your school</a:t>
          </a:r>
          <a:endParaRPr lang="hu-HU" sz="1200" kern="1200" dirty="0">
            <a:latin typeface="+mn-lt"/>
            <a:cs typeface="Arial" panose="020B0604020202020204" pitchFamily="34" charset="0"/>
          </a:endParaRPr>
        </a:p>
      </dsp:txBody>
      <dsp:txXfrm>
        <a:off x="4122381" y="1207069"/>
        <a:ext cx="1380964" cy="711226"/>
      </dsp:txXfrm>
    </dsp:sp>
    <dsp:sp modelId="{3512F3F7-37E2-4220-8EBC-1804EC857E71}">
      <dsp:nvSpPr>
        <dsp:cNvPr id="0" name=""/>
        <dsp:cNvSpPr/>
      </dsp:nvSpPr>
      <dsp:spPr>
        <a:xfrm>
          <a:off x="3318379" y="1964071"/>
          <a:ext cx="2963443" cy="296344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+mn-lt"/>
              <a:cs typeface="Arial" panose="020B0604020202020204" pitchFamily="34" charset="0"/>
            </a:rPr>
            <a:t>In your family and friends </a:t>
          </a:r>
          <a:endParaRPr lang="hu-HU" sz="1200" kern="1200" dirty="0">
            <a:latin typeface="+mn-lt"/>
            <a:cs typeface="Arial" panose="020B0604020202020204" pitchFamily="34" charset="0"/>
          </a:endParaRPr>
        </a:p>
      </dsp:txBody>
      <dsp:txXfrm>
        <a:off x="4109618" y="2186330"/>
        <a:ext cx="1380964" cy="666774"/>
      </dsp:txXfrm>
    </dsp:sp>
    <dsp:sp modelId="{1D31107D-9C6F-434B-927F-61D0AA1A3CA5}">
      <dsp:nvSpPr>
        <dsp:cNvPr id="0" name=""/>
        <dsp:cNvSpPr/>
      </dsp:nvSpPr>
      <dsp:spPr>
        <a:xfrm>
          <a:off x="3845220" y="2963443"/>
          <a:ext cx="1975629" cy="197562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latin typeface="+mn-lt"/>
              <a:cs typeface="Arial" panose="020B0604020202020204" pitchFamily="34" charset="0"/>
            </a:rPr>
            <a:t>Intrapersonal level</a:t>
          </a:r>
          <a:endParaRPr lang="hu-HU" sz="1200" kern="1200" dirty="0">
            <a:latin typeface="+mn-lt"/>
            <a:cs typeface="Arial" panose="020B0604020202020204" pitchFamily="34" charset="0"/>
          </a:endParaRPr>
        </a:p>
      </dsp:txBody>
      <dsp:txXfrm>
        <a:off x="4134544" y="3457351"/>
        <a:ext cx="1396980" cy="98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8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83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4720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49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797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2286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509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256091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7805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3654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53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5531175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3788" y="1212611"/>
            <a:ext cx="5531175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779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11426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712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305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5834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4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50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european-commission-against-racism-and-intolerance/hate-speech-and-violence" TargetMode="External"/><Relationship Id="rId2" Type="http://schemas.openxmlformats.org/officeDocument/2006/relationships/hyperlink" Target="https://www.un.org/sg/en/content/sg/speeches/2019-06-18/un-strategy-and-plan-of-action-hate-speech-remark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qualityhumanrights.com/en/our-research/list-all-our-research-reports" TargetMode="External"/><Relationship Id="rId4" Type="http://schemas.openxmlformats.org/officeDocument/2006/relationships/hyperlink" Target="https://ec.europa.eu/regional_policy/en/policy/what/glossary/e/equal-opportuniti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arenet.org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nectsafely.org/wp-content/uploads/Hate-Speech-8.5x11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Hate </a:t>
            </a:r>
            <a:r>
              <a:rPr lang="hu-HU" b="1" dirty="0" smtClean="0">
                <a:cs typeface="Arial" panose="020B0604020202020204" pitchFamily="34" charset="0"/>
              </a:rPr>
              <a:t>speech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3: Solutions </a:t>
            </a:r>
            <a:r>
              <a:rPr lang="en-US" dirty="0"/>
              <a:t>for hate speech</a:t>
            </a:r>
          </a:p>
        </p:txBody>
      </p:sp>
    </p:spTree>
    <p:extLst>
      <p:ext uri="{BB962C8B-B14F-4D97-AF65-F5344CB8AC3E}">
        <p14:creationId xmlns:p14="http://schemas.microsoft.com/office/powerpoint/2010/main" val="12673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atin typeface="+mj-lt"/>
                <a:cs typeface="Arial" panose="020B0604020202020204" pitchFamily="34" charset="0"/>
              </a:rPr>
              <a:t>Useful</a:t>
            </a:r>
            <a:r>
              <a:rPr lang="hu-HU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latin typeface="+mj-lt"/>
                <a:cs typeface="Arial" panose="020B0604020202020204" pitchFamily="34" charset="0"/>
              </a:rPr>
              <a:t>links</a:t>
            </a:r>
            <a:endParaRPr lang="hu-HU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António Guterres, United Nations Secretary General, 2019 – United Nations Strategy and Plan of Action on Hate 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Speech: </a:t>
            </a:r>
            <a:r>
              <a:rPr lang="hu-HU" sz="1400" dirty="0">
                <a:latin typeface="+mn-lt"/>
                <a:hlinkClick r:id="rId2"/>
              </a:rPr>
              <a:t>https://</a:t>
            </a:r>
            <a:r>
              <a:rPr lang="hu-HU" sz="1400" dirty="0" smtClean="0">
                <a:latin typeface="+mn-lt"/>
                <a:hlinkClick r:id="rId2"/>
              </a:rPr>
              <a:t>www.un.org/sg/en/content/sg/speeches/2019-06-18/un-strategy-and-plan-of-action-hate-speech-remarks</a:t>
            </a:r>
            <a:endParaRPr lang="hu-HU" sz="14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Council of Europe, Hate speech and violence: </a:t>
            </a:r>
            <a:r>
              <a:rPr lang="hu-HU" sz="1400" dirty="0">
                <a:latin typeface="+mn-lt"/>
                <a:hlinkClick r:id="rId3"/>
              </a:rPr>
              <a:t>https://</a:t>
            </a:r>
            <a:r>
              <a:rPr lang="hu-HU" sz="1400" dirty="0" smtClean="0">
                <a:latin typeface="+mn-lt"/>
                <a:hlinkClick r:id="rId3"/>
              </a:rPr>
              <a:t>www.coe.int/en/web/european-commission-against-racism-and-intolerance/hate-speech-and-violence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+mn-lt"/>
                <a:cs typeface="Arial" panose="020B0604020202020204" pitchFamily="34" charset="0"/>
              </a:rPr>
              <a:t>European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Commission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, EU </a:t>
            </a:r>
            <a:r>
              <a:rPr lang="hu-HU" sz="1400" dirty="0" err="1">
                <a:latin typeface="+mn-lt"/>
                <a:cs typeface="Arial" panose="020B0604020202020204" pitchFamily="34" charset="0"/>
              </a:rPr>
              <a:t>Equal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Opportunity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: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400" dirty="0">
                <a:latin typeface="+mn-lt"/>
                <a:cs typeface="Arial" panose="020B0604020202020204" pitchFamily="34" charset="0"/>
                <a:hlinkClick r:id="rId4"/>
              </a:rPr>
              <a:t>https://</a:t>
            </a:r>
            <a:r>
              <a:rPr lang="hu-HU" sz="1400" dirty="0" smtClean="0">
                <a:latin typeface="+mn-lt"/>
                <a:cs typeface="Arial" panose="020B0604020202020204" pitchFamily="34" charset="0"/>
                <a:hlinkClick r:id="rId4"/>
              </a:rPr>
              <a:t>ec.europa.eu/regional_policy/en/policy/what/glossary/e/equal-opportunities</a:t>
            </a:r>
            <a:endParaRPr lang="hu-HU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Equality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and Human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rights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Commission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, Research </a:t>
            </a:r>
            <a:r>
              <a:rPr lang="hu-HU" sz="1400" dirty="0" err="1" smtClean="0">
                <a:latin typeface="+mn-lt"/>
                <a:cs typeface="Arial" panose="020B0604020202020204" pitchFamily="34" charset="0"/>
              </a:rPr>
              <a:t>reports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hu-HU" sz="1400" dirty="0">
                <a:latin typeface="+mn-lt"/>
                <a:hlinkClick r:id="rId5"/>
              </a:rPr>
              <a:t>https://www.equalityhumanrights.com/en/our-research/list-all-our-research-reports</a:t>
            </a:r>
            <a:endParaRPr lang="hu-HU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of Module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0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Formal solution - reporting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If you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find hate speech on any online forum that tries to be responsible,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you </a:t>
            </a:r>
            <a:r>
              <a:rPr lang="en-US" dirty="0">
                <a:latin typeface="+mn-lt"/>
                <a:cs typeface="Arial" panose="020B0604020202020204" pitchFamily="34" charset="0"/>
              </a:rPr>
              <a:t>should immediately report it. While the reporting mechanisms are different for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each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platform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reporting service, most will have online guides to walk users through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process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While reporting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 </a:t>
            </a:r>
            <a:r>
              <a:rPr lang="en-US" dirty="0">
                <a:latin typeface="+mn-lt"/>
                <a:cs typeface="Arial" panose="020B0604020202020204" pitchFamily="34" charset="0"/>
              </a:rPr>
              <a:t>important step, reporting alone, will not prevent hate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speech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anymore </a:t>
            </a:r>
            <a:r>
              <a:rPr lang="en-US" dirty="0">
                <a:latin typeface="+mn-lt"/>
                <a:cs typeface="Arial" panose="020B0604020202020204" pitchFamily="34" charset="0"/>
              </a:rPr>
              <a:t>than policing will prevent all crimes.</a:t>
            </a:r>
            <a:endParaRPr lang="hu-HU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Psychological solution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Encourage empathy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in young people and children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 </a:t>
            </a:r>
            <a:r>
              <a:rPr lang="en-US" dirty="0">
                <a:latin typeface="+mn-lt"/>
                <a:cs typeface="Arial" panose="020B0604020202020204" pitchFamily="34" charset="0"/>
              </a:rPr>
              <a:t>remind them that, when engaging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with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others </a:t>
            </a:r>
            <a:r>
              <a:rPr lang="en-US" dirty="0">
                <a:latin typeface="+mn-lt"/>
                <a:cs typeface="Arial" panose="020B0604020202020204" pitchFamily="34" charset="0"/>
              </a:rPr>
              <a:t>online, there is another person on the other side of the screen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Encourage </a:t>
            </a:r>
            <a:r>
              <a:rPr lang="hu-HU" dirty="0">
                <a:latin typeface="+mn-lt"/>
                <a:cs typeface="Arial" panose="020B0604020202020204" pitchFamily="34" charset="0"/>
              </a:rPr>
              <a:t>young people and children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 </a:t>
            </a:r>
            <a:r>
              <a:rPr lang="en-US" dirty="0">
                <a:latin typeface="+mn-lt"/>
                <a:cs typeface="Arial" panose="020B0604020202020204" pitchFamily="34" charset="0"/>
              </a:rPr>
              <a:t>have an open attitude and honest curiosity about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other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people </a:t>
            </a:r>
            <a:r>
              <a:rPr lang="en-US" dirty="0">
                <a:latin typeface="+mn-lt"/>
                <a:cs typeface="Arial" panose="020B0604020202020204" pitchFamily="34" charset="0"/>
              </a:rPr>
              <a:t>because some instances of hate speech are based on ignorance 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false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information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or designed to recruit young people to a hate group or radical ideology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Standing up for each other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 smtClean="0">
                <a:latin typeface="+mn-lt"/>
                <a:cs typeface="Arial" panose="020B0604020202020204" pitchFamily="34" charset="0"/>
              </a:rPr>
              <a:t>Young leaders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should </a:t>
            </a:r>
            <a:r>
              <a:rPr lang="en-US" dirty="0">
                <a:latin typeface="+mn-lt"/>
                <a:cs typeface="Arial" panose="020B0604020202020204" pitchFamily="34" charset="0"/>
              </a:rPr>
              <a:t>help students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by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posing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realistic scenarios that they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are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likely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experience online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encouraging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them to work together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come </a:t>
            </a:r>
            <a:r>
              <a:rPr lang="en-US" dirty="0">
                <a:latin typeface="+mn-lt"/>
                <a:cs typeface="Arial" panose="020B0604020202020204" pitchFamily="34" charset="0"/>
              </a:rPr>
              <a:t>up with the words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actions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they </a:t>
            </a:r>
            <a:r>
              <a:rPr lang="en-US" dirty="0">
                <a:latin typeface="+mn-lt"/>
                <a:cs typeface="Arial" panose="020B0604020202020204" pitchFamily="34" charset="0"/>
              </a:rPr>
              <a:t>can use to stand up for people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who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are </a:t>
            </a:r>
            <a:r>
              <a:rPr lang="en-US" dirty="0">
                <a:latin typeface="+mn-lt"/>
                <a:cs typeface="Arial" panose="020B0604020202020204" pitchFamily="34" charset="0"/>
              </a:rPr>
              <a:t>targeted by hate speech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bullies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prevent the spread 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false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information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hate speech,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encourage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 spread of accurate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positive </a:t>
            </a:r>
            <a:r>
              <a:rPr lang="en-US" dirty="0">
                <a:latin typeface="+mn-lt"/>
                <a:cs typeface="Arial" panose="020B0604020202020204" pitchFamily="34" charset="0"/>
              </a:rPr>
              <a:t>information.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This </a:t>
            </a:r>
            <a:r>
              <a:rPr lang="en-US" dirty="0">
                <a:latin typeface="+mn-lt"/>
                <a:cs typeface="Arial" panose="020B0604020202020204" pitchFamily="34" charset="0"/>
              </a:rPr>
              <a:t>will help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our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youngest </a:t>
            </a:r>
            <a:r>
              <a:rPr lang="en-US" dirty="0">
                <a:latin typeface="+mn-lt"/>
                <a:cs typeface="Arial" panose="020B0604020202020204" pitchFamily="34" charset="0"/>
              </a:rPr>
              <a:t>users of the internet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feel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empowered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help make the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online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world </a:t>
            </a:r>
            <a:r>
              <a:rPr lang="hu-HU" dirty="0">
                <a:latin typeface="+mn-lt"/>
                <a:cs typeface="Arial" panose="020B0604020202020204" pitchFamily="34" charset="0"/>
              </a:rPr>
              <a:t>a better place.</a:t>
            </a:r>
          </a:p>
        </p:txBody>
      </p:sp>
    </p:spTree>
    <p:extLst>
      <p:ext uri="{BB962C8B-B14F-4D97-AF65-F5344CB8AC3E}">
        <p14:creationId xmlns:p14="http://schemas.microsoft.com/office/powerpoint/2010/main" val="23251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Communication solution</a:t>
            </a:r>
            <a:endParaRPr lang="hu-H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Look for terms that might creep into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young people and children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vocabulary</a:t>
            </a:r>
            <a:r>
              <a:rPr lang="en-US" dirty="0">
                <a:latin typeface="+mn-lt"/>
                <a:cs typeface="Arial" panose="020B0604020202020204" pitchFamily="34" charset="0"/>
              </a:rPr>
              <a:t>. Sometimes kids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adults </a:t>
            </a:r>
            <a:r>
              <a:rPr lang="en-US" dirty="0">
                <a:latin typeface="+mn-lt"/>
                <a:cs typeface="Arial" panose="020B0604020202020204" pitchFamily="34" charset="0"/>
              </a:rPr>
              <a:t>use derogatory terms without realizing their impact. They may not mean 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hateful </a:t>
            </a:r>
            <a:r>
              <a:rPr lang="en-US" dirty="0">
                <a:latin typeface="+mn-lt"/>
                <a:cs typeface="Arial" panose="020B0604020202020204" pitchFamily="34" charset="0"/>
              </a:rPr>
              <a:t>but the words they use can still be hurtful and they may be getting into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bad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habits</a:t>
            </a:r>
            <a:r>
              <a:rPr lang="en-US" dirty="0">
                <a:latin typeface="+mn-lt"/>
                <a:cs typeface="Arial" panose="020B0604020202020204" pitchFamily="34" charset="0"/>
              </a:rPr>
              <a:t>. Phrases like “that’s so gay” can be hurtful and inappropriate, even if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they’re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not </a:t>
            </a:r>
            <a:r>
              <a:rPr lang="en-US" dirty="0">
                <a:latin typeface="+mn-lt"/>
                <a:cs typeface="Arial" panose="020B0604020202020204" pitchFamily="34" charset="0"/>
              </a:rPr>
              <a:t>motivated by hate. Don’t overreact to these situations.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Lots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kids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use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derogatory </a:t>
            </a:r>
            <a:r>
              <a:rPr lang="en-US" dirty="0">
                <a:latin typeface="+mn-lt"/>
                <a:cs typeface="Arial" panose="020B0604020202020204" pitchFamily="34" charset="0"/>
              </a:rPr>
              <a:t>terms without realizing it. They’re not being hateful but they might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need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 </a:t>
            </a:r>
            <a:r>
              <a:rPr lang="en-US" dirty="0">
                <a:latin typeface="+mn-lt"/>
                <a:cs typeface="Arial" panose="020B0604020202020204" pitchFamily="34" charset="0"/>
              </a:rPr>
              <a:t>be reminded that their words impact others.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Look for group behavior.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Young people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may </a:t>
            </a:r>
            <a:r>
              <a:rPr lang="en-US" dirty="0">
                <a:latin typeface="+mn-lt"/>
                <a:cs typeface="Arial" panose="020B0604020202020204" pitchFamily="34" charset="0"/>
              </a:rPr>
              <a:t>be fine in most situations but slip into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using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hateful </a:t>
            </a:r>
            <a:r>
              <a:rPr lang="en-US" dirty="0">
                <a:latin typeface="+mn-lt"/>
                <a:cs typeface="Arial" panose="020B0604020202020204" pitchFamily="34" charset="0"/>
              </a:rPr>
              <a:t>terms when around others, such as teammates or groups of friends.</a:t>
            </a:r>
            <a:endParaRPr lang="hu-HU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5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cs typeface="Arial" panose="020B0604020202020204" pitchFamily="34" charset="0"/>
              </a:rPr>
              <a:t>Activities</a:t>
            </a:r>
            <a:endParaRPr lang="hu-HU" b="1" dirty="0"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Many schools are implementing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digital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citizenship </a:t>
            </a:r>
            <a:r>
              <a:rPr lang="hu-HU" dirty="0">
                <a:latin typeface="+mn-lt"/>
                <a:cs typeface="Arial" panose="020B0604020202020204" pitchFamily="34" charset="0"/>
              </a:rPr>
              <a:t>curriculum starting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in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elementary </a:t>
            </a:r>
            <a:r>
              <a:rPr lang="hu-HU" dirty="0">
                <a:latin typeface="+mn-lt"/>
                <a:cs typeface="Arial" panose="020B0604020202020204" pitchFamily="34" charset="0"/>
              </a:rPr>
              <a:t>school and 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continuing</a:t>
            </a:r>
            <a:r>
              <a:rPr lang="hu-HU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through </a:t>
            </a:r>
            <a:r>
              <a:rPr lang="en-US" dirty="0">
                <a:latin typeface="+mn-lt"/>
                <a:cs typeface="Arial" panose="020B0604020202020204" pitchFamily="34" charset="0"/>
              </a:rPr>
              <a:t>high school. </a:t>
            </a:r>
            <a:endParaRPr lang="hu-HU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Students are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encouraged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be upstanders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online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rather </a:t>
            </a:r>
            <a:r>
              <a:rPr lang="en-US" dirty="0">
                <a:latin typeface="+mn-lt"/>
                <a:cs typeface="Arial" panose="020B0604020202020204" pitchFamily="34" charset="0"/>
              </a:rPr>
              <a:t>than being bystanders when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they</a:t>
            </a:r>
            <a:r>
              <a:rPr lang="hu-HU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see </a:t>
            </a:r>
            <a:r>
              <a:rPr lang="en-US" dirty="0">
                <a:latin typeface="+mn-lt"/>
                <a:cs typeface="Arial" panose="020B0604020202020204" pitchFamily="34" charset="0"/>
              </a:rPr>
              <a:t>bullying or hurtful speech online.</a:t>
            </a:r>
            <a:endParaRPr 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249646" y="1943478"/>
            <a:ext cx="5581652" cy="4617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Practice or role-play scenarios that you find the most challenging,” and suggests that, after an incident, “resist the urge to condemn the student instead ask what was behind their action.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panose="020B0604020202020204" pitchFamily="34" charset="0"/>
              </a:rPr>
              <a:t>Organizing </a:t>
            </a:r>
            <a:r>
              <a:rPr lang="en-US" dirty="0">
                <a:cs typeface="Arial" panose="020B0604020202020204" pitchFamily="34" charset="0"/>
              </a:rPr>
              <a:t>art festivals or other activities to gather and express feelings, opinions, experiences. 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 panose="020B0604020202020204" pitchFamily="34" charset="0"/>
              </a:rPr>
              <a:t>During art exhibition young people can talk to each other, share their views and ideas.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Digital Citizenship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49646" y="1212611"/>
            <a:ext cx="5531175" cy="530998"/>
          </a:xfrm>
        </p:spPr>
        <p:txBody>
          <a:bodyPr/>
          <a:lstStyle/>
          <a:p>
            <a:r>
              <a:rPr lang="en-US" b="1" dirty="0"/>
              <a:t>Role plays, theater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6249646" y="3548038"/>
            <a:ext cx="5531175" cy="530998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just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Art performances</a:t>
            </a:r>
          </a:p>
        </p:txBody>
      </p:sp>
    </p:spTree>
    <p:extLst>
      <p:ext uri="{BB962C8B-B14F-4D97-AF65-F5344CB8AC3E}">
        <p14:creationId xmlns:p14="http://schemas.microsoft.com/office/powerpoint/2010/main" val="3387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cs typeface="Arial" panose="020B0604020202020204" pitchFamily="34" charset="0"/>
              </a:rPr>
              <a:t>Activities</a:t>
            </a:r>
            <a:endParaRPr lang="hu-HU" b="1" dirty="0"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Organizing sports events with diverse groups and promoting the idea of „No hate speech”.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The Fare network (formerly Football Against Racism in Europe) is a network set up to counter discrimination in European football. Each year they set up a call for tender for a week long football events in Europe.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You can apply here: </a:t>
            </a:r>
            <a:r>
              <a:rPr lang="en-US" dirty="0">
                <a:hlinkClick r:id="rId2"/>
              </a:rPr>
              <a:t>https://farenet.org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Educators, sport coaches, parents can be trained being sure that their own words don’t contribute to the problem.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They can also call out incidents of hate speech and make sure that bigoted statements are countered.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Sports events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99074" y="1212611"/>
            <a:ext cx="5531175" cy="530998"/>
          </a:xfrm>
        </p:spPr>
        <p:txBody>
          <a:bodyPr/>
          <a:lstStyle/>
          <a:p>
            <a:r>
              <a:rPr lang="en-US" b="1" dirty="0"/>
              <a:t>Adults’ training</a:t>
            </a:r>
          </a:p>
        </p:txBody>
      </p:sp>
    </p:spTree>
    <p:extLst>
      <p:ext uri="{BB962C8B-B14F-4D97-AF65-F5344CB8AC3E}">
        <p14:creationId xmlns:p14="http://schemas.microsoft.com/office/powerpoint/2010/main" val="16328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+mj-lt"/>
                <a:cs typeface="Arial" panose="020B0604020202020204" pitchFamily="34" charset="0"/>
              </a:rPr>
              <a:t>Exercise 11 - Action Plan</a:t>
            </a:r>
            <a:endParaRPr lang="hu-HU" b="1" dirty="0">
              <a:latin typeface="+mj-lt"/>
            </a:endParaRPr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373121"/>
              </p:ext>
            </p:extLst>
          </p:nvPr>
        </p:nvGraphicFramePr>
        <p:xfrm>
          <a:off x="753470" y="1487606"/>
          <a:ext cx="10685060" cy="493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j-lt"/>
                <a:cs typeface="Arial" panose="020B0604020202020204" pitchFamily="34" charset="0"/>
              </a:rPr>
              <a:t>Reference</a:t>
            </a:r>
            <a:endParaRPr lang="hu-HU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Brittan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Heller, J.D., and Larry 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Magid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Ed.D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.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, 2017 – </a:t>
            </a:r>
            <a:r>
              <a:rPr lang="hu-HU" sz="1400" dirty="0" err="1">
                <a:latin typeface="+mn-lt"/>
                <a:cs typeface="Arial" panose="020B0604020202020204" pitchFamily="34" charset="0"/>
              </a:rPr>
              <a:t>Combating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+mn-lt"/>
                <a:cs typeface="Arial" panose="020B0604020202020204" pitchFamily="34" charset="0"/>
              </a:rPr>
              <a:t>Hate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+mn-lt"/>
                <a:cs typeface="Arial" panose="020B0604020202020204" pitchFamily="34" charset="0"/>
              </a:rPr>
              <a:t>Speech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, 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p.4-5.: </a:t>
            </a:r>
            <a:r>
              <a:rPr lang="hu-HU" sz="1400" dirty="0">
                <a:latin typeface="+mn-lt"/>
                <a:hlinkClick r:id="rId2"/>
              </a:rPr>
              <a:t>https://www.connectsafely.org/wp-content/uploads/Hate-Speech-8.5x11.pdf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724428"/>
      </p:ext>
    </p:extLst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YM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724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Hate speech</vt:lpstr>
      <vt:lpstr>Formal solution - reporting</vt:lpstr>
      <vt:lpstr>Psychological solution</vt:lpstr>
      <vt:lpstr>Standing up for each other</vt:lpstr>
      <vt:lpstr>Communication solution</vt:lpstr>
      <vt:lpstr>Activities</vt:lpstr>
      <vt:lpstr>Activities</vt:lpstr>
      <vt:lpstr>Exercise 11 - Action Plan</vt:lpstr>
      <vt:lpstr>Reference</vt:lpstr>
      <vt:lpstr>Useful links</vt:lpstr>
      <vt:lpstr>End of Module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Theognosia Petrou</cp:lastModifiedBy>
  <cp:revision>67</cp:revision>
  <dcterms:created xsi:type="dcterms:W3CDTF">2019-11-27T07:34:47Z</dcterms:created>
  <dcterms:modified xsi:type="dcterms:W3CDTF">2020-08-07T07:24:36Z</dcterms:modified>
</cp:coreProperties>
</file>