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672" r:id="rId2"/>
    <p:sldMasterId id="2147483684" r:id="rId3"/>
    <p:sldMasterId id="2147483660" r:id="rId4"/>
    <p:sldMasterId id="2147483696" r:id="rId5"/>
    <p:sldMasterId id="2147483708" r:id="rId6"/>
    <p:sldMasterId id="2147483720" r:id="rId7"/>
  </p:sldMasterIdLst>
  <p:notesMasterIdLst>
    <p:notesMasterId r:id="rId18"/>
  </p:notesMasterIdLst>
  <p:sldIdLst>
    <p:sldId id="268" r:id="rId8"/>
    <p:sldId id="270" r:id="rId9"/>
    <p:sldId id="347" r:id="rId10"/>
    <p:sldId id="308" r:id="rId11"/>
    <p:sldId id="309" r:id="rId12"/>
    <p:sldId id="269" r:id="rId13"/>
    <p:sldId id="271" r:id="rId14"/>
    <p:sldId id="275" r:id="rId15"/>
    <p:sldId id="339" r:id="rId16"/>
    <p:sldId id="349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LORES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80A"/>
    <a:srgbClr val="1D9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2220" autoAdjust="0"/>
  </p:normalViewPr>
  <p:slideViewPr>
    <p:cSldViewPr snapToGrid="0">
      <p:cViewPr varScale="1">
        <p:scale>
          <a:sx n="50" d="100"/>
          <a:sy n="50" d="100"/>
        </p:scale>
        <p:origin x="58" y="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34837F-B060-4BB0-A57A-B41BC5919E60}" type="doc">
      <dgm:prSet loTypeId="urn:microsoft.com/office/officeart/2005/8/layout/process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it-IT"/>
        </a:p>
      </dgm:t>
    </dgm:pt>
    <dgm:pt modelId="{DC6336E7-D0C7-454C-8DA5-4797FA6ED094}">
      <dgm:prSet phldrT="[Tes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dirty="0" smtClean="0"/>
            <a:t>Infobesity</a:t>
          </a:r>
          <a:endParaRPr lang="it-IT" dirty="0"/>
        </a:p>
      </dgm:t>
    </dgm:pt>
    <dgm:pt modelId="{329E726F-634C-426B-8249-C03EBF172DF9}" type="parTrans" cxnId="{52BA1925-EEF9-44C9-BBB7-751745AB8627}">
      <dgm:prSet/>
      <dgm:spPr/>
      <dgm:t>
        <a:bodyPr/>
        <a:lstStyle/>
        <a:p>
          <a:endParaRPr lang="it-IT"/>
        </a:p>
      </dgm:t>
    </dgm:pt>
    <dgm:pt modelId="{9DFA26F6-754A-48F2-9053-3379EC1A30D5}" type="sibTrans" cxnId="{52BA1925-EEF9-44C9-BBB7-751745AB8627}">
      <dgm:prSet/>
      <dgm:spPr/>
      <dgm:t>
        <a:bodyPr/>
        <a:lstStyle/>
        <a:p>
          <a:endParaRPr lang="it-IT"/>
        </a:p>
      </dgm:t>
    </dgm:pt>
    <dgm:pt modelId="{4304CD05-0414-4C73-8EB6-70EE4B4F19A5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 err="1"/>
            <a:t>Collapse</a:t>
          </a:r>
          <a:r>
            <a:rPr lang="it-IT" dirty="0"/>
            <a:t> of the </a:t>
          </a:r>
          <a:r>
            <a:rPr lang="it-IT" dirty="0" err="1"/>
            <a:t>attention</a:t>
          </a:r>
          <a:endParaRPr lang="it-IT" dirty="0"/>
        </a:p>
      </dgm:t>
    </dgm:pt>
    <dgm:pt modelId="{00816EBD-ACC4-4D1A-BCBA-E2B7FFF8380D}" type="parTrans" cxnId="{418E50E4-5005-4EF8-867B-F54D0512543B}">
      <dgm:prSet/>
      <dgm:spPr/>
      <dgm:t>
        <a:bodyPr/>
        <a:lstStyle/>
        <a:p>
          <a:endParaRPr lang="it-IT"/>
        </a:p>
      </dgm:t>
    </dgm:pt>
    <dgm:pt modelId="{2482A4AD-A12A-4CCD-BCD1-AFF81234B7EE}" type="sibTrans" cxnId="{418E50E4-5005-4EF8-867B-F54D0512543B}">
      <dgm:prSet/>
      <dgm:spPr/>
      <dgm:t>
        <a:bodyPr/>
        <a:lstStyle/>
        <a:p>
          <a:endParaRPr lang="it-IT"/>
        </a:p>
      </dgm:t>
    </dgm:pt>
    <dgm:pt modelId="{C7D451D8-60E0-4E75-8A0C-73CCCCECEA0D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b="0" dirty="0" err="1"/>
            <a:t>Collapse</a:t>
          </a:r>
          <a:r>
            <a:rPr lang="it-IT" b="0" dirty="0"/>
            <a:t> of the </a:t>
          </a:r>
          <a:r>
            <a:rPr lang="it-IT" b="0" dirty="0" err="1"/>
            <a:t>context</a:t>
          </a:r>
          <a:endParaRPr lang="it-IT" b="0" dirty="0"/>
        </a:p>
      </dgm:t>
    </dgm:pt>
    <dgm:pt modelId="{D05AF3E6-5976-48AE-B46A-B15DFAE48D57}" type="parTrans" cxnId="{F4700BB0-08E8-4842-81FC-229F7AF6BB01}">
      <dgm:prSet/>
      <dgm:spPr/>
      <dgm:t>
        <a:bodyPr/>
        <a:lstStyle/>
        <a:p>
          <a:endParaRPr lang="it-IT"/>
        </a:p>
      </dgm:t>
    </dgm:pt>
    <dgm:pt modelId="{F49922A8-ACF1-4D01-9CF8-EBDEC61C3CB5}" type="sibTrans" cxnId="{F4700BB0-08E8-4842-81FC-229F7AF6BB01}">
      <dgm:prSet/>
      <dgm:spPr/>
      <dgm:t>
        <a:bodyPr/>
        <a:lstStyle/>
        <a:p>
          <a:endParaRPr lang="it-IT"/>
        </a:p>
      </dgm:t>
    </dgm:pt>
    <dgm:pt modelId="{CA1F062B-A166-4CA2-9F5B-4302592EF3D4}" type="pres">
      <dgm:prSet presAssocID="{D034837F-B060-4BB0-A57A-B41BC5919E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D94CAE5-1BB8-4A8D-8AF7-21802EA83679}" type="pres">
      <dgm:prSet presAssocID="{C7D451D8-60E0-4E75-8A0C-73CCCCECEA0D}" presName="boxAndChildren" presStyleCnt="0"/>
      <dgm:spPr/>
      <dgm:t>
        <a:bodyPr/>
        <a:lstStyle/>
        <a:p>
          <a:endParaRPr lang="it-IT"/>
        </a:p>
      </dgm:t>
    </dgm:pt>
    <dgm:pt modelId="{8E87E9ED-920A-41D5-88CB-8040B8280636}" type="pres">
      <dgm:prSet presAssocID="{C7D451D8-60E0-4E75-8A0C-73CCCCECEA0D}" presName="parentTextBox" presStyleLbl="node1" presStyleIdx="0" presStyleCnt="3" custLinFactNeighborY="-6353"/>
      <dgm:spPr/>
      <dgm:t>
        <a:bodyPr/>
        <a:lstStyle/>
        <a:p>
          <a:endParaRPr lang="it-IT"/>
        </a:p>
      </dgm:t>
    </dgm:pt>
    <dgm:pt modelId="{B8730B85-685C-45BD-BB43-79053A76C669}" type="pres">
      <dgm:prSet presAssocID="{2482A4AD-A12A-4CCD-BCD1-AFF81234B7EE}" presName="sp" presStyleCnt="0"/>
      <dgm:spPr/>
      <dgm:t>
        <a:bodyPr/>
        <a:lstStyle/>
        <a:p>
          <a:endParaRPr lang="it-IT"/>
        </a:p>
      </dgm:t>
    </dgm:pt>
    <dgm:pt modelId="{0D848237-FA7F-4DA3-A2B2-94A47B4BF012}" type="pres">
      <dgm:prSet presAssocID="{4304CD05-0414-4C73-8EB6-70EE4B4F19A5}" presName="arrowAndChildren" presStyleCnt="0"/>
      <dgm:spPr/>
      <dgm:t>
        <a:bodyPr/>
        <a:lstStyle/>
        <a:p>
          <a:endParaRPr lang="it-IT"/>
        </a:p>
      </dgm:t>
    </dgm:pt>
    <dgm:pt modelId="{D8198220-2C1D-4582-935F-08616B03AEAC}" type="pres">
      <dgm:prSet presAssocID="{4304CD05-0414-4C73-8EB6-70EE4B4F19A5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E2DD66E7-37B7-4941-8838-4B2C6829DA3F}" type="pres">
      <dgm:prSet presAssocID="{9DFA26F6-754A-48F2-9053-3379EC1A30D5}" presName="sp" presStyleCnt="0"/>
      <dgm:spPr/>
      <dgm:t>
        <a:bodyPr/>
        <a:lstStyle/>
        <a:p>
          <a:endParaRPr lang="it-IT"/>
        </a:p>
      </dgm:t>
    </dgm:pt>
    <dgm:pt modelId="{A07FE412-8597-4A85-A22E-3BB50D4DCE03}" type="pres">
      <dgm:prSet presAssocID="{DC6336E7-D0C7-454C-8DA5-4797FA6ED094}" presName="arrowAndChildren" presStyleCnt="0"/>
      <dgm:spPr/>
      <dgm:t>
        <a:bodyPr/>
        <a:lstStyle/>
        <a:p>
          <a:endParaRPr lang="it-IT"/>
        </a:p>
      </dgm:t>
    </dgm:pt>
    <dgm:pt modelId="{B430103D-5A7C-4181-BE56-560D026314EB}" type="pres">
      <dgm:prSet presAssocID="{DC6336E7-D0C7-454C-8DA5-4797FA6ED094}" presName="parentTextArrow" presStyleLbl="node1" presStyleIdx="2" presStyleCnt="3" custLinFactNeighborX="-55954" custLinFactNeighborY="4600"/>
      <dgm:spPr/>
      <dgm:t>
        <a:bodyPr/>
        <a:lstStyle/>
        <a:p>
          <a:endParaRPr lang="it-IT"/>
        </a:p>
      </dgm:t>
    </dgm:pt>
  </dgm:ptLst>
  <dgm:cxnLst>
    <dgm:cxn modelId="{F4700BB0-08E8-4842-81FC-229F7AF6BB01}" srcId="{D034837F-B060-4BB0-A57A-B41BC5919E60}" destId="{C7D451D8-60E0-4E75-8A0C-73CCCCECEA0D}" srcOrd="2" destOrd="0" parTransId="{D05AF3E6-5976-48AE-B46A-B15DFAE48D57}" sibTransId="{F49922A8-ACF1-4D01-9CF8-EBDEC61C3CB5}"/>
    <dgm:cxn modelId="{418E50E4-5005-4EF8-867B-F54D0512543B}" srcId="{D034837F-B060-4BB0-A57A-B41BC5919E60}" destId="{4304CD05-0414-4C73-8EB6-70EE4B4F19A5}" srcOrd="1" destOrd="0" parTransId="{00816EBD-ACC4-4D1A-BCBA-E2B7FFF8380D}" sibTransId="{2482A4AD-A12A-4CCD-BCD1-AFF81234B7EE}"/>
    <dgm:cxn modelId="{6C967695-0C4F-44C4-93E1-9095C5F165A4}" type="presOf" srcId="{DC6336E7-D0C7-454C-8DA5-4797FA6ED094}" destId="{B430103D-5A7C-4181-BE56-560D026314EB}" srcOrd="0" destOrd="0" presId="urn:microsoft.com/office/officeart/2005/8/layout/process4"/>
    <dgm:cxn modelId="{4ED9EBF2-513A-4318-9E00-6E805456FB7C}" type="presOf" srcId="{4304CD05-0414-4C73-8EB6-70EE4B4F19A5}" destId="{D8198220-2C1D-4582-935F-08616B03AEAC}" srcOrd="0" destOrd="0" presId="urn:microsoft.com/office/officeart/2005/8/layout/process4"/>
    <dgm:cxn modelId="{371A4CDC-DD17-4CCD-8750-373D8B9891FD}" type="presOf" srcId="{C7D451D8-60E0-4E75-8A0C-73CCCCECEA0D}" destId="{8E87E9ED-920A-41D5-88CB-8040B8280636}" srcOrd="0" destOrd="0" presId="urn:microsoft.com/office/officeart/2005/8/layout/process4"/>
    <dgm:cxn modelId="{52BA1925-EEF9-44C9-BBB7-751745AB8627}" srcId="{D034837F-B060-4BB0-A57A-B41BC5919E60}" destId="{DC6336E7-D0C7-454C-8DA5-4797FA6ED094}" srcOrd="0" destOrd="0" parTransId="{329E726F-634C-426B-8249-C03EBF172DF9}" sibTransId="{9DFA26F6-754A-48F2-9053-3379EC1A30D5}"/>
    <dgm:cxn modelId="{09EAE93E-8989-4715-A1AA-F1DEF1AFF696}" type="presOf" srcId="{D034837F-B060-4BB0-A57A-B41BC5919E60}" destId="{CA1F062B-A166-4CA2-9F5B-4302592EF3D4}" srcOrd="0" destOrd="0" presId="urn:microsoft.com/office/officeart/2005/8/layout/process4"/>
    <dgm:cxn modelId="{77E84CC6-35FF-4DD6-BF64-3DB27CB003F8}" type="presParOf" srcId="{CA1F062B-A166-4CA2-9F5B-4302592EF3D4}" destId="{0D94CAE5-1BB8-4A8D-8AF7-21802EA83679}" srcOrd="0" destOrd="0" presId="urn:microsoft.com/office/officeart/2005/8/layout/process4"/>
    <dgm:cxn modelId="{BBAFD465-BE91-4B2A-8EEE-FFF2F439356F}" type="presParOf" srcId="{0D94CAE5-1BB8-4A8D-8AF7-21802EA83679}" destId="{8E87E9ED-920A-41D5-88CB-8040B8280636}" srcOrd="0" destOrd="0" presId="urn:microsoft.com/office/officeart/2005/8/layout/process4"/>
    <dgm:cxn modelId="{619CC7C5-0986-4024-AA85-409677E35CFC}" type="presParOf" srcId="{CA1F062B-A166-4CA2-9F5B-4302592EF3D4}" destId="{B8730B85-685C-45BD-BB43-79053A76C669}" srcOrd="1" destOrd="0" presId="urn:microsoft.com/office/officeart/2005/8/layout/process4"/>
    <dgm:cxn modelId="{0F99FFD3-ED32-4F63-A6D2-388D49BEF5A8}" type="presParOf" srcId="{CA1F062B-A166-4CA2-9F5B-4302592EF3D4}" destId="{0D848237-FA7F-4DA3-A2B2-94A47B4BF012}" srcOrd="2" destOrd="0" presId="urn:microsoft.com/office/officeart/2005/8/layout/process4"/>
    <dgm:cxn modelId="{E354360D-4567-477D-9ABD-8DADE907BFE3}" type="presParOf" srcId="{0D848237-FA7F-4DA3-A2B2-94A47B4BF012}" destId="{D8198220-2C1D-4582-935F-08616B03AEAC}" srcOrd="0" destOrd="0" presId="urn:microsoft.com/office/officeart/2005/8/layout/process4"/>
    <dgm:cxn modelId="{66D2ED53-5B25-4A80-8553-7283ABCAE330}" type="presParOf" srcId="{CA1F062B-A166-4CA2-9F5B-4302592EF3D4}" destId="{E2DD66E7-37B7-4941-8838-4B2C6829DA3F}" srcOrd="3" destOrd="0" presId="urn:microsoft.com/office/officeart/2005/8/layout/process4"/>
    <dgm:cxn modelId="{093EF887-5D68-47E5-8A9D-4EED151A769E}" type="presParOf" srcId="{CA1F062B-A166-4CA2-9F5B-4302592EF3D4}" destId="{A07FE412-8597-4A85-A22E-3BB50D4DCE03}" srcOrd="4" destOrd="0" presId="urn:microsoft.com/office/officeart/2005/8/layout/process4"/>
    <dgm:cxn modelId="{8DD387F9-2F0A-4E51-8AD9-8DEF1DE3795C}" type="presParOf" srcId="{A07FE412-8597-4A85-A22E-3BB50D4DCE03}" destId="{B430103D-5A7C-4181-BE56-560D026314E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7E9ED-920A-41D5-88CB-8040B8280636}">
      <dsp:nvSpPr>
        <dsp:cNvPr id="0" name=""/>
        <dsp:cNvSpPr/>
      </dsp:nvSpPr>
      <dsp:spPr>
        <a:xfrm>
          <a:off x="0" y="3367908"/>
          <a:ext cx="7610230" cy="112896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100" b="0" kern="1200" dirty="0" err="1"/>
            <a:t>Collapse</a:t>
          </a:r>
          <a:r>
            <a:rPr lang="it-IT" sz="4100" b="0" kern="1200" dirty="0"/>
            <a:t> of the </a:t>
          </a:r>
          <a:r>
            <a:rPr lang="it-IT" sz="4100" b="0" kern="1200" dirty="0" err="1"/>
            <a:t>context</a:t>
          </a:r>
          <a:endParaRPr lang="it-IT" sz="4100" b="0" kern="1200" dirty="0"/>
        </a:p>
      </dsp:txBody>
      <dsp:txXfrm>
        <a:off x="0" y="3367908"/>
        <a:ext cx="7610230" cy="1128963"/>
      </dsp:txXfrm>
    </dsp:sp>
    <dsp:sp modelId="{D8198220-2C1D-4582-935F-08616B03AEAC}">
      <dsp:nvSpPr>
        <dsp:cNvPr id="0" name=""/>
        <dsp:cNvSpPr/>
      </dsp:nvSpPr>
      <dsp:spPr>
        <a:xfrm rot="10800000">
          <a:off x="0" y="1720219"/>
          <a:ext cx="7610230" cy="1736346"/>
        </a:xfrm>
        <a:prstGeom prst="upArrowCallou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100" kern="1200" dirty="0" err="1"/>
            <a:t>Collapse</a:t>
          </a:r>
          <a:r>
            <a:rPr lang="it-IT" sz="4100" kern="1200" dirty="0"/>
            <a:t> of the </a:t>
          </a:r>
          <a:r>
            <a:rPr lang="it-IT" sz="4100" kern="1200" dirty="0" err="1"/>
            <a:t>attention</a:t>
          </a:r>
          <a:endParaRPr lang="it-IT" sz="4100" kern="1200" dirty="0"/>
        </a:p>
      </dsp:txBody>
      <dsp:txXfrm rot="10800000">
        <a:off x="0" y="1720219"/>
        <a:ext cx="7610230" cy="1128226"/>
      </dsp:txXfrm>
    </dsp:sp>
    <dsp:sp modelId="{B430103D-5A7C-4181-BE56-560D026314EB}">
      <dsp:nvSpPr>
        <dsp:cNvPr id="0" name=""/>
        <dsp:cNvSpPr/>
      </dsp:nvSpPr>
      <dsp:spPr>
        <a:xfrm rot="10800000">
          <a:off x="0" y="80679"/>
          <a:ext cx="7610230" cy="1736346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100" kern="1200" dirty="0" smtClean="0"/>
            <a:t>Infobesity</a:t>
          </a:r>
          <a:endParaRPr lang="it-IT" sz="4100" kern="1200" dirty="0"/>
        </a:p>
      </dsp:txBody>
      <dsp:txXfrm rot="10800000">
        <a:off x="0" y="80679"/>
        <a:ext cx="7610230" cy="1128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A6B49-15B1-40AB-9D1C-672867A309C5}" type="datetimeFigureOut">
              <a:rPr lang="it-IT" smtClean="0"/>
              <a:t>07/08/2020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translated</a:t>
            </a:r>
            <a:r>
              <a:rPr lang="it-IT" dirty="0" smtClean="0"/>
              <a:t>, </a:t>
            </a:r>
            <a:r>
              <a:rPr lang="it-IT" dirty="0" err="1" smtClean="0"/>
              <a:t>this</a:t>
            </a:r>
            <a:r>
              <a:rPr lang="it-IT" dirty="0" smtClean="0"/>
              <a:t> slide </a:t>
            </a:r>
            <a:r>
              <a:rPr lang="it-IT" dirty="0" err="1" smtClean="0"/>
              <a:t>should</a:t>
            </a:r>
            <a:r>
              <a:rPr lang="it-IT" dirty="0" smtClean="0"/>
              <a:t> be </a:t>
            </a:r>
            <a:r>
              <a:rPr lang="it-IT" dirty="0" err="1" smtClean="0"/>
              <a:t>adapated</a:t>
            </a:r>
            <a:r>
              <a:rPr lang="it-IT" dirty="0" smtClean="0"/>
              <a:t> with </a:t>
            </a:r>
            <a:r>
              <a:rPr lang="it-IT" dirty="0" err="1" smtClean="0"/>
              <a:t>relevant</a:t>
            </a:r>
            <a:r>
              <a:rPr lang="it-IT" dirty="0" smtClean="0"/>
              <a:t> </a:t>
            </a:r>
            <a:r>
              <a:rPr lang="it-IT" dirty="0" err="1" smtClean="0"/>
              <a:t>Fake</a:t>
            </a:r>
            <a:r>
              <a:rPr lang="it-IT" dirty="0" smtClean="0"/>
              <a:t> News in the </a:t>
            </a:r>
            <a:r>
              <a:rPr lang="it-IT" dirty="0" err="1" smtClean="0"/>
              <a:t>respective</a:t>
            </a:r>
            <a:r>
              <a:rPr lang="it-IT" dirty="0" smtClean="0"/>
              <a:t> country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0AEDD-C46F-4DE4-A77A-F0245059EF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27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The general causes of information overload include: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A rapidly increasing rate of new information being produced, also known as journalism of assertion, which is a continuous news culture where there is a premium put on how quickly news can be put out; this leads to a competitive advantage in news reporting, but also affects the quality of the news stories reported.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The ease of duplication and transmission of data across the Internet.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An increase in the available channels of incoming information (e.g. telephone, e-mail, instant messaging, RSS)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Ever-increasing amounts of historical information to dig through.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Contradictions and inaccuracies in available information, which is connected to misinformation.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A low signal-to-noise ratio.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A lack of a method for comparing and processing different kinds of information.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 smtClean="0"/>
              <a:t>The pieces of information are unrelated or do not have any overall structure to reveal their relationships.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0AEDD-C46F-4DE4-A77A-F0245059EF8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81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www.visualcapitalist.com</a:t>
            </a:r>
            <a:r>
              <a:rPr lang="it-IT" dirty="0" smtClean="0"/>
              <a:t>/what-happens-in-an-internet-minute-in-2019/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0AEDD-C46F-4DE4-A77A-F0245059EF8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36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smtClean="0"/>
              <a:t>Platforms such as Instagram and Netflix continue to grow at a blistering pace, while new categories such as smart speakers are quickly building a strong foundation for the future. </a:t>
            </a:r>
          </a:p>
          <a:p>
            <a:pPr algn="just"/>
            <a:r>
              <a:rPr lang="en-US" sz="1200" dirty="0" smtClean="0"/>
              <a:t>Last year, for example, only 67 voice-first devices were being shipped per minute – and in 2019, there are now 180 smart speakers being shipped in the same window of time.</a:t>
            </a:r>
          </a:p>
          <a:p>
            <a:pPr algn="just"/>
            <a:r>
              <a:rPr lang="en-US" sz="1200" dirty="0" smtClean="0"/>
              <a:t>What will this look like in 2020?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0AEDD-C46F-4DE4-A77A-F0245059EF8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65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smtClean="0"/>
              <a:t>Some 46.000 people shared the post, providing some proof that only headlines matter, since the content was more or less rubbish.</a:t>
            </a:r>
          </a:p>
          <a:p>
            <a:pPr algn="just"/>
            <a:r>
              <a:rPr lang="it-IT" sz="1200" dirty="0" err="1" smtClean="0"/>
              <a:t>It</a:t>
            </a:r>
            <a:r>
              <a:rPr lang="it-IT" sz="1200" dirty="0" smtClean="0"/>
              <a:t> </a:t>
            </a:r>
            <a:r>
              <a:rPr lang="it-IT" sz="1200" dirty="0" err="1" smtClean="0"/>
              <a:t>is</a:t>
            </a:r>
            <a:r>
              <a:rPr lang="it-IT" sz="1200" dirty="0" smtClean="0"/>
              <a:t> </a:t>
            </a:r>
            <a:r>
              <a:rPr lang="it-IT" sz="1200" dirty="0" err="1" smtClean="0"/>
              <a:t>confirmed</a:t>
            </a:r>
            <a:r>
              <a:rPr lang="it-IT" sz="1200" dirty="0" smtClean="0"/>
              <a:t> </a:t>
            </a:r>
            <a:r>
              <a:rPr lang="it-IT" sz="1200" dirty="0" err="1" smtClean="0"/>
              <a:t>that</a:t>
            </a:r>
            <a:r>
              <a:rPr lang="it-IT" sz="1200" dirty="0" smtClean="0"/>
              <a:t> on </a:t>
            </a:r>
            <a:r>
              <a:rPr lang="it-IT" sz="1200" dirty="0" err="1" smtClean="0"/>
              <a:t>Twitter</a:t>
            </a:r>
            <a:r>
              <a:rPr lang="it-IT" sz="1200" dirty="0" smtClean="0"/>
              <a:t> </a:t>
            </a:r>
            <a:r>
              <a:rPr lang="it-IT" sz="1200" b="1" dirty="0" smtClean="0"/>
              <a:t>6 </a:t>
            </a:r>
            <a:r>
              <a:rPr lang="it-IT" sz="1200" b="1" dirty="0" err="1" smtClean="0"/>
              <a:t>users</a:t>
            </a:r>
            <a:r>
              <a:rPr lang="it-IT" sz="1200" b="1" dirty="0" smtClean="0"/>
              <a:t> out of 10 do </a:t>
            </a:r>
            <a:r>
              <a:rPr lang="it-IT" sz="1200" b="1" dirty="0" err="1" smtClean="0"/>
              <a:t>not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read</a:t>
            </a:r>
            <a:r>
              <a:rPr lang="it-IT" sz="1200" b="1" dirty="0" smtClean="0"/>
              <a:t> the </a:t>
            </a:r>
            <a:r>
              <a:rPr lang="it-IT" sz="1200" b="1" dirty="0" err="1" smtClean="0"/>
              <a:t>content</a:t>
            </a:r>
            <a:r>
              <a:rPr lang="it-IT" sz="1200" b="1" dirty="0" smtClean="0"/>
              <a:t> of the </a:t>
            </a:r>
            <a:r>
              <a:rPr lang="it-IT" sz="1200" b="1" dirty="0" err="1" smtClean="0"/>
              <a:t>links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they</a:t>
            </a:r>
            <a:r>
              <a:rPr lang="it-IT" sz="1200" b="1" dirty="0" smtClean="0"/>
              <a:t> share</a:t>
            </a:r>
            <a:r>
              <a:rPr lang="it-IT" sz="1200" dirty="0" smtClean="0"/>
              <a:t>. </a:t>
            </a:r>
            <a:r>
              <a:rPr lang="it-IT" sz="1200" dirty="0" err="1" smtClean="0"/>
              <a:t>They</a:t>
            </a:r>
            <a:r>
              <a:rPr lang="it-IT" sz="1200" dirty="0" smtClean="0"/>
              <a:t> stop </a:t>
            </a:r>
            <a:r>
              <a:rPr lang="it-IT" sz="1200" dirty="0" err="1" smtClean="0"/>
              <a:t>at</a:t>
            </a:r>
            <a:r>
              <a:rPr lang="it-IT" sz="1200" dirty="0" smtClean="0"/>
              <a:t> the </a:t>
            </a:r>
            <a:r>
              <a:rPr lang="it-IT" sz="1200" dirty="0" err="1" smtClean="0"/>
              <a:t>title</a:t>
            </a:r>
            <a:r>
              <a:rPr lang="it-IT" sz="1200" dirty="0" smtClean="0"/>
              <a:t>, </a:t>
            </a:r>
            <a:r>
              <a:rPr lang="it-IT" sz="1200" dirty="0" err="1" smtClean="0"/>
              <a:t>phrase</a:t>
            </a:r>
            <a:r>
              <a:rPr lang="it-IT" sz="1200" dirty="0" smtClean="0"/>
              <a:t> incipit inside the </a:t>
            </a:r>
            <a:r>
              <a:rPr lang="it-IT" sz="1200" dirty="0" err="1" smtClean="0"/>
              <a:t>tweet</a:t>
            </a:r>
            <a:r>
              <a:rPr lang="it-IT" sz="1200" dirty="0" smtClean="0"/>
              <a:t>.</a:t>
            </a:r>
          </a:p>
          <a:p>
            <a:pPr algn="just"/>
            <a:r>
              <a:rPr lang="en-US" sz="1200" i="1" dirty="0" smtClean="0"/>
              <a:t>«People are more willing to share an article than to read it. They make an opinion based on a summary, or a summary of other summaries, without straining to go further. News that becomes ‘viral’ are shared but not necessarily read». </a:t>
            </a:r>
          </a:p>
          <a:p>
            <a:pPr marL="0" indent="0" algn="just">
              <a:buNone/>
            </a:pPr>
            <a:r>
              <a:rPr lang="en-US" sz="1200" dirty="0" smtClean="0"/>
              <a:t>Arnaud </a:t>
            </a:r>
            <a:r>
              <a:rPr lang="en-US" sz="1200" dirty="0" err="1" smtClean="0"/>
              <a:t>Legout</a:t>
            </a:r>
            <a:r>
              <a:rPr lang="en-US" sz="1200" dirty="0" smtClean="0"/>
              <a:t>, co-author of the study</a:t>
            </a:r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0AEDD-C46F-4DE4-A77A-F0245059EF8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58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0AEDD-C46F-4DE4-A77A-F0245059EF8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58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>
                <a:latin typeface="+mn-lt"/>
                <a:ea typeface="Roboto Slab" pitchFamily="2" charset="0"/>
              </a:defRPr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334963" y="1291804"/>
            <a:ext cx="11520000" cy="5269334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810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81056" y="4691517"/>
            <a:ext cx="5575982" cy="18696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3046931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360133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275386" y="4906737"/>
            <a:ext cx="5579578" cy="1654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943478"/>
            <a:ext cx="5533249" cy="461766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943478"/>
            <a:ext cx="5581652" cy="274982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415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273310" y="4906736"/>
            <a:ext cx="5581653" cy="1654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943478"/>
            <a:ext cx="5533249" cy="3841502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943478"/>
            <a:ext cx="5581652" cy="2703167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3288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91213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3457478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4418531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332888" y="4906736"/>
            <a:ext cx="5581653" cy="1654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86822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67145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9" name="Pentagon 8"/>
          <p:cNvSpPr/>
          <p:nvPr userDrawn="1"/>
        </p:nvSpPr>
        <p:spPr>
          <a:xfrm>
            <a:off x="334962" y="5959981"/>
            <a:ext cx="3600041" cy="60284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Step 1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hevron 9"/>
          <p:cNvSpPr/>
          <p:nvPr userDrawn="1"/>
        </p:nvSpPr>
        <p:spPr>
          <a:xfrm>
            <a:off x="4361093" y="5959981"/>
            <a:ext cx="3541325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2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2" name="Chevron 11"/>
          <p:cNvSpPr/>
          <p:nvPr userDrawn="1"/>
        </p:nvSpPr>
        <p:spPr>
          <a:xfrm>
            <a:off x="8320760" y="5959981"/>
            <a:ext cx="3536278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3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291805"/>
            <a:ext cx="11520000" cy="4493176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170653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943479"/>
            <a:ext cx="11520000" cy="3878823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4" name="Pentagon 13"/>
          <p:cNvSpPr/>
          <p:nvPr userDrawn="1"/>
        </p:nvSpPr>
        <p:spPr>
          <a:xfrm>
            <a:off x="334962" y="5959981"/>
            <a:ext cx="3600041" cy="60284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Step 1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hevron 14"/>
          <p:cNvSpPr/>
          <p:nvPr userDrawn="1"/>
        </p:nvSpPr>
        <p:spPr>
          <a:xfrm>
            <a:off x="4361093" y="5959981"/>
            <a:ext cx="3541325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2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Chevron 15"/>
          <p:cNvSpPr/>
          <p:nvPr userDrawn="1"/>
        </p:nvSpPr>
        <p:spPr>
          <a:xfrm>
            <a:off x="8320760" y="5959981"/>
            <a:ext cx="3536278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3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4387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" y="-1126643"/>
            <a:ext cx="12275944" cy="6911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4963" y="296863"/>
            <a:ext cx="6964137" cy="11071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rgbClr val="209146"/>
                </a:solidFill>
                <a:latin typeface="+mn-lt"/>
                <a:ea typeface="Roboto Slab" pitchFamily="2" charset="0"/>
              </a:defRPr>
            </a:lvl1pPr>
          </a:lstStyle>
          <a:p>
            <a:r>
              <a:rPr lang="en-US" dirty="0" smtClean="0"/>
              <a:t>Course title goes here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4962" y="1546085"/>
            <a:ext cx="5113337" cy="8556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accent6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Unit title goes here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19" y="217613"/>
            <a:ext cx="3423568" cy="1230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6164444"/>
            <a:ext cx="1932376" cy="40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57" y="6030795"/>
            <a:ext cx="1426905" cy="48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80" y="5947577"/>
            <a:ext cx="1518065" cy="649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55" y="5924373"/>
            <a:ext cx="674485" cy="672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7" b="22951"/>
          <a:stretch/>
        </p:blipFill>
        <p:spPr>
          <a:xfrm>
            <a:off x="6737158" y="5970070"/>
            <a:ext cx="1447826" cy="62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 b="23508"/>
          <a:stretch/>
        </p:blipFill>
        <p:spPr>
          <a:xfrm>
            <a:off x="9941641" y="5917181"/>
            <a:ext cx="1312319" cy="67990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857375" y="5850259"/>
            <a:ext cx="3333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This project (</a:t>
            </a:r>
            <a:r>
              <a:rPr lang="en-US" sz="900" b="1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2019-1-EL02-KA205-004863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) has been funded with support from the European Commission. This website reflects the views only of the author, and </a:t>
            </a:r>
            <a:r>
              <a:rPr lang="en-US" sz="900" b="0" i="0" kern="1200" baseline="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the Commission cannot be held responsible for any use which may be made of the information contained therein.</a:t>
            </a:r>
          </a:p>
        </p:txBody>
      </p:sp>
    </p:spTree>
    <p:extLst>
      <p:ext uri="{BB962C8B-B14F-4D97-AF65-F5344CB8AC3E}">
        <p14:creationId xmlns:p14="http://schemas.microsoft.com/office/powerpoint/2010/main" val="1539663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" y="-1126643"/>
            <a:ext cx="12275944" cy="69110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091223" y="398463"/>
            <a:ext cx="7832271" cy="9814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>
                <a:solidFill>
                  <a:srgbClr val="209146"/>
                </a:solidFill>
                <a:latin typeface="+mn-lt"/>
                <a:ea typeface="Roboto Slab" pitchFamily="2" charset="0"/>
              </a:defRPr>
            </a:lvl1pPr>
          </a:lstStyle>
          <a:p>
            <a:r>
              <a:rPr lang="en-US" dirty="0" smtClean="0"/>
              <a:t>End of Module</a:t>
            </a:r>
            <a:endParaRPr lang="el-GR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1857375" y="5850259"/>
            <a:ext cx="3333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This project (</a:t>
            </a:r>
            <a:r>
              <a:rPr lang="en-US" sz="900" b="1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2019-1-EL02-KA205-004863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) has been funded with support from the European Commission. This website reflects the views only of the author, and </a:t>
            </a:r>
            <a:r>
              <a:rPr lang="en-US" sz="900" b="0" i="0" kern="1200" baseline="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the Commission cannot be held responsible for any use which may be made of the information contained therein.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2"/>
          <a:stretch/>
        </p:blipFill>
        <p:spPr>
          <a:xfrm>
            <a:off x="125413" y="6164444"/>
            <a:ext cx="1731962" cy="4049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57" y="6030795"/>
            <a:ext cx="1426905" cy="4830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80" y="5947577"/>
            <a:ext cx="1518065" cy="6495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55" y="5924373"/>
            <a:ext cx="674485" cy="6727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7" b="22951"/>
          <a:stretch/>
        </p:blipFill>
        <p:spPr>
          <a:xfrm>
            <a:off x="6737158" y="5970070"/>
            <a:ext cx="1447826" cy="627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 b="23508"/>
          <a:stretch/>
        </p:blipFill>
        <p:spPr>
          <a:xfrm>
            <a:off x="9941641" y="5917181"/>
            <a:ext cx="1312319" cy="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216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320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943479"/>
            <a:ext cx="11520000" cy="4617659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325983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77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433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2025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08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897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263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230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2670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2448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765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291804"/>
            <a:ext cx="5533249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291804"/>
            <a:ext cx="5581652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3025907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8391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82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9094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104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501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2701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989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996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675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67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943478"/>
            <a:ext cx="5533249" cy="461766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943478"/>
            <a:ext cx="5581652" cy="461766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113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0092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1795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027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0825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6378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2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6929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4813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7461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1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34963" y="5989638"/>
            <a:ext cx="5531174" cy="57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Learning Objectives</a:t>
            </a:r>
            <a:endParaRPr lang="el-G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9" y="6059034"/>
            <a:ext cx="432707" cy="432707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4490687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60319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4430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4310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5264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2736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92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728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441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206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8311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202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4490687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3288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752887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9465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48614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4314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9169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389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5568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5691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0079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5409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609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943479"/>
            <a:ext cx="11520000" cy="3882555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3288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884314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4703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293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388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21569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331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3519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432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069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1886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432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435100"/>
            <a:ext cx="3008087" cy="1022487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6" y="2802950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965" y="4170800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4" y="5538651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3640183" y="1435100"/>
            <a:ext cx="8216855" cy="512603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144000" tIns="144000" rIns="144000" bIns="144000"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 / 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101149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8126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61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10025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88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943478"/>
            <a:ext cx="3008087" cy="1022487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6" y="3141869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965" y="4340260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4" y="5538651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3640183" y="1943478"/>
            <a:ext cx="8216855" cy="461766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144000" tIns="144000" rIns="144000" bIns="144000"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1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4.jpg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334963" y="296863"/>
            <a:ext cx="11520000" cy="715879"/>
          </a:xfrm>
          <a:prstGeom prst="rect">
            <a:avLst/>
          </a:prstGeom>
        </p:spPr>
        <p:txBody>
          <a:bodyPr vert="horz" lIns="54000" tIns="54000" rIns="54000" bIns="54000" rtlCol="0" anchor="ctr">
            <a:noAutofit/>
          </a:bodyPr>
          <a:lstStyle/>
          <a:p>
            <a:r>
              <a:rPr lang="en-US" dirty="0" smtClean="0"/>
              <a:t>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895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09146"/>
          </a:solidFill>
          <a:latin typeface="+mn-lt"/>
          <a:ea typeface="Roboto Slab" pitchFamily="2" charset="0"/>
          <a:cs typeface="+mj-cs"/>
        </a:defRPr>
      </a:lvl1pPr>
    </p:titleStyle>
    <p:bodyStyle>
      <a:lvl1pPr marL="0" indent="0" algn="just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211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405395"/>
            <a:ext cx="2532416" cy="10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0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0" y="0"/>
            <a:ext cx="1225832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405395"/>
            <a:ext cx="2532416" cy="10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1" y="3679314"/>
            <a:ext cx="3319904" cy="143371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426533" y="2184028"/>
            <a:ext cx="9144000" cy="7449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l-GR" sz="4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650680" y="3201149"/>
            <a:ext cx="890640" cy="81058"/>
          </a:xfrm>
          <a:prstGeom prst="rect">
            <a:avLst/>
          </a:prstGeom>
          <a:solidFill>
            <a:srgbClr val="FEC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EC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32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9655"/>
            <a:ext cx="4426083" cy="19114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524000" y="4319525"/>
            <a:ext cx="9144000" cy="4651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2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524000" y="4552109"/>
            <a:ext cx="8686508" cy="1404135"/>
            <a:chOff x="999780" y="4165754"/>
            <a:chExt cx="10090765" cy="1631127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0" y="4165754"/>
              <a:ext cx="2095835" cy="16311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615" y="4554831"/>
              <a:ext cx="1625218" cy="7579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039" y="4686043"/>
              <a:ext cx="1428750" cy="5905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414" y="4532938"/>
              <a:ext cx="801701" cy="8017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762" y="4532938"/>
              <a:ext cx="756050" cy="7560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097" y="4589398"/>
              <a:ext cx="1851448" cy="491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5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n-ifra.org/sites/default/files/field_media_image_file_attach/WAN-IFRA_%20Trends_Newsrooms_2014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 News</a:t>
            </a:r>
            <a:endParaRPr lang="el-GR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 dirty="0" smtClean="0"/>
              <a:t>2: </a:t>
            </a:r>
            <a:r>
              <a:rPr lang="en-US" dirty="0"/>
              <a:t>The collapse of the contents</a:t>
            </a:r>
          </a:p>
        </p:txBody>
      </p:sp>
    </p:spTree>
    <p:extLst>
      <p:ext uri="{BB962C8B-B14F-4D97-AF65-F5344CB8AC3E}">
        <p14:creationId xmlns:p14="http://schemas.microsoft.com/office/powerpoint/2010/main" val="174679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End of Unit 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395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accent3"/>
                </a:solidFill>
              </a:rPr>
              <a:t>Learning outcomes</a:t>
            </a:r>
            <a:endParaRPr lang="it-IT" b="1" dirty="0">
              <a:solidFill>
                <a:schemeClr val="accent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Upon completing this unit, trainees should be able to</a:t>
            </a:r>
            <a:r>
              <a:rPr lang="en-US" dirty="0" smtClean="0"/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54000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Understand </a:t>
            </a:r>
            <a:r>
              <a:rPr lang="en-US" dirty="0"/>
              <a:t>how unconscious bias and filter failure resulted in the rise of fake </a:t>
            </a:r>
            <a:r>
              <a:rPr lang="en-US" dirty="0" smtClean="0"/>
              <a:t>news.</a:t>
            </a:r>
            <a:endParaRPr lang="it-IT" dirty="0"/>
          </a:p>
          <a:p>
            <a:pPr marL="54000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Understand the </a:t>
            </a:r>
            <a:r>
              <a:rPr lang="en-US" dirty="0"/>
              <a:t>propulsion of disinformation and </a:t>
            </a:r>
            <a:r>
              <a:rPr lang="en-US" dirty="0" smtClean="0"/>
              <a:t>misinformation. </a:t>
            </a:r>
            <a:endParaRPr lang="en-US" dirty="0"/>
          </a:p>
          <a:p>
            <a:pPr marL="54000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Critically </a:t>
            </a:r>
            <a:r>
              <a:rPr lang="en-US" dirty="0" err="1"/>
              <a:t>analyse</a:t>
            </a:r>
            <a:r>
              <a:rPr lang="en-US" dirty="0"/>
              <a:t> the </a:t>
            </a:r>
            <a:r>
              <a:rPr lang="en-US" dirty="0" smtClean="0"/>
              <a:t>phenomenon </a:t>
            </a:r>
            <a:r>
              <a:rPr lang="en-US" dirty="0"/>
              <a:t>of ‘information disorder</a:t>
            </a:r>
            <a:r>
              <a:rPr lang="en-US" dirty="0" smtClean="0"/>
              <a:t>’.</a:t>
            </a:r>
            <a:endParaRPr lang="en-US" dirty="0"/>
          </a:p>
          <a:p>
            <a:pPr marL="54000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Understand </a:t>
            </a:r>
            <a:r>
              <a:rPr lang="en-US" dirty="0"/>
              <a:t>and critique the role of the platforms in the development and perpetuation of the disinformation </a:t>
            </a:r>
            <a:r>
              <a:rPr lang="en-US" dirty="0" smtClean="0"/>
              <a:t>crisis.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9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>
            <a:extLst>
              <a:ext uri="{FF2B5EF4-FFF2-40B4-BE49-F238E27FC236}">
                <a16:creationId xmlns="" xmlns:a16="http://schemas.microsoft.com/office/drawing/2014/main" id="{58910630-A08F-4108-8BE8-DD459233A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470036"/>
              </p:ext>
            </p:extLst>
          </p:nvPr>
        </p:nvGraphicFramePr>
        <p:xfrm>
          <a:off x="1949701" y="1042896"/>
          <a:ext cx="7610230" cy="456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613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 smtClean="0">
                <a:solidFill>
                  <a:schemeClr val="accent3"/>
                </a:solidFill>
              </a:rPr>
              <a:t>Infobesity</a:t>
            </a:r>
            <a:endParaRPr lang="el-GR" sz="3600" b="1" dirty="0">
              <a:solidFill>
                <a:schemeClr val="accent3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b="1" dirty="0"/>
              <a:t>Information overload</a:t>
            </a:r>
            <a:r>
              <a:rPr lang="en-US" dirty="0"/>
              <a:t> (also known as </a:t>
            </a:r>
            <a:r>
              <a:rPr lang="en-US" b="1" dirty="0"/>
              <a:t>infobesity</a:t>
            </a:r>
            <a:r>
              <a:rPr lang="en-US" dirty="0" smtClean="0"/>
              <a:t>, </a:t>
            </a:r>
            <a:r>
              <a:rPr lang="en-US" b="1" dirty="0" err="1" smtClean="0"/>
              <a:t>infoxication</a:t>
            </a:r>
            <a:r>
              <a:rPr lang="en-US" b="1" dirty="0" smtClean="0"/>
              <a:t>,</a:t>
            </a:r>
            <a:r>
              <a:rPr lang="en-US" dirty="0" smtClean="0"/>
              <a:t> </a:t>
            </a:r>
            <a:r>
              <a:rPr lang="en-US" b="1" dirty="0"/>
              <a:t>information anxiety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b="1" dirty="0"/>
              <a:t>information </a:t>
            </a:r>
            <a:r>
              <a:rPr lang="en-US" b="1" dirty="0" smtClean="0"/>
              <a:t>explosion</a:t>
            </a:r>
            <a:r>
              <a:rPr lang="en-US" dirty="0" smtClean="0"/>
              <a:t>) </a:t>
            </a:r>
            <a:r>
              <a:rPr lang="en-US" dirty="0"/>
              <a:t>is the difficulty in understanding an issue and effectively making decisions when one has too much information about that </a:t>
            </a:r>
            <a:r>
              <a:rPr lang="en-US" dirty="0" smtClean="0"/>
              <a:t>issue. Generally</a:t>
            </a:r>
            <a:r>
              <a:rPr lang="en-US" dirty="0"/>
              <a:t>, the term is associated with the excessive quantity of daily information</a:t>
            </a:r>
            <a:r>
              <a:rPr lang="en-US" dirty="0" smtClean="0"/>
              <a:t>. (Wikipedia)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 smtClean="0"/>
              <a:t>The advent of modern information technology has been a primary driver of information overload on multiple fronts: in quantity produced, ease of dissemination, and breadth of audience reached. Longstanding technological factors have been further intensified by the rise of social media and the attention economy.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295" r="8903" b="29983"/>
          <a:stretch/>
        </p:blipFill>
        <p:spPr bwMode="auto">
          <a:xfrm>
            <a:off x="6394775" y="1291804"/>
            <a:ext cx="5342873" cy="527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17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Visualizing an internet minute</a:t>
            </a:r>
            <a:endParaRPr lang="el-GR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During an average workday, a single minute might seem negligible.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If </a:t>
            </a:r>
            <a:r>
              <a:rPr lang="en-US" dirty="0" smtClean="0">
                <a:latin typeface="+mn-lt"/>
              </a:rPr>
              <a:t>you are </a:t>
            </a:r>
            <a:r>
              <a:rPr lang="en-US" dirty="0">
                <a:latin typeface="+mn-lt"/>
              </a:rPr>
              <a:t>lucky, a minute might buy you enough time to write a quick email, grab a coffee from the break room, or make small talk with a coworker.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 smtClean="0">
                <a:latin typeface="+mn-lt"/>
              </a:rPr>
              <a:t>When </a:t>
            </a:r>
            <a:r>
              <a:rPr lang="en-US" dirty="0">
                <a:latin typeface="+mn-lt"/>
              </a:rPr>
              <a:t>it comes to gauging the epic scale of the internet, it would seem that each minute leans closer to the extraordinary side of the spectrum.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i="1" dirty="0" smtClean="0">
                <a:solidFill>
                  <a:schemeClr val="accent2"/>
                </a:solidFill>
                <a:latin typeface="+mn-lt"/>
              </a:rPr>
              <a:t>How 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is it possible that 188 millions of emails are sent every minute? How does Google process 3.8 million search queries in such a short span of time?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Simply put, the number of actions packed into just 60 seconds is extraordinary</a:t>
            </a:r>
            <a:r>
              <a:rPr lang="en-US" dirty="0" smtClean="0">
                <a:latin typeface="+mn-lt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 smtClean="0">
              <a:latin typeface="+mn-lt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 smtClean="0">
                <a:latin typeface="+mn-lt"/>
              </a:rPr>
              <a:t>To </a:t>
            </a:r>
            <a:r>
              <a:rPr lang="en-US" dirty="0">
                <a:latin typeface="+mn-lt"/>
              </a:rPr>
              <a:t>get a sense of this, take a look at the </a:t>
            </a:r>
            <a:r>
              <a:rPr lang="en-US" dirty="0" smtClean="0">
                <a:latin typeface="+mn-lt"/>
              </a:rPr>
              <a:t>following pictures </a:t>
            </a:r>
            <a:endParaRPr lang="it-IT" dirty="0">
              <a:latin typeface="+mn-lt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777501" y="4665125"/>
            <a:ext cx="587829" cy="4292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01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internet min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4" y="911463"/>
            <a:ext cx="4873850" cy="48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internet minu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22" y="911463"/>
            <a:ext cx="4912447" cy="49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4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accent3"/>
                </a:solidFill>
              </a:rPr>
              <a:t>The collapse of attention</a:t>
            </a:r>
            <a:endParaRPr lang="el-GR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 smtClean="0"/>
              <a:t>In </a:t>
            </a:r>
            <a:r>
              <a:rPr lang="en-US" dirty="0"/>
              <a:t>2000 the </a:t>
            </a:r>
            <a:r>
              <a:rPr lang="en-US" dirty="0" smtClean="0"/>
              <a:t>average attention threshold was 12 </a:t>
            </a:r>
            <a:r>
              <a:rPr lang="en-US" dirty="0"/>
              <a:t>seconds. </a:t>
            </a:r>
            <a:r>
              <a:rPr lang="en-US" b="1" dirty="0" smtClean="0"/>
              <a:t>Today it is only 8 </a:t>
            </a:r>
            <a:r>
              <a:rPr lang="en-US" b="1" dirty="0"/>
              <a:t>seconds</a:t>
            </a:r>
            <a:r>
              <a:rPr lang="en-US" dirty="0"/>
              <a:t>. </a:t>
            </a:r>
            <a:endParaRPr lang="en-US" dirty="0" smtClean="0"/>
          </a:p>
          <a:p>
            <a:pPr algn="just">
              <a:lnSpc>
                <a:spcPct val="100000"/>
              </a:lnSpc>
            </a:pPr>
            <a:r>
              <a:rPr lang="en-US" dirty="0" smtClean="0"/>
              <a:t>The red fish is able to </a:t>
            </a:r>
            <a:r>
              <a:rPr lang="en-US" dirty="0"/>
              <a:t>stay </a:t>
            </a:r>
            <a:r>
              <a:rPr lang="en-US" dirty="0" smtClean="0"/>
              <a:t>alert for </a:t>
            </a:r>
            <a:r>
              <a:rPr lang="en-US" dirty="0"/>
              <a:t>9 seconds</a:t>
            </a:r>
            <a:r>
              <a:rPr lang="en-US" dirty="0" smtClean="0"/>
              <a:t>.</a:t>
            </a:r>
            <a:endParaRPr lang="en-US" dirty="0"/>
          </a:p>
          <a:p>
            <a:pPr marL="0" indent="0" algn="just">
              <a:lnSpc>
                <a:spcPct val="100000"/>
              </a:lnSpc>
              <a:buNone/>
            </a:pPr>
            <a:endParaRPr lang="en-GB" dirty="0" smtClean="0"/>
          </a:p>
          <a:p>
            <a:pPr>
              <a:lnSpc>
                <a:spcPct val="100000"/>
              </a:lnSpc>
            </a:pP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78" y="2581659"/>
            <a:ext cx="5579922" cy="24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9271" y="2734235"/>
            <a:ext cx="5504329" cy="23397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7529" y="2967319"/>
            <a:ext cx="50829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accent6"/>
                </a:solidFill>
              </a:rPr>
              <a:t>“</a:t>
            </a:r>
            <a:r>
              <a:rPr lang="it-IT" i="1" dirty="0">
                <a:solidFill>
                  <a:schemeClr val="accent6"/>
                </a:solidFill>
              </a:rPr>
              <a:t>We consume more information, digest it more quickly, and our appetite grows more and more. We have less need to remember: </a:t>
            </a:r>
            <a:r>
              <a:rPr lang="it-IT" b="1" i="1" dirty="0">
                <a:solidFill>
                  <a:schemeClr val="accent6"/>
                </a:solidFill>
              </a:rPr>
              <a:t>we rely on digital external memories</a:t>
            </a:r>
            <a:r>
              <a:rPr lang="it-IT" i="1" dirty="0">
                <a:solidFill>
                  <a:schemeClr val="accent6"/>
                </a:solidFill>
              </a:rPr>
              <a:t>, always available, like Google</a:t>
            </a:r>
            <a:r>
              <a:rPr lang="en-GB" i="1" dirty="0">
                <a:solidFill>
                  <a:schemeClr val="accent6"/>
                </a:solidFill>
              </a:rPr>
              <a:t>”</a:t>
            </a:r>
            <a:r>
              <a:rPr lang="it-IT" b="1" i="1" dirty="0">
                <a:solidFill>
                  <a:schemeClr val="accent6"/>
                </a:solidFill>
              </a:rPr>
              <a:t>.</a:t>
            </a:r>
            <a:r>
              <a:rPr lang="it-IT" dirty="0"/>
              <a:t> </a:t>
            </a:r>
            <a:endParaRPr lang="it-IT" dirty="0" smtClean="0"/>
          </a:p>
          <a:p>
            <a:pPr algn="r"/>
            <a:endParaRPr lang="it-IT" sz="1400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it-IT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Bruce </a:t>
            </a:r>
            <a:r>
              <a:rPr lang="it-IT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Morton, </a:t>
            </a:r>
            <a:r>
              <a:rPr lang="it-IT" sz="1400" i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Brain &amp; Mind Institute </a:t>
            </a:r>
            <a:r>
              <a:rPr lang="it-IT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(Ontario University)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3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/>
            <a:r>
              <a:rPr lang="en-US" b="1" dirty="0" smtClean="0">
                <a:latin typeface="+mn-lt"/>
              </a:rPr>
              <a:t>The collapse of the context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On June 4, 2016 the satirical news site the Science Post published a block of “lorem ipsum” text under a scary headline: “Study: 70 percent of Facebook users only read the headline of science stories before commenting.”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50" y="1291804"/>
            <a:ext cx="5546115" cy="377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978220"/>
            <a:ext cx="5455691" cy="189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56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/>
            <a:r>
              <a:rPr lang="en-US" b="1" dirty="0" smtClean="0">
                <a:solidFill>
                  <a:schemeClr val="accent3"/>
                </a:solidFill>
              </a:rPr>
              <a:t>References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latin typeface="+mn-lt"/>
              </a:rPr>
              <a:t>Bruce </a:t>
            </a:r>
            <a:r>
              <a:rPr lang="it-IT" sz="1400" dirty="0" err="1">
                <a:latin typeface="+mn-lt"/>
              </a:rPr>
              <a:t>Morton</a:t>
            </a:r>
            <a:r>
              <a:rPr lang="it-IT" sz="1400" dirty="0">
                <a:latin typeface="+mn-lt"/>
              </a:rPr>
              <a:t>, </a:t>
            </a:r>
            <a:r>
              <a:rPr lang="it-IT" sz="1400" i="1" dirty="0">
                <a:latin typeface="+mn-lt"/>
              </a:rPr>
              <a:t>Brain &amp; </a:t>
            </a:r>
            <a:r>
              <a:rPr lang="it-IT" sz="1400" i="1" dirty="0" err="1">
                <a:latin typeface="+mn-lt"/>
              </a:rPr>
              <a:t>Mind</a:t>
            </a:r>
            <a:r>
              <a:rPr lang="it-IT" sz="1400" i="1" dirty="0">
                <a:latin typeface="+mn-lt"/>
              </a:rPr>
              <a:t> </a:t>
            </a:r>
            <a:r>
              <a:rPr lang="it-IT" sz="1400" i="1" dirty="0" err="1">
                <a:latin typeface="+mn-lt"/>
              </a:rPr>
              <a:t>Institute</a:t>
            </a:r>
            <a:r>
              <a:rPr lang="it-IT" sz="1400" i="1" dirty="0">
                <a:latin typeface="+mn-lt"/>
              </a:rPr>
              <a:t> </a:t>
            </a:r>
            <a:r>
              <a:rPr lang="it-IT" sz="1400" dirty="0">
                <a:latin typeface="+mn-lt"/>
              </a:rPr>
              <a:t>(Ontario </a:t>
            </a:r>
            <a:r>
              <a:rPr lang="it-IT" sz="1400" dirty="0" err="1">
                <a:latin typeface="+mn-lt"/>
              </a:rPr>
              <a:t>University</a:t>
            </a:r>
            <a:r>
              <a:rPr lang="it-IT" sz="1400" dirty="0" smtClean="0">
                <a:latin typeface="+mn-lt"/>
              </a:rPr>
              <a:t>).</a:t>
            </a:r>
            <a:endParaRPr lang="it-IT" sz="14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n-lt"/>
              </a:rPr>
              <a:t>Kalsnes</a:t>
            </a:r>
            <a:r>
              <a:rPr lang="en-US" sz="1400" dirty="0">
                <a:latin typeface="+mn-lt"/>
              </a:rPr>
              <a:t>, B. &amp; Larsson, O. A. (2017). </a:t>
            </a:r>
            <a:r>
              <a:rPr lang="en-US" sz="1400" i="1" dirty="0">
                <a:latin typeface="+mn-lt"/>
              </a:rPr>
              <a:t>Understanding News Sharing Across Social Media: Detailing distribution on Facebook and Twitter </a:t>
            </a:r>
            <a:r>
              <a:rPr lang="en-US" sz="1400" dirty="0">
                <a:latin typeface="+mn-lt"/>
              </a:rPr>
              <a:t>in Journalism Studies (Taylor and Francis</a:t>
            </a:r>
            <a:r>
              <a:rPr lang="en-US" sz="1400" dirty="0" smtClean="0">
                <a:latin typeface="+mn-lt"/>
              </a:rPr>
              <a:t>).</a:t>
            </a:r>
            <a:endParaRPr lang="it-IT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n-lt"/>
              </a:rPr>
              <a:t>Posetti</a:t>
            </a:r>
            <a:r>
              <a:rPr lang="en-US" sz="1400" dirty="0">
                <a:latin typeface="+mn-lt"/>
              </a:rPr>
              <a:t>, J. &amp; Silverman, C. (2014). When </a:t>
            </a:r>
            <a:r>
              <a:rPr lang="en-US" sz="1400" i="1" dirty="0">
                <a:latin typeface="+mn-lt"/>
              </a:rPr>
              <a:t>Good People Share Bad Things: </a:t>
            </a:r>
            <a:r>
              <a:rPr lang="en-US" sz="1400" i="1" dirty="0" smtClean="0">
                <a:latin typeface="+mn-lt"/>
              </a:rPr>
              <a:t>The </a:t>
            </a:r>
            <a:r>
              <a:rPr lang="en-US" sz="1400" i="1" dirty="0">
                <a:latin typeface="+mn-lt"/>
              </a:rPr>
              <a:t>Basics of Social Media Verification </a:t>
            </a:r>
            <a:r>
              <a:rPr lang="en-US" sz="1400" dirty="0">
                <a:latin typeface="+mn-lt"/>
              </a:rPr>
              <a:t>in </a:t>
            </a:r>
            <a:r>
              <a:rPr lang="en-US" sz="1400" dirty="0" err="1">
                <a:latin typeface="+mn-lt"/>
              </a:rPr>
              <a:t>Posetti</a:t>
            </a:r>
            <a:r>
              <a:rPr lang="en-US" sz="1400" dirty="0">
                <a:latin typeface="+mn-lt"/>
              </a:rPr>
              <a:t> (Ed) Trends in Newsrooms 2014 (WAN-IFRA, Paris). </a:t>
            </a:r>
            <a:r>
              <a:rPr lang="en-US" sz="1400" u="sng" dirty="0">
                <a:latin typeface="+mn-lt"/>
                <a:hlinkClick r:id="rId3"/>
              </a:rPr>
              <a:t>http://www.wan-ifra.org/sites/default/files/field_media_image_file_attach/WAN-IFRA</a:t>
            </a:r>
            <a:r>
              <a:rPr lang="en-US" sz="1400" u="sng" dirty="0" smtClean="0">
                <a:latin typeface="+mn-lt"/>
                <a:hlinkClick r:id="rId3"/>
              </a:rPr>
              <a:t>_ Trends_Newsrooms_2014.pdf</a:t>
            </a:r>
            <a:endParaRPr lang="it-IT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015241"/>
      </p:ext>
    </p:extLst>
  </p:cSld>
  <p:clrMapOvr>
    <a:masterClrMapping/>
  </p:clrMapOvr>
</p:sld>
</file>

<file path=ppt/theme/theme1.xml><?xml version="1.0" encoding="utf-8"?>
<a:theme xmlns:a="http://schemas.openxmlformats.org/drawingml/2006/main" name="CARDET Course template">
  <a:themeElements>
    <a:clrScheme name="YMB">
      <a:dk1>
        <a:srgbClr val="FFFFFF"/>
      </a:dk1>
      <a:lt1>
        <a:srgbClr val="FFFFFF"/>
      </a:lt1>
      <a:dk2>
        <a:srgbClr val="323232"/>
      </a:dk2>
      <a:lt2>
        <a:srgbClr val="323232"/>
      </a:lt2>
      <a:accent1>
        <a:srgbClr val="F4C05E"/>
      </a:accent1>
      <a:accent2>
        <a:srgbClr val="E45246"/>
      </a:accent2>
      <a:accent3>
        <a:srgbClr val="238E46"/>
      </a:accent3>
      <a:accent4>
        <a:srgbClr val="323232"/>
      </a:accent4>
      <a:accent5>
        <a:srgbClr val="F4C05E"/>
      </a:accent5>
      <a:accent6>
        <a:srgbClr val="E45246"/>
      </a:accent6>
      <a:hlink>
        <a:srgbClr val="41C76A"/>
      </a:hlink>
      <a:folHlink>
        <a:srgbClr val="64CC82"/>
      </a:folHlink>
    </a:clrScheme>
    <a:fontScheme name="YMB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YMB">
      <a:dk1>
        <a:srgbClr val="FFFFFF"/>
      </a:dk1>
      <a:lt1>
        <a:srgbClr val="FFFFFF"/>
      </a:lt1>
      <a:dk2>
        <a:srgbClr val="323232"/>
      </a:dk2>
      <a:lt2>
        <a:srgbClr val="323232"/>
      </a:lt2>
      <a:accent1>
        <a:srgbClr val="F4C05E"/>
      </a:accent1>
      <a:accent2>
        <a:srgbClr val="E45246"/>
      </a:accent2>
      <a:accent3>
        <a:srgbClr val="238E46"/>
      </a:accent3>
      <a:accent4>
        <a:srgbClr val="323232"/>
      </a:accent4>
      <a:accent5>
        <a:srgbClr val="F4C05E"/>
      </a:accent5>
      <a:accent6>
        <a:srgbClr val="E45246"/>
      </a:accent6>
      <a:hlink>
        <a:srgbClr val="41C76A"/>
      </a:hlink>
      <a:folHlink>
        <a:srgbClr val="64CC8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909</Words>
  <Application>Microsoft Office PowerPoint</Application>
  <PresentationFormat>Widescreen</PresentationFormat>
  <Paragraphs>58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Roboto Slab</vt:lpstr>
      <vt:lpstr>Wingdings</vt:lpstr>
      <vt:lpstr>CARDET Course template</vt:lpstr>
      <vt:lpstr>1_Custom Design</vt:lpstr>
      <vt:lpstr>2_Custom Design</vt:lpstr>
      <vt:lpstr>Custom Design</vt:lpstr>
      <vt:lpstr>3_Custom Design</vt:lpstr>
      <vt:lpstr>4_Custom Design</vt:lpstr>
      <vt:lpstr>5_Custom Design</vt:lpstr>
      <vt:lpstr>Fake News</vt:lpstr>
      <vt:lpstr>Learning outcomes</vt:lpstr>
      <vt:lpstr>PowerPoint Presentation</vt:lpstr>
      <vt:lpstr>Infobesity</vt:lpstr>
      <vt:lpstr>Visualizing an internet minute</vt:lpstr>
      <vt:lpstr>PowerPoint Presentation</vt:lpstr>
      <vt:lpstr>The collapse of attention</vt:lpstr>
      <vt:lpstr>The collapse of the context</vt:lpstr>
      <vt:lpstr>References</vt:lpstr>
      <vt:lpstr>End of Unit 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Theognosia Petrou</cp:lastModifiedBy>
  <cp:revision>131</cp:revision>
  <dcterms:created xsi:type="dcterms:W3CDTF">2019-11-27T07:34:47Z</dcterms:created>
  <dcterms:modified xsi:type="dcterms:W3CDTF">2020-08-07T07:51:57Z</dcterms:modified>
</cp:coreProperties>
</file>