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672" r:id="rId2"/>
    <p:sldMasterId id="2147483684" r:id="rId3"/>
    <p:sldMasterId id="2147483660" r:id="rId4"/>
    <p:sldMasterId id="2147483696" r:id="rId5"/>
    <p:sldMasterId id="2147483708" r:id="rId6"/>
    <p:sldMasterId id="2147483720" r:id="rId7"/>
  </p:sldMasterIdLst>
  <p:sldIdLst>
    <p:sldId id="259" r:id="rId8"/>
    <p:sldId id="262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3" r:id="rId21"/>
    <p:sldId id="301" r:id="rId22"/>
    <p:sldId id="304" r:id="rId23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9245"/>
    <a:srgbClr val="FEC8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2" autoAdjust="0"/>
    <p:restoredTop sz="94660"/>
  </p:normalViewPr>
  <p:slideViewPr>
    <p:cSldViewPr snapToGrid="0">
      <p:cViewPr varScale="1">
        <p:scale>
          <a:sx n="50" d="100"/>
          <a:sy n="50" d="100"/>
        </p:scale>
        <p:origin x="58" y="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- 1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800">
                <a:latin typeface="+mn-lt"/>
                <a:ea typeface="Roboto Slab" pitchFamily="2" charset="0"/>
              </a:defRPr>
            </a:lvl1pPr>
          </a:lstStyle>
          <a:p>
            <a:r>
              <a:rPr lang="en-US" dirty="0" smtClean="0"/>
              <a:t>Section title goes here</a:t>
            </a:r>
            <a:endParaRPr lang="el-GR" dirty="0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2"/>
          </p:nvPr>
        </p:nvSpPr>
        <p:spPr>
          <a:xfrm>
            <a:off x="334963" y="1291804"/>
            <a:ext cx="11520000" cy="5269334"/>
          </a:xfrm>
          <a:prstGeom prst="rect">
            <a:avLst/>
          </a:prstGeom>
        </p:spPr>
        <p:txBody>
          <a:bodyPr/>
          <a:lstStyle>
            <a:lvl1pPr algn="l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defRPr sz="1800">
                <a:solidFill>
                  <a:schemeClr val="bg2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98547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ubtitle Text - 1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Section title goes here</a:t>
            </a:r>
            <a:endParaRPr lang="el-G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6281056" y="4691517"/>
            <a:ext cx="5575982" cy="18696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6"/>
                </a:solidFill>
              </a:rPr>
              <a:t>Quote</a:t>
            </a:r>
            <a:r>
              <a:rPr lang="en-US" baseline="0" dirty="0" smtClean="0">
                <a:solidFill>
                  <a:schemeClr val="accent6"/>
                </a:solidFill>
              </a:rPr>
              <a:t> text here</a:t>
            </a:r>
            <a:endParaRPr lang="el-GR" dirty="0">
              <a:solidFill>
                <a:schemeClr val="accent6"/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332888" y="1291804"/>
            <a:ext cx="5533249" cy="5269334"/>
          </a:xfrm>
          <a:prstGeom prst="rect">
            <a:avLst/>
          </a:prstGeom>
        </p:spPr>
        <p:txBody>
          <a:bodyPr/>
          <a:lstStyle>
            <a:lvl1pPr>
              <a:defRPr lang="en-US" sz="18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algn="l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Content goes here (text / image / diagram / video). Make sure all media/graphics fit the column width, for better display results. 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6273311" y="1291804"/>
            <a:ext cx="5581652" cy="3046931"/>
          </a:xfrm>
          <a:prstGeom prst="rect">
            <a:avLst/>
          </a:prstGeom>
        </p:spPr>
        <p:txBody>
          <a:bodyPr/>
          <a:lstStyle>
            <a:lvl1pPr>
              <a:defRPr lang="en-US" sz="18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algn="l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Content goes here (text / image / diagram / video). Make sure all media/graphics fit the column width, for better display results. </a:t>
            </a:r>
          </a:p>
        </p:txBody>
      </p:sp>
    </p:spTree>
    <p:extLst>
      <p:ext uri="{BB962C8B-B14F-4D97-AF65-F5344CB8AC3E}">
        <p14:creationId xmlns:p14="http://schemas.microsoft.com/office/powerpoint/2010/main" val="2410836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ubtitle Text - 1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Section title goes here</a:t>
            </a:r>
            <a:endParaRPr lang="el-GR" dirty="0"/>
          </a:p>
        </p:txBody>
      </p:sp>
      <p:sp>
        <p:nvSpPr>
          <p:cNvPr id="7" name="Rectangle 6"/>
          <p:cNvSpPr/>
          <p:nvPr userDrawn="1"/>
        </p:nvSpPr>
        <p:spPr>
          <a:xfrm>
            <a:off x="6275386" y="4906737"/>
            <a:ext cx="5579578" cy="16544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6"/>
                </a:solidFill>
              </a:rPr>
              <a:t>Quote</a:t>
            </a:r>
            <a:r>
              <a:rPr lang="en-US" baseline="0" dirty="0" smtClean="0">
                <a:solidFill>
                  <a:schemeClr val="accent6"/>
                </a:solidFill>
              </a:rPr>
              <a:t> text here</a:t>
            </a:r>
            <a:endParaRPr lang="el-GR" dirty="0">
              <a:solidFill>
                <a:schemeClr val="accent6"/>
              </a:solidFill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334963" y="1943478"/>
            <a:ext cx="5533249" cy="4617660"/>
          </a:xfrm>
          <a:prstGeom prst="rect">
            <a:avLst/>
          </a:prstGeom>
        </p:spPr>
        <p:txBody>
          <a:bodyPr/>
          <a:lstStyle>
            <a:lvl1pPr>
              <a:defRPr lang="en-US" sz="18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algn="l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Content goes here (text / image / diagram / video). Make sure all media/graphics fit the column width, for better display results. 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6275386" y="1943478"/>
            <a:ext cx="5581652" cy="2749820"/>
          </a:xfrm>
          <a:prstGeom prst="rect">
            <a:avLst/>
          </a:prstGeom>
        </p:spPr>
        <p:txBody>
          <a:bodyPr/>
          <a:lstStyle>
            <a:lvl1pPr>
              <a:defRPr lang="en-US" sz="18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algn="l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Content goes here (text / image / diagram / video). Make sure all media/graphics fit the column width, for better display results.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37037" y="1212611"/>
            <a:ext cx="11520001" cy="530998"/>
          </a:xfrm>
          <a:prstGeom prst="rect">
            <a:avLst/>
          </a:prstGeom>
          <a:noFill/>
        </p:spPr>
        <p:txBody>
          <a:bodyPr anchor="ctr" anchorCtr="0"/>
          <a:lstStyle>
            <a:lvl1pPr>
              <a:defRPr sz="2000" b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Sub-section title goes here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91246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ubtitle Text - 1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Section title goes here</a:t>
            </a:r>
            <a:endParaRPr lang="el-GR" dirty="0"/>
          </a:p>
        </p:txBody>
      </p:sp>
      <p:sp>
        <p:nvSpPr>
          <p:cNvPr id="7" name="Rectangle 6"/>
          <p:cNvSpPr/>
          <p:nvPr userDrawn="1"/>
        </p:nvSpPr>
        <p:spPr>
          <a:xfrm>
            <a:off x="6273310" y="4906736"/>
            <a:ext cx="5581653" cy="16544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6"/>
                </a:solidFill>
              </a:rPr>
              <a:t>Quote</a:t>
            </a:r>
            <a:r>
              <a:rPr lang="en-US" baseline="0" dirty="0" smtClean="0">
                <a:solidFill>
                  <a:schemeClr val="accent6"/>
                </a:solidFill>
              </a:rPr>
              <a:t> text here</a:t>
            </a:r>
            <a:endParaRPr lang="el-GR" dirty="0">
              <a:solidFill>
                <a:schemeClr val="accent6"/>
              </a:solidFill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334963" y="1943478"/>
            <a:ext cx="5533249" cy="3841502"/>
          </a:xfrm>
          <a:prstGeom prst="rect">
            <a:avLst/>
          </a:prstGeom>
        </p:spPr>
        <p:txBody>
          <a:bodyPr/>
          <a:lstStyle>
            <a:lvl1pPr>
              <a:defRPr lang="en-US" sz="18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algn="l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Content goes here (text / image / diagram / video). Make sure all media/graphics fit the column width, for better display results. 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6275386" y="1943478"/>
            <a:ext cx="5581652" cy="2703167"/>
          </a:xfrm>
          <a:prstGeom prst="rect">
            <a:avLst/>
          </a:prstGeom>
        </p:spPr>
        <p:txBody>
          <a:bodyPr/>
          <a:lstStyle>
            <a:lvl1pPr>
              <a:defRPr lang="en-US" sz="18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algn="l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Content goes here (text / image / diagram / video). Make sure all media/graphics fit the column width, for better display results. 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37037" y="1212611"/>
            <a:ext cx="11520001" cy="530998"/>
          </a:xfrm>
          <a:prstGeom prst="rect">
            <a:avLst/>
          </a:prstGeom>
          <a:noFill/>
        </p:spPr>
        <p:txBody>
          <a:bodyPr anchor="ctr" anchorCtr="0"/>
          <a:lstStyle>
            <a:lvl1pPr>
              <a:defRPr sz="2000" b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Sub-section title goes here</a:t>
            </a:r>
            <a:endParaRPr lang="el-GR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332888" y="5989638"/>
            <a:ext cx="2988810" cy="571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Button</a:t>
            </a:r>
            <a:r>
              <a:rPr lang="en-US" sz="1600" baseline="0" dirty="0" smtClean="0"/>
              <a:t> text here</a:t>
            </a:r>
            <a:endParaRPr lang="el-GR" sz="1600" dirty="0"/>
          </a:p>
        </p:txBody>
      </p:sp>
    </p:spTree>
    <p:extLst>
      <p:ext uri="{BB962C8B-B14F-4D97-AF65-F5344CB8AC3E}">
        <p14:creationId xmlns:p14="http://schemas.microsoft.com/office/powerpoint/2010/main" val="1717383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ubtitle Text - 1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Section title goes here</a:t>
            </a:r>
            <a:endParaRPr lang="el-GR" dirty="0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332888" y="1291804"/>
            <a:ext cx="5533249" cy="3457478"/>
          </a:xfrm>
          <a:prstGeom prst="rect">
            <a:avLst/>
          </a:prstGeom>
        </p:spPr>
        <p:txBody>
          <a:bodyPr/>
          <a:lstStyle>
            <a:lvl1pPr>
              <a:defRPr lang="en-US" sz="18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algn="l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Content goes here (text / image / diagram / video). Make sure all media/graphics fit the column width, for better display results. </a:t>
            </a:r>
          </a:p>
        </p:txBody>
      </p:sp>
      <p:sp>
        <p:nvSpPr>
          <p:cNvPr id="18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6273311" y="1291804"/>
            <a:ext cx="5581652" cy="4418531"/>
          </a:xfrm>
          <a:prstGeom prst="rect">
            <a:avLst/>
          </a:prstGeom>
        </p:spPr>
        <p:txBody>
          <a:bodyPr/>
          <a:lstStyle>
            <a:lvl1pPr>
              <a:defRPr lang="en-US" sz="18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algn="l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Content goes here (text / image / diagram / video). Make sure all media/graphics fit the column width, for better display results. 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332888" y="4906736"/>
            <a:ext cx="5581653" cy="16544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6"/>
                </a:solidFill>
              </a:rPr>
              <a:t>Quote</a:t>
            </a:r>
            <a:r>
              <a:rPr lang="en-US" baseline="0" dirty="0" smtClean="0">
                <a:solidFill>
                  <a:schemeClr val="accent6"/>
                </a:solidFill>
              </a:rPr>
              <a:t> text here</a:t>
            </a:r>
            <a:endParaRPr lang="el-GR" dirty="0">
              <a:solidFill>
                <a:schemeClr val="accent6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8868228" y="5989638"/>
            <a:ext cx="2988810" cy="571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Button</a:t>
            </a:r>
            <a:r>
              <a:rPr lang="en-US" sz="1600" baseline="0" dirty="0" smtClean="0"/>
              <a:t> text here</a:t>
            </a:r>
            <a:endParaRPr lang="el-GR" sz="1600" dirty="0"/>
          </a:p>
        </p:txBody>
      </p:sp>
    </p:spTree>
    <p:extLst>
      <p:ext uri="{BB962C8B-B14F-4D97-AF65-F5344CB8AC3E}">
        <p14:creationId xmlns:p14="http://schemas.microsoft.com/office/powerpoint/2010/main" val="1542670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ubtitle Text - 1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Section title goes here</a:t>
            </a:r>
            <a:endParaRPr lang="el-GR" dirty="0"/>
          </a:p>
        </p:txBody>
      </p:sp>
      <p:sp>
        <p:nvSpPr>
          <p:cNvPr id="9" name="Pentagon 8"/>
          <p:cNvSpPr/>
          <p:nvPr userDrawn="1"/>
        </p:nvSpPr>
        <p:spPr>
          <a:xfrm>
            <a:off x="334962" y="5959981"/>
            <a:ext cx="3600041" cy="60284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j-lt"/>
              </a:rPr>
              <a:t>Step 1</a:t>
            </a:r>
            <a:endParaRPr lang="el-GR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Chevron 9"/>
          <p:cNvSpPr/>
          <p:nvPr userDrawn="1"/>
        </p:nvSpPr>
        <p:spPr>
          <a:xfrm>
            <a:off x="4361093" y="5959981"/>
            <a:ext cx="3541325" cy="602846"/>
          </a:xfrm>
          <a:prstGeom prst="chevron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3"/>
                </a:solidFill>
                <a:latin typeface="+mj-lt"/>
              </a:rPr>
              <a:t>Step 2</a:t>
            </a:r>
            <a:endParaRPr lang="el-GR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12" name="Chevron 11"/>
          <p:cNvSpPr/>
          <p:nvPr userDrawn="1"/>
        </p:nvSpPr>
        <p:spPr>
          <a:xfrm>
            <a:off x="8320760" y="5959981"/>
            <a:ext cx="3536278" cy="602846"/>
          </a:xfrm>
          <a:prstGeom prst="chevron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3"/>
                </a:solidFill>
                <a:latin typeface="+mj-lt"/>
              </a:rPr>
              <a:t>Step 3</a:t>
            </a:r>
            <a:endParaRPr lang="el-GR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7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334963" y="1291805"/>
            <a:ext cx="11520000" cy="4493176"/>
          </a:xfrm>
          <a:prstGeom prst="rect">
            <a:avLst/>
          </a:prstGeom>
        </p:spPr>
        <p:txBody>
          <a:bodyPr/>
          <a:lstStyle>
            <a:lvl1pPr>
              <a:defRPr lang="en-US" sz="18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algn="l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Content goes here (text / image / diagram / video). Make sure all media/graphics fit the column width, for better display results. </a:t>
            </a:r>
          </a:p>
        </p:txBody>
      </p:sp>
    </p:spTree>
    <p:extLst>
      <p:ext uri="{BB962C8B-B14F-4D97-AF65-F5344CB8AC3E}">
        <p14:creationId xmlns:p14="http://schemas.microsoft.com/office/powerpoint/2010/main" val="3023070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ubtitle Text - 1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Section title goes here</a:t>
            </a:r>
            <a:endParaRPr lang="el-GR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37037" y="1212611"/>
            <a:ext cx="11520001" cy="530998"/>
          </a:xfrm>
          <a:prstGeom prst="rect">
            <a:avLst/>
          </a:prstGeom>
          <a:noFill/>
        </p:spPr>
        <p:txBody>
          <a:bodyPr anchor="ctr" anchorCtr="0"/>
          <a:lstStyle>
            <a:lvl1pPr>
              <a:defRPr sz="2000" b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Sub-section title goes here</a:t>
            </a:r>
            <a:endParaRPr lang="el-GR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334963" y="1943479"/>
            <a:ext cx="11520000" cy="3878823"/>
          </a:xfrm>
          <a:prstGeom prst="rect">
            <a:avLst/>
          </a:prstGeom>
        </p:spPr>
        <p:txBody>
          <a:bodyPr/>
          <a:lstStyle>
            <a:lvl1pPr>
              <a:defRPr lang="en-US" sz="18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algn="l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Content goes here (text / image / diagram / video). Make sure all media/graphics fit the column width, for better display results. </a:t>
            </a:r>
          </a:p>
        </p:txBody>
      </p:sp>
      <p:sp>
        <p:nvSpPr>
          <p:cNvPr id="14" name="Pentagon 13"/>
          <p:cNvSpPr/>
          <p:nvPr userDrawn="1"/>
        </p:nvSpPr>
        <p:spPr>
          <a:xfrm>
            <a:off x="334962" y="5959981"/>
            <a:ext cx="3600041" cy="60284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j-lt"/>
              </a:rPr>
              <a:t>Step 1</a:t>
            </a:r>
            <a:endParaRPr lang="el-GR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Chevron 14"/>
          <p:cNvSpPr/>
          <p:nvPr userDrawn="1"/>
        </p:nvSpPr>
        <p:spPr>
          <a:xfrm>
            <a:off x="4361093" y="5959981"/>
            <a:ext cx="3541325" cy="602846"/>
          </a:xfrm>
          <a:prstGeom prst="chevron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3"/>
                </a:solidFill>
                <a:latin typeface="+mj-lt"/>
              </a:rPr>
              <a:t>Step 2</a:t>
            </a:r>
            <a:endParaRPr lang="el-GR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16" name="Chevron 15"/>
          <p:cNvSpPr/>
          <p:nvPr userDrawn="1"/>
        </p:nvSpPr>
        <p:spPr>
          <a:xfrm>
            <a:off x="8320760" y="5959981"/>
            <a:ext cx="3536278" cy="602846"/>
          </a:xfrm>
          <a:prstGeom prst="chevron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3"/>
                </a:solidFill>
                <a:latin typeface="+mj-lt"/>
              </a:rPr>
              <a:t>Step 3</a:t>
            </a:r>
            <a:endParaRPr lang="el-GR" dirty="0">
              <a:solidFill>
                <a:schemeClr val="accent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71347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2" y="-1126643"/>
            <a:ext cx="12275944" cy="6911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4963" y="296863"/>
            <a:ext cx="6964137" cy="110712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2800">
                <a:solidFill>
                  <a:srgbClr val="209146"/>
                </a:solidFill>
                <a:latin typeface="+mn-lt"/>
                <a:ea typeface="Roboto Slab" pitchFamily="2" charset="0"/>
              </a:defRPr>
            </a:lvl1pPr>
          </a:lstStyle>
          <a:p>
            <a:r>
              <a:rPr lang="en-US" dirty="0" smtClean="0"/>
              <a:t>Course title goes here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4962" y="1546085"/>
            <a:ext cx="5113337" cy="8556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baseline="0">
                <a:solidFill>
                  <a:schemeClr val="accent6"/>
                </a:solidFill>
                <a:latin typeface="+mn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 smtClean="0"/>
              <a:t>Unit title goes here</a:t>
            </a:r>
            <a:endParaRPr lang="el-GR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919" y="217613"/>
            <a:ext cx="3423568" cy="12307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3" y="6164444"/>
            <a:ext cx="1932376" cy="4049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957" y="6030795"/>
            <a:ext cx="1426905" cy="4830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80" y="5947577"/>
            <a:ext cx="1518065" cy="6495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3255" y="5924373"/>
            <a:ext cx="674485" cy="6727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87" b="22951"/>
          <a:stretch/>
        </p:blipFill>
        <p:spPr>
          <a:xfrm>
            <a:off x="6737158" y="5970070"/>
            <a:ext cx="1447826" cy="6270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1" b="23508"/>
          <a:stretch/>
        </p:blipFill>
        <p:spPr>
          <a:xfrm>
            <a:off x="9941641" y="5917181"/>
            <a:ext cx="1312319" cy="679907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1857375" y="5850259"/>
            <a:ext cx="333358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0" kern="1200" dirty="0" smtClean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This project (</a:t>
            </a:r>
            <a:r>
              <a:rPr lang="en-US" sz="900" b="1" i="0" kern="1200" dirty="0" smtClean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2019-1-EL02-KA205-004863</a:t>
            </a:r>
            <a:r>
              <a:rPr lang="en-US" sz="900" b="0" i="0" kern="1200" dirty="0" smtClean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) has been funded with support from the European Commission. This website reflects the views only of the author, and </a:t>
            </a:r>
            <a:r>
              <a:rPr lang="en-US" sz="900" b="0" i="0" kern="1200" baseline="0" dirty="0" smtClean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900" b="0" i="0" kern="1200" dirty="0" smtClean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the Commission cannot be held responsible for any use which may be made of the information contained therein.</a:t>
            </a:r>
          </a:p>
        </p:txBody>
      </p:sp>
    </p:spTree>
    <p:extLst>
      <p:ext uri="{BB962C8B-B14F-4D97-AF65-F5344CB8AC3E}">
        <p14:creationId xmlns:p14="http://schemas.microsoft.com/office/powerpoint/2010/main" val="14647683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2" y="-1126643"/>
            <a:ext cx="12275944" cy="691100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091223" y="398463"/>
            <a:ext cx="7832271" cy="98143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800">
                <a:solidFill>
                  <a:srgbClr val="209146"/>
                </a:solidFill>
                <a:latin typeface="+mn-lt"/>
                <a:ea typeface="Roboto Slab" pitchFamily="2" charset="0"/>
              </a:defRPr>
            </a:lvl1pPr>
          </a:lstStyle>
          <a:p>
            <a:r>
              <a:rPr lang="en-US" dirty="0" smtClean="0"/>
              <a:t>End of Module</a:t>
            </a:r>
            <a:endParaRPr lang="el-GR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1857375" y="5850259"/>
            <a:ext cx="333358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0" kern="1200" dirty="0" smtClean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This project (</a:t>
            </a:r>
            <a:r>
              <a:rPr lang="en-US" sz="900" b="1" i="0" kern="1200" dirty="0" smtClean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2019-1-EL02-KA205-004863</a:t>
            </a:r>
            <a:r>
              <a:rPr lang="en-US" sz="900" b="0" i="0" kern="1200" dirty="0" smtClean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) has been funded with support from the European Commission. This website reflects the views only of the author, and </a:t>
            </a:r>
            <a:r>
              <a:rPr lang="en-US" sz="900" b="0" i="0" kern="1200" baseline="0" dirty="0" smtClean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900" b="0" i="0" kern="1200" dirty="0" smtClean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the Commission cannot be held responsible for any use which may be made of the information contained therein.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72"/>
          <a:stretch/>
        </p:blipFill>
        <p:spPr>
          <a:xfrm>
            <a:off x="125413" y="6164444"/>
            <a:ext cx="1731962" cy="4049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957" y="6030795"/>
            <a:ext cx="1426905" cy="4830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80" y="5947577"/>
            <a:ext cx="1518065" cy="64951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3255" y="5924373"/>
            <a:ext cx="674485" cy="67271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87" b="22951"/>
          <a:stretch/>
        </p:blipFill>
        <p:spPr>
          <a:xfrm>
            <a:off x="6737158" y="5970070"/>
            <a:ext cx="1447826" cy="62701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1" b="23508"/>
          <a:stretch/>
        </p:blipFill>
        <p:spPr>
          <a:xfrm>
            <a:off x="9941641" y="5917181"/>
            <a:ext cx="1312319" cy="67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9737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842A6F-0A40-4B6B-98D9-3D79B07621EE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3B25DE-FCC1-46AD-B33C-4455F99A512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82163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842A6F-0A40-4B6B-98D9-3D79B07621EE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3B25DE-FCC1-46AD-B33C-4455F99A512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63205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Content - 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Section title goes here</a:t>
            </a:r>
            <a:endParaRPr lang="el-GR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37037" y="1212611"/>
            <a:ext cx="11520001" cy="530998"/>
          </a:xfrm>
          <a:prstGeom prst="rect">
            <a:avLst/>
          </a:prstGeom>
          <a:noFill/>
        </p:spPr>
        <p:txBody>
          <a:bodyPr anchor="ctr" anchorCtr="0"/>
          <a:lstStyle>
            <a:lvl1pPr>
              <a:defRPr sz="2000" b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Sub-section title goes here</a:t>
            </a:r>
            <a:endParaRPr lang="el-GR" dirty="0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334963" y="1943479"/>
            <a:ext cx="11520000" cy="4617659"/>
          </a:xfrm>
          <a:prstGeom prst="rect">
            <a:avLst/>
          </a:prstGeom>
        </p:spPr>
        <p:txBody>
          <a:bodyPr/>
          <a:lstStyle>
            <a:lvl1pPr>
              <a:defRPr lang="en-US" sz="18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algn="l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Content goes here (text / image / diagram / video). Make sure all media/graphics fit the column width, for better display results. </a:t>
            </a:r>
          </a:p>
        </p:txBody>
      </p:sp>
    </p:spTree>
    <p:extLst>
      <p:ext uri="{BB962C8B-B14F-4D97-AF65-F5344CB8AC3E}">
        <p14:creationId xmlns:p14="http://schemas.microsoft.com/office/powerpoint/2010/main" val="2461817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842A6F-0A40-4B6B-98D9-3D79B07621EE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3B25DE-FCC1-46AD-B33C-4455F99A512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51771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842A6F-0A40-4B6B-98D9-3D79B07621EE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3B25DE-FCC1-46AD-B33C-4455F99A512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743341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842A6F-0A40-4B6B-98D9-3D79B07621EE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3B25DE-FCC1-46AD-B33C-4455F99A512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420259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842A6F-0A40-4B6B-98D9-3D79B07621EE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3B25DE-FCC1-46AD-B33C-4455F99A512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020810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842A6F-0A40-4B6B-98D9-3D79B07621EE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3B25DE-FCC1-46AD-B33C-4455F99A512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8975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842A6F-0A40-4B6B-98D9-3D79B07621EE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3B25DE-FCC1-46AD-B33C-4455F99A512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682639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842A6F-0A40-4B6B-98D9-3D79B07621EE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3B25DE-FCC1-46AD-B33C-4455F99A512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292300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842A6F-0A40-4B6B-98D9-3D79B07621EE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3B25DE-FCC1-46AD-B33C-4455F99A512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126704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842A6F-0A40-4B6B-98D9-3D79B07621EE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3B25DE-FCC1-46AD-B33C-4455F99A512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24483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CD09C7-8C7E-422D-B8F2-48674D1615EC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D8CB52-65AF-414F-897D-FEE01A52A73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37659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- 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Section title goes here</a:t>
            </a:r>
            <a:endParaRPr lang="el-GR" dirty="0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334963" y="1291804"/>
            <a:ext cx="5533249" cy="5269334"/>
          </a:xfrm>
          <a:prstGeom prst="rect">
            <a:avLst/>
          </a:prstGeom>
        </p:spPr>
        <p:txBody>
          <a:bodyPr/>
          <a:lstStyle>
            <a:lvl1pPr>
              <a:defRPr lang="en-US" sz="18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algn="l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Content goes here (text / image / diagram / video). Make sure all media/graphics fit the column width, for better display results. 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6275386" y="1291804"/>
            <a:ext cx="5581652" cy="5269334"/>
          </a:xfrm>
          <a:prstGeom prst="rect">
            <a:avLst/>
          </a:prstGeom>
        </p:spPr>
        <p:txBody>
          <a:bodyPr/>
          <a:lstStyle>
            <a:lvl1pPr>
              <a:defRPr lang="en-US" sz="18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algn="l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Content goes here (text / image / diagram / video). Make sure all media/graphics fit the column width, for better display results. </a:t>
            </a:r>
          </a:p>
        </p:txBody>
      </p:sp>
    </p:spTree>
    <p:extLst>
      <p:ext uri="{BB962C8B-B14F-4D97-AF65-F5344CB8AC3E}">
        <p14:creationId xmlns:p14="http://schemas.microsoft.com/office/powerpoint/2010/main" val="178485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CD09C7-8C7E-422D-B8F2-48674D1615EC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D8CB52-65AF-414F-897D-FEE01A52A73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83916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CD09C7-8C7E-422D-B8F2-48674D1615EC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D8CB52-65AF-414F-897D-FEE01A52A73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18236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CD09C7-8C7E-422D-B8F2-48674D1615EC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D8CB52-65AF-414F-897D-FEE01A52A73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890940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CD09C7-8C7E-422D-B8F2-48674D1615EC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D8CB52-65AF-414F-897D-FEE01A52A73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571040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CD09C7-8C7E-422D-B8F2-48674D1615EC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D8CB52-65AF-414F-897D-FEE01A52A73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215015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CD09C7-8C7E-422D-B8F2-48674D1615EC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D8CB52-65AF-414F-897D-FEE01A52A73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927016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CD09C7-8C7E-422D-B8F2-48674D1615EC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D8CB52-65AF-414F-897D-FEE01A52A73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579890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CD09C7-8C7E-422D-B8F2-48674D1615EC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D8CB52-65AF-414F-897D-FEE01A52A73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219961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CD09C7-8C7E-422D-B8F2-48674D1615EC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D8CB52-65AF-414F-897D-FEE01A52A73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616754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CD09C7-8C7E-422D-B8F2-48674D1615EC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D8CB52-65AF-414F-897D-FEE01A52A73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50679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Text - 1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Section title goes here</a:t>
            </a:r>
            <a:endParaRPr lang="el-GR" dirty="0"/>
          </a:p>
        </p:txBody>
      </p:sp>
      <p:sp>
        <p:nvSpPr>
          <p:cNvPr id="6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334963" y="1943478"/>
            <a:ext cx="5533249" cy="4617660"/>
          </a:xfrm>
          <a:prstGeom prst="rect">
            <a:avLst/>
          </a:prstGeom>
        </p:spPr>
        <p:txBody>
          <a:bodyPr/>
          <a:lstStyle>
            <a:lvl1pPr>
              <a:defRPr lang="en-US" sz="18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>
              <a:spcBef>
                <a:spcPts val="600"/>
              </a:spcBef>
              <a:spcAft>
                <a:spcPts val="300"/>
              </a:spcAft>
            </a:pPr>
            <a:r>
              <a:rPr lang="en-US" dirty="0" smtClean="0"/>
              <a:t>Content goes here (text / image / diagram / video). Make sure all media/graphics fit the column width, for better display results. 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6275386" y="1943478"/>
            <a:ext cx="5581652" cy="4617660"/>
          </a:xfrm>
          <a:prstGeom prst="rect">
            <a:avLst/>
          </a:prstGeom>
        </p:spPr>
        <p:txBody>
          <a:bodyPr/>
          <a:lstStyle>
            <a:lvl1pPr>
              <a:defRPr lang="en-US" sz="18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>
              <a:spcBef>
                <a:spcPts val="600"/>
              </a:spcBef>
              <a:spcAft>
                <a:spcPts val="300"/>
              </a:spcAft>
            </a:pPr>
            <a:r>
              <a:rPr lang="en-US" dirty="0" smtClean="0"/>
              <a:t>Content goes here (text / image / diagram / video). Make sure all media/graphics fit the column width, for better display results. 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37037" y="1212611"/>
            <a:ext cx="11520001" cy="530998"/>
          </a:xfrm>
          <a:prstGeom prst="rect">
            <a:avLst/>
          </a:prstGeom>
          <a:noFill/>
        </p:spPr>
        <p:txBody>
          <a:bodyPr anchor="ctr" anchorCtr="0"/>
          <a:lstStyle>
            <a:lvl1pPr>
              <a:defRPr sz="2000" b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Sub-section title goes here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69995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C3501-5804-4997-81BD-4C06B713886A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FE354-FCD2-4103-B672-72014C0DAD3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600926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C3501-5804-4997-81BD-4C06B713886A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FE354-FCD2-4103-B672-72014C0DAD3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817956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C3501-5804-4997-81BD-4C06B713886A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FE354-FCD2-4103-B672-72014C0DAD3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820274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C3501-5804-4997-81BD-4C06B713886A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FE354-FCD2-4103-B672-72014C0DAD3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308259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C3501-5804-4997-81BD-4C06B713886A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FE354-FCD2-4103-B672-72014C0DAD3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663785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C3501-5804-4997-81BD-4C06B713886A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FE354-FCD2-4103-B672-72014C0DAD3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8320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C3501-5804-4997-81BD-4C06B713886A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FE354-FCD2-4103-B672-72014C0DAD3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069291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C3501-5804-4997-81BD-4C06B713886A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FE354-FCD2-4103-B672-72014C0DAD3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048138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C3501-5804-4997-81BD-4C06B713886A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FE354-FCD2-4103-B672-72014C0DAD3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774614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C3501-5804-4997-81BD-4C06B713886A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FE354-FCD2-4103-B672-72014C0DAD3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2411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ubtitle Text - 1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Section title goes here</a:t>
            </a:r>
            <a:endParaRPr lang="el-G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334963" y="5989638"/>
            <a:ext cx="5531174" cy="571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Learning Objectives</a:t>
            </a:r>
            <a:endParaRPr lang="el-GR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89" y="6059034"/>
            <a:ext cx="432707" cy="432707"/>
          </a:xfrm>
          <a:prstGeom prst="rect">
            <a:avLst/>
          </a:prstGeom>
        </p:spPr>
      </p:pic>
      <p:sp>
        <p:nvSpPr>
          <p:cNvPr id="10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332888" y="1291804"/>
            <a:ext cx="5533249" cy="4490687"/>
          </a:xfrm>
          <a:prstGeom prst="rect">
            <a:avLst/>
          </a:prstGeom>
        </p:spPr>
        <p:txBody>
          <a:bodyPr/>
          <a:lstStyle>
            <a:lvl1pPr>
              <a:defRPr lang="en-US" sz="18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algn="l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Content goes here (text / image / diagram / video). Make sure all media/graphics fit the column width, for better display results. 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6273311" y="1291804"/>
            <a:ext cx="5581652" cy="5269334"/>
          </a:xfrm>
          <a:prstGeom prst="rect">
            <a:avLst/>
          </a:prstGeom>
        </p:spPr>
        <p:txBody>
          <a:bodyPr/>
          <a:lstStyle>
            <a:lvl1pPr>
              <a:defRPr lang="en-US" sz="18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algn="l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Content goes here (text / image / diagram / video). Make sure all media/graphics fit the column width, for better display results. </a:t>
            </a:r>
          </a:p>
        </p:txBody>
      </p:sp>
    </p:spTree>
    <p:extLst>
      <p:ext uri="{BB962C8B-B14F-4D97-AF65-F5344CB8AC3E}">
        <p14:creationId xmlns:p14="http://schemas.microsoft.com/office/powerpoint/2010/main" val="2500407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C3501-5804-4997-81BD-4C06B713886A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FE354-FCD2-4103-B672-72014C0DAD3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344303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DCD0-580B-4807-BF93-4E4F6B81937E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71F9-0909-476D-A07A-7B072A595A4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643105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DCD0-580B-4807-BF93-4E4F6B81937E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71F9-0909-476D-A07A-7B072A595A4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352646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DCD0-580B-4807-BF93-4E4F6B81937E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71F9-0909-476D-A07A-7B072A595A4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327369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DCD0-580B-4807-BF93-4E4F6B81937E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71F9-0909-476D-A07A-7B072A595A4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69261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DCD0-580B-4807-BF93-4E4F6B81937E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71F9-0909-476D-A07A-7B072A595A4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127287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DCD0-580B-4807-BF93-4E4F6B81937E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71F9-0909-476D-A07A-7B072A595A4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044410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DCD0-580B-4807-BF93-4E4F6B81937E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71F9-0909-476D-A07A-7B072A595A4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872066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DCD0-580B-4807-BF93-4E4F6B81937E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71F9-0909-476D-A07A-7B072A595A4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783110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DCD0-580B-4807-BF93-4E4F6B81937E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71F9-0909-476D-A07A-7B072A595A4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42023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ubtitle Text - 1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Section title goes here</a:t>
            </a:r>
            <a:endParaRPr lang="el-GR" dirty="0"/>
          </a:p>
        </p:txBody>
      </p:sp>
      <p:sp>
        <p:nvSpPr>
          <p:cNvPr id="6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332888" y="1291804"/>
            <a:ext cx="5533249" cy="4490687"/>
          </a:xfrm>
          <a:prstGeom prst="rect">
            <a:avLst/>
          </a:prstGeom>
        </p:spPr>
        <p:txBody>
          <a:bodyPr/>
          <a:lstStyle>
            <a:lvl1pPr>
              <a:defRPr lang="en-US" sz="18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algn="l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Content goes here (text / image / diagram / video). Make sure all media/graphics fit the column width, for better display results. 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6273311" y="1291804"/>
            <a:ext cx="5581652" cy="5269334"/>
          </a:xfrm>
          <a:prstGeom prst="rect">
            <a:avLst/>
          </a:prstGeom>
        </p:spPr>
        <p:txBody>
          <a:bodyPr/>
          <a:lstStyle>
            <a:lvl1pPr>
              <a:defRPr lang="en-US" sz="18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algn="l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Content goes here (text / image / diagram / video). Make sure all media/graphics fit the column width, for better display results. 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32888" y="5989638"/>
            <a:ext cx="2988810" cy="571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Button</a:t>
            </a:r>
            <a:r>
              <a:rPr lang="en-US" sz="1600" baseline="0" dirty="0" smtClean="0"/>
              <a:t> text here</a:t>
            </a:r>
            <a:endParaRPr lang="el-GR" sz="1600" dirty="0"/>
          </a:p>
        </p:txBody>
      </p:sp>
    </p:spTree>
    <p:extLst>
      <p:ext uri="{BB962C8B-B14F-4D97-AF65-F5344CB8AC3E}">
        <p14:creationId xmlns:p14="http://schemas.microsoft.com/office/powerpoint/2010/main" val="381777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DCD0-580B-4807-BF93-4E4F6B81937E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71F9-0909-476D-A07A-7B072A595A4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694659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DCD0-580B-4807-BF93-4E4F6B81937E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71F9-0909-476D-A07A-7B072A595A4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548614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B8AD69-0226-4954-B29D-246FD36621CB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D4637E-F89A-426A-B77A-38179D20D31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543146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B8AD69-0226-4954-B29D-246FD36621CB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D4637E-F89A-426A-B77A-38179D20D31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791695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B8AD69-0226-4954-B29D-246FD36621CB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D4637E-F89A-426A-B77A-38179D20D31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083892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B8AD69-0226-4954-B29D-246FD36621CB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D4637E-F89A-426A-B77A-38179D20D31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555688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B8AD69-0226-4954-B29D-246FD36621CB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D4637E-F89A-426A-B77A-38179D20D31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356917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B8AD69-0226-4954-B29D-246FD36621CB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D4637E-F89A-426A-B77A-38179D20D31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800790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B8AD69-0226-4954-B29D-246FD36621CB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D4637E-F89A-426A-B77A-38179D20D31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154096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B8AD69-0226-4954-B29D-246FD36621CB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D4637E-F89A-426A-B77A-38179D20D31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26095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ubtitle Text - 1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Section title goes here</a:t>
            </a:r>
            <a:endParaRPr lang="el-GR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37037" y="1212611"/>
            <a:ext cx="11520001" cy="530998"/>
          </a:xfrm>
          <a:prstGeom prst="rect">
            <a:avLst/>
          </a:prstGeom>
          <a:noFill/>
        </p:spPr>
        <p:txBody>
          <a:bodyPr anchor="ctr" anchorCtr="0"/>
          <a:lstStyle>
            <a:lvl1pPr>
              <a:defRPr sz="2000" b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Sub-section title goes here</a:t>
            </a:r>
            <a:endParaRPr lang="el-GR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334963" y="1943479"/>
            <a:ext cx="11520000" cy="3882555"/>
          </a:xfrm>
          <a:prstGeom prst="rect">
            <a:avLst/>
          </a:prstGeom>
        </p:spPr>
        <p:txBody>
          <a:bodyPr/>
          <a:lstStyle>
            <a:lvl1pPr>
              <a:defRPr lang="en-US" sz="18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algn="l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Content goes here (text / image / diagram / video). Make sure all media/graphics fit the column width, for better display results. 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332888" y="5989638"/>
            <a:ext cx="2988810" cy="571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Button</a:t>
            </a:r>
            <a:r>
              <a:rPr lang="en-US" sz="1600" baseline="0" dirty="0" smtClean="0"/>
              <a:t> text here</a:t>
            </a:r>
            <a:endParaRPr lang="el-GR" sz="1600" dirty="0"/>
          </a:p>
        </p:txBody>
      </p:sp>
    </p:spTree>
    <p:extLst>
      <p:ext uri="{BB962C8B-B14F-4D97-AF65-F5344CB8AC3E}">
        <p14:creationId xmlns:p14="http://schemas.microsoft.com/office/powerpoint/2010/main" val="380567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B8AD69-0226-4954-B29D-246FD36621CB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D4637E-F89A-426A-B77A-38179D20D31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447037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B8AD69-0226-4954-B29D-246FD36621CB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D4637E-F89A-426A-B77A-38179D20D31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412930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B8AD69-0226-4954-B29D-246FD36621CB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D4637E-F89A-426A-B77A-38179D20D31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843883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6B46D-5F48-43EE-BD2C-FDBE424CAB3F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39AF4-6E5E-4CCC-A942-1B2EE0A6C6C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921569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6B46D-5F48-43EE-BD2C-FDBE424CAB3F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39AF4-6E5E-4CCC-A942-1B2EE0A6C6C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563313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6B46D-5F48-43EE-BD2C-FDBE424CAB3F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39AF4-6E5E-4CCC-A942-1B2EE0A6C6C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135197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6B46D-5F48-43EE-BD2C-FDBE424CAB3F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39AF4-6E5E-4CCC-A942-1B2EE0A6C6C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4321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6B46D-5F48-43EE-BD2C-FDBE424CAB3F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39AF4-6E5E-4CCC-A942-1B2EE0A6C6C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13069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6B46D-5F48-43EE-BD2C-FDBE424CAB3F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39AF4-6E5E-4CCC-A942-1B2EE0A6C6C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818869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6B46D-5F48-43EE-BD2C-FDBE424CAB3F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39AF4-6E5E-4CCC-A942-1B2EE0A6C6C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24329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Text - 1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Section title goes here</a:t>
            </a:r>
            <a:endParaRPr lang="el-GR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1435100"/>
            <a:ext cx="3008087" cy="1022487"/>
          </a:xfrm>
          <a:prstGeom prst="rect">
            <a:avLst/>
          </a:prstGeom>
          <a:solidFill>
            <a:schemeClr val="accent6"/>
          </a:solidFill>
        </p:spPr>
        <p:txBody>
          <a:bodyPr anchor="ctr" anchorCtr="0"/>
          <a:lstStyle>
            <a:lvl1pPr algn="ctr">
              <a:defRPr sz="18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Tab Title</a:t>
            </a:r>
            <a:endParaRPr lang="el-GR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34966" y="2802950"/>
            <a:ext cx="3008087" cy="10224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defRPr sz="1800" b="1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Tab Title</a:t>
            </a:r>
            <a:endParaRPr lang="el-GR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334965" y="4170800"/>
            <a:ext cx="3008087" cy="10224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defRPr sz="1800" b="1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Tab Title</a:t>
            </a:r>
            <a:endParaRPr lang="el-GR" dirty="0"/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334964" y="5538651"/>
            <a:ext cx="3008087" cy="10224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defRPr sz="1800" b="1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Tab Title</a:t>
            </a:r>
            <a:endParaRPr lang="el-GR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3640183" y="1435100"/>
            <a:ext cx="8216855" cy="5126038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lIns="144000" tIns="144000" rIns="144000" bIns="144000"/>
          <a:lstStyle>
            <a:lvl1pPr>
              <a:defRPr lang="en-US" sz="18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algn="l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Content goes here (text / image / diagram / video). Make sure all media / graphics fit the column width, for better display results. </a:t>
            </a:r>
          </a:p>
        </p:txBody>
      </p:sp>
    </p:spTree>
    <p:extLst>
      <p:ext uri="{BB962C8B-B14F-4D97-AF65-F5344CB8AC3E}">
        <p14:creationId xmlns:p14="http://schemas.microsoft.com/office/powerpoint/2010/main" val="1248689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6B46D-5F48-43EE-BD2C-FDBE424CAB3F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39AF4-6E5E-4CCC-A942-1B2EE0A6C6C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281263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6B46D-5F48-43EE-BD2C-FDBE424CAB3F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39AF4-6E5E-4CCC-A942-1B2EE0A6C6C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826187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6B46D-5F48-43EE-BD2C-FDBE424CAB3F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39AF4-6E5E-4CCC-A942-1B2EE0A6C6C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1100258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6B46D-5F48-43EE-BD2C-FDBE424CAB3F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39AF4-6E5E-4CCC-A942-1B2EE0A6C6C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62882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ubtitle Text - 1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Section title goes here</a:t>
            </a:r>
            <a:endParaRPr lang="el-GR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1943478"/>
            <a:ext cx="3008087" cy="1022487"/>
          </a:xfrm>
          <a:prstGeom prst="rect">
            <a:avLst/>
          </a:prstGeom>
          <a:solidFill>
            <a:schemeClr val="accent6"/>
          </a:solidFill>
        </p:spPr>
        <p:txBody>
          <a:bodyPr anchor="ctr" anchorCtr="0"/>
          <a:lstStyle>
            <a:lvl1pPr algn="ctr">
              <a:defRPr sz="18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Tab Title</a:t>
            </a:r>
            <a:endParaRPr lang="el-GR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34966" y="3141869"/>
            <a:ext cx="3008087" cy="10224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defRPr sz="1800" b="1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Tab Title</a:t>
            </a:r>
            <a:endParaRPr lang="el-GR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334965" y="4340260"/>
            <a:ext cx="3008087" cy="10224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defRPr sz="1800" b="1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Tab Title</a:t>
            </a:r>
            <a:endParaRPr lang="el-GR" dirty="0"/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334964" y="5538651"/>
            <a:ext cx="3008087" cy="10224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defRPr sz="1800" b="1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Tab Title</a:t>
            </a:r>
            <a:endParaRPr lang="el-GR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3640183" y="1943478"/>
            <a:ext cx="8216855" cy="4617660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lIns="144000" tIns="144000" rIns="144000" bIns="144000"/>
          <a:lstStyle>
            <a:lvl1pPr>
              <a:defRPr lang="en-US" sz="18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algn="l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Content goes here (text / image / diagram / video). Make sure all media/graphics fit the column width, for better display results. 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337037" y="1212611"/>
            <a:ext cx="11520001" cy="530998"/>
          </a:xfrm>
          <a:prstGeom prst="rect">
            <a:avLst/>
          </a:prstGeom>
          <a:noFill/>
        </p:spPr>
        <p:txBody>
          <a:bodyPr anchor="ctr" anchorCtr="0"/>
          <a:lstStyle>
            <a:lvl1pPr>
              <a:defRPr sz="2000" b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Sub-section title goes here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68391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1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3.jp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4.jp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11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11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14.jpg"/><Relationship Id="rId18" Type="http://schemas.openxmlformats.org/officeDocument/2006/relationships/image" Target="../media/image18.jpe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17" Type="http://schemas.openxmlformats.org/officeDocument/2006/relationships/image" Target="../media/image17.png"/><Relationship Id="rId2" Type="http://schemas.openxmlformats.org/officeDocument/2006/relationships/slideLayout" Target="../slideLayouts/slideLayout74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15.png"/><Relationship Id="rId10" Type="http://schemas.openxmlformats.org/officeDocument/2006/relationships/slideLayout" Target="../slideLayouts/slideLayout82.xml"/><Relationship Id="rId19" Type="http://schemas.openxmlformats.org/officeDocument/2006/relationships/image" Target="../media/image19.png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1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334963" y="296863"/>
            <a:ext cx="11520000" cy="715879"/>
          </a:xfrm>
          <a:prstGeom prst="rect">
            <a:avLst/>
          </a:prstGeom>
        </p:spPr>
        <p:txBody>
          <a:bodyPr vert="horz" lIns="54000" tIns="54000" rIns="54000" bIns="54000" rtlCol="0" anchor="ctr">
            <a:noAutofit/>
          </a:bodyPr>
          <a:lstStyle/>
          <a:p>
            <a:r>
              <a:rPr lang="en-US" dirty="0" smtClean="0"/>
              <a:t>Section title goes here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29413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209146"/>
          </a:solidFill>
          <a:latin typeface="+mn-lt"/>
          <a:ea typeface="Roboto Slab" pitchFamily="2" charset="0"/>
          <a:cs typeface="+mj-cs"/>
        </a:defRPr>
      </a:lvl1pPr>
    </p:titleStyle>
    <p:bodyStyle>
      <a:lvl1pPr marL="0" indent="0" algn="just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200" kern="1200">
          <a:solidFill>
            <a:schemeClr val="bg2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F26B43"/>
          </p15:clr>
        </p15:guide>
        <p15:guide id="2" pos="211">
          <p15:clr>
            <a:srgbClr val="F26B43"/>
          </p15:clr>
        </p15:guide>
        <p15:guide id="3" orient="horz" pos="4133">
          <p15:clr>
            <a:srgbClr val="F26B43"/>
          </p15:clr>
        </p15:guide>
        <p15:guide id="4" pos="746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629" y="405395"/>
            <a:ext cx="2532416" cy="109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46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009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C3501-5804-4997-81BD-4C06B713886A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FE354-FCD2-4103-B672-72014C0DAD33}" type="slidenum">
              <a:rPr lang="el-GR" smtClean="0"/>
              <a:t>‹#›</a:t>
            </a:fld>
            <a:endParaRPr lang="el-GR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590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30" y="0"/>
            <a:ext cx="12258328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FDCD0-580B-4807-BF93-4E4F6B81937E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C71F9-0909-476D-A07A-7B072A595A40}" type="slidenum">
              <a:rPr lang="el-GR" smtClean="0"/>
              <a:t>‹#›</a:t>
            </a:fld>
            <a:endParaRPr lang="el-GR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629" y="405395"/>
            <a:ext cx="2532416" cy="109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185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581" y="3679314"/>
            <a:ext cx="3319904" cy="1433719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 userDrawn="1"/>
        </p:nvSpPr>
        <p:spPr>
          <a:xfrm>
            <a:off x="1426533" y="2184028"/>
            <a:ext cx="9144000" cy="74497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  <a:endParaRPr lang="el-GR" sz="48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5650680" y="3201149"/>
            <a:ext cx="890640" cy="81058"/>
          </a:xfrm>
          <a:prstGeom prst="rect">
            <a:avLst/>
          </a:prstGeom>
          <a:solidFill>
            <a:srgbClr val="FEC8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rgbClr val="FEC8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736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B46D-5F48-43EE-BD2C-FDBE424CAB3F}" type="datetimeFigureOut">
              <a:rPr lang="el-GR" smtClean="0"/>
              <a:t>7/8/2020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39AF4-6E5E-4CCC-A942-1B2EE0A6C6CF}" type="slidenum">
              <a:rPr lang="el-GR" smtClean="0"/>
              <a:t>‹#›</a:t>
            </a:fld>
            <a:endParaRPr lang="el-GR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8328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379655"/>
            <a:ext cx="4426083" cy="1911429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 userDrawn="1"/>
        </p:nvSpPr>
        <p:spPr>
          <a:xfrm>
            <a:off x="1524000" y="4319525"/>
            <a:ext cx="9144000" cy="46516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r>
              <a:rPr lang="en-US" sz="2000" b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Partners</a:t>
            </a:r>
            <a:endParaRPr lang="el-GR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524000" y="4552109"/>
            <a:ext cx="8686508" cy="1404135"/>
            <a:chOff x="999780" y="4165754"/>
            <a:chExt cx="10090765" cy="1631127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780" y="4165754"/>
              <a:ext cx="2095835" cy="163112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5615" y="4554831"/>
              <a:ext cx="1625218" cy="75791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8039" y="4686043"/>
              <a:ext cx="1428750" cy="59055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414" y="4532938"/>
              <a:ext cx="801701" cy="80170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2762" y="4532938"/>
              <a:ext cx="756050" cy="75605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9097" y="4589398"/>
              <a:ext cx="1851448" cy="4914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3255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hyperlink" Target="https://www.youtube.com/watch?v=FcYicVG3hgA" TargetMode="Externa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xTTNsrI-yuE" TargetMode="External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4CtofTCXcYI" TargetMode="External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7_IZPVHiMOg" TargetMode="External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75bJI5gL0PQ" TargetMode="External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Propaganda </a:t>
            </a:r>
            <a:r>
              <a:rPr lang="en-US" b="1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and </a:t>
            </a:r>
            <a:r>
              <a:rPr lang="en-US" b="1" dirty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m</a:t>
            </a:r>
            <a:r>
              <a:rPr lang="en-US" b="1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anipulation</a:t>
            </a:r>
            <a:endParaRPr lang="el-GR" b="1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Unit </a:t>
            </a:r>
            <a:r>
              <a:rPr lang="en-US" dirty="0" smtClean="0"/>
              <a:t>2: Propaganda </a:t>
            </a:r>
            <a:r>
              <a:rPr lang="en-US" dirty="0"/>
              <a:t>Techniques</a:t>
            </a:r>
          </a:p>
        </p:txBody>
      </p:sp>
    </p:spTree>
    <p:extLst>
      <p:ext uri="{BB962C8B-B14F-4D97-AF65-F5344CB8AC3E}">
        <p14:creationId xmlns:p14="http://schemas.microsoft.com/office/powerpoint/2010/main" val="31242252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j-lt"/>
                <a:cs typeface="Arial" pitchFamily="34" charset="0"/>
              </a:rPr>
              <a:t>Testimonial </a:t>
            </a:r>
            <a:r>
              <a:rPr lang="en-US" b="1" dirty="0" smtClean="0">
                <a:latin typeface="+mj-lt"/>
                <a:cs typeface="Arial" pitchFamily="34" charset="0"/>
              </a:rPr>
              <a:t>propaganda</a:t>
            </a:r>
            <a:endParaRPr lang="en-US" sz="3200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/>
              <a:t>Examples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29" y="2497460"/>
            <a:ext cx="4762500" cy="30480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00" y="2255537"/>
            <a:ext cx="2844800" cy="389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95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>
                <a:latin typeface="+mj-lt"/>
              </a:rPr>
              <a:t/>
            </a:r>
            <a:br>
              <a:rPr lang="en-US" b="1" dirty="0" smtClean="0">
                <a:latin typeface="+mj-lt"/>
              </a:rPr>
            </a:br>
            <a:r>
              <a:rPr lang="en-US" b="1" dirty="0" smtClean="0">
                <a:latin typeface="+mj-lt"/>
                <a:cs typeface="Arial" pitchFamily="34" charset="0"/>
              </a:rPr>
              <a:t>Name </a:t>
            </a:r>
            <a:r>
              <a:rPr lang="en-US" b="1" dirty="0">
                <a:latin typeface="+mj-lt"/>
                <a:cs typeface="Arial" pitchFamily="34" charset="0"/>
              </a:rPr>
              <a:t>Calling Propaganda</a:t>
            </a:r>
            <a:r>
              <a:rPr lang="en-US" b="1" dirty="0">
                <a:latin typeface="+mj-lt"/>
              </a:rPr>
              <a:t/>
            </a:r>
            <a:br>
              <a:rPr lang="en-US" b="1" dirty="0">
                <a:latin typeface="+mj-lt"/>
              </a:rPr>
            </a:b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 smtClean="0">
                <a:latin typeface="+mn-lt"/>
              </a:rPr>
              <a:t>This </a:t>
            </a:r>
            <a:r>
              <a:rPr lang="en-US" dirty="0">
                <a:latin typeface="+mn-lt"/>
              </a:rPr>
              <a:t>propaganda technique involves using </a:t>
            </a:r>
            <a:r>
              <a:rPr lang="en-US" b="1" dirty="0">
                <a:latin typeface="+mn-lt"/>
              </a:rPr>
              <a:t>derogatory </a:t>
            </a:r>
            <a:r>
              <a:rPr lang="en-US" b="1" dirty="0" smtClean="0">
                <a:latin typeface="+mn-lt"/>
              </a:rPr>
              <a:t>or critical phrases </a:t>
            </a:r>
            <a:r>
              <a:rPr lang="en-US" dirty="0">
                <a:latin typeface="+mn-lt"/>
              </a:rPr>
              <a:t>to create a </a:t>
            </a:r>
            <a:r>
              <a:rPr lang="en-US" b="1" dirty="0">
                <a:latin typeface="+mn-lt"/>
              </a:rPr>
              <a:t>negative opinion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dirty="0">
                <a:latin typeface="+mn-lt"/>
              </a:rPr>
              <a:t>about </a:t>
            </a:r>
            <a:r>
              <a:rPr lang="en-US" dirty="0" smtClean="0">
                <a:latin typeface="+mn-lt"/>
              </a:rPr>
              <a:t>someone or something.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>
              <a:latin typeface="+mn-lt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703" y="1415814"/>
            <a:ext cx="4965729" cy="3304467"/>
          </a:xfrm>
        </p:spPr>
      </p:pic>
    </p:spTree>
    <p:extLst>
      <p:ext uri="{BB962C8B-B14F-4D97-AF65-F5344CB8AC3E}">
        <p14:creationId xmlns:p14="http://schemas.microsoft.com/office/powerpoint/2010/main" val="2684652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j-lt"/>
                <a:cs typeface="Arial" pitchFamily="34" charset="0"/>
              </a:rPr>
              <a:t>Name Calling </a:t>
            </a:r>
            <a:r>
              <a:rPr lang="en-US" b="1" dirty="0" smtClean="0">
                <a:latin typeface="+mj-lt"/>
                <a:cs typeface="Arial" pitchFamily="34" charset="0"/>
              </a:rPr>
              <a:t>Propaganda</a:t>
            </a:r>
            <a:endParaRPr lang="en-US" sz="3200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/>
              <a:t>Examples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320" y="1943478"/>
            <a:ext cx="4529200" cy="45292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306" y="1943478"/>
            <a:ext cx="3247724" cy="45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0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>
                <a:latin typeface="+mj-lt"/>
              </a:rPr>
              <a:t/>
            </a:r>
            <a:br>
              <a:rPr lang="en-US" b="1" dirty="0" smtClean="0">
                <a:latin typeface="+mj-lt"/>
              </a:rPr>
            </a:br>
            <a:r>
              <a:rPr lang="en-US" b="1" dirty="0" smtClean="0">
                <a:latin typeface="+mj-lt"/>
                <a:cs typeface="Arial" pitchFamily="34" charset="0"/>
              </a:rPr>
              <a:t>Transfer </a:t>
            </a:r>
            <a:r>
              <a:rPr lang="en-US" b="1" dirty="0">
                <a:latin typeface="+mj-lt"/>
                <a:cs typeface="Arial" pitchFamily="34" charset="0"/>
              </a:rPr>
              <a:t>Propaganda</a:t>
            </a:r>
            <a:r>
              <a:rPr lang="en-US" b="1" dirty="0">
                <a:latin typeface="+mj-lt"/>
              </a:rPr>
              <a:t/>
            </a:r>
            <a:br>
              <a:rPr lang="en-US" b="1" dirty="0">
                <a:latin typeface="+mj-lt"/>
              </a:rPr>
            </a:b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+mn-lt"/>
                <a:cs typeface="Arial" pitchFamily="34" charset="0"/>
              </a:rPr>
              <a:t>U</a:t>
            </a:r>
            <a:r>
              <a:rPr lang="en-US" dirty="0" smtClean="0">
                <a:latin typeface="+mn-lt"/>
                <a:cs typeface="Arial" pitchFamily="34" charset="0"/>
              </a:rPr>
              <a:t>ses </a:t>
            </a:r>
            <a:r>
              <a:rPr lang="en-US" dirty="0">
                <a:latin typeface="+mn-lt"/>
                <a:cs typeface="Arial" pitchFamily="34" charset="0"/>
              </a:rPr>
              <a:t>a technique </a:t>
            </a:r>
            <a:r>
              <a:rPr lang="en-US" b="1" dirty="0">
                <a:latin typeface="+mn-lt"/>
                <a:cs typeface="Arial" pitchFamily="34" charset="0"/>
              </a:rPr>
              <a:t>to project certain qualities </a:t>
            </a:r>
            <a:r>
              <a:rPr lang="en-US" dirty="0">
                <a:latin typeface="+mn-lt"/>
                <a:cs typeface="Arial" pitchFamily="34" charset="0"/>
              </a:rPr>
              <a:t>(this can either be positive or negative) of a person, ideology or object </a:t>
            </a:r>
            <a:r>
              <a:rPr lang="en-US" b="1" dirty="0">
                <a:latin typeface="+mn-lt"/>
                <a:cs typeface="Arial" pitchFamily="34" charset="0"/>
              </a:rPr>
              <a:t>to other things and </a:t>
            </a:r>
            <a:r>
              <a:rPr lang="en-US" b="1" dirty="0" smtClean="0">
                <a:latin typeface="+mn-lt"/>
                <a:cs typeface="Arial" pitchFamily="34" charset="0"/>
              </a:rPr>
              <a:t>people.</a:t>
            </a:r>
          </a:p>
          <a:p>
            <a:endParaRPr lang="en-US" b="1" i="1" dirty="0" smtClean="0">
              <a:solidFill>
                <a:schemeClr val="accent2"/>
              </a:solidFill>
              <a:cs typeface="Arial" pitchFamily="34" charset="0"/>
            </a:endParaRPr>
          </a:p>
          <a:p>
            <a:r>
              <a:rPr lang="en-US" b="1" i="1" dirty="0" smtClean="0">
                <a:solidFill>
                  <a:schemeClr val="accent2"/>
                </a:solidFill>
                <a:cs typeface="Arial" pitchFamily="34" charset="0"/>
              </a:rPr>
              <a:t>Watch this video to learn more</a:t>
            </a:r>
            <a:endParaRPr lang="en-US" b="1" dirty="0">
              <a:latin typeface="+mn-lt"/>
              <a:cs typeface="Arial" pitchFamily="34" charset="0"/>
            </a:endParaRPr>
          </a:p>
          <a:p>
            <a:r>
              <a:rPr lang="en-US" dirty="0">
                <a:hlinkClick r:id="rId2"/>
              </a:rPr>
              <a:t>https://www.youtube.com/watch?v=FcYicVG3hgA</a:t>
            </a:r>
            <a:endParaRPr lang="en-US" dirty="0"/>
          </a:p>
          <a:p>
            <a:pPr marL="0" indent="0">
              <a:buNone/>
            </a:pPr>
            <a:endParaRPr lang="en-US" b="1" dirty="0" smtClean="0">
              <a:latin typeface="+mn-lt"/>
              <a:cs typeface="Arial" pitchFamily="34" charset="0"/>
            </a:endParaRPr>
          </a:p>
          <a:p>
            <a:pPr marL="0" indent="0">
              <a:buNone/>
            </a:pPr>
            <a:endParaRPr lang="en-US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674" y="1408670"/>
            <a:ext cx="2884601" cy="4064665"/>
          </a:xfrm>
        </p:spPr>
      </p:pic>
    </p:spTree>
    <p:extLst>
      <p:ext uri="{BB962C8B-B14F-4D97-AF65-F5344CB8AC3E}">
        <p14:creationId xmlns:p14="http://schemas.microsoft.com/office/powerpoint/2010/main" val="500196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1D9245"/>
                </a:solidFill>
                <a:cs typeface="Arial" pitchFamily="34" charset="0"/>
              </a:rPr>
              <a:t>Quiz!</a:t>
            </a:r>
            <a:endParaRPr lang="en-US" b="1" dirty="0">
              <a:cs typeface="Arial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chemeClr val="accent2"/>
                </a:solidFill>
              </a:rPr>
              <a:t>Find out all the propaganda techniques used on the following posters:</a:t>
            </a:r>
            <a:endParaRPr lang="en-US" b="1" i="1" dirty="0">
              <a:solidFill>
                <a:schemeClr val="accent2"/>
              </a:solidFill>
            </a:endParaRPr>
          </a:p>
        </p:txBody>
      </p:sp>
      <p:pic>
        <p:nvPicPr>
          <p:cNvPr id="10" name="Content Placeholder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50" y="1959416"/>
            <a:ext cx="3721146" cy="4699387"/>
          </a:xfrm>
          <a:prstGeom prst="rect">
            <a:avLst/>
          </a:prstGeom>
        </p:spPr>
      </p:pic>
      <p:pic>
        <p:nvPicPr>
          <p:cNvPr id="11" name="Content Placeholder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982" y="1959415"/>
            <a:ext cx="3351034" cy="4715397"/>
          </a:xfrm>
          <a:prstGeom prst="rect">
            <a:avLst/>
          </a:prstGeom>
        </p:spPr>
      </p:pic>
      <p:pic>
        <p:nvPicPr>
          <p:cNvPr id="12" name="Picture 2" descr="C:\Alexandra\Projects\YouthMythBusters\pictures for presentation\e7bab3e7b2b9e5aea3e4bca0e6b5b7e68aa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511" y="1961343"/>
            <a:ext cx="2797555" cy="471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577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>
                <a:latin typeface="+mj-lt"/>
                <a:cs typeface="Arial" pitchFamily="34" charset="0"/>
              </a:rPr>
              <a:t>References</a:t>
            </a:r>
            <a:endParaRPr lang="en-US" sz="2800" b="1" dirty="0">
              <a:latin typeface="+mj-lt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+mn-lt"/>
                <a:cs typeface="Arial" pitchFamily="34" charset="0"/>
              </a:rPr>
              <a:t>Conserva, Henry. </a:t>
            </a:r>
            <a:r>
              <a:rPr lang="fr-FR" sz="1400" dirty="0" err="1">
                <a:latin typeface="+mn-lt"/>
                <a:cs typeface="Arial" pitchFamily="34" charset="0"/>
              </a:rPr>
              <a:t>Propaganda</a:t>
            </a:r>
            <a:r>
              <a:rPr lang="fr-FR" sz="1400" dirty="0">
                <a:latin typeface="+mn-lt"/>
                <a:cs typeface="Arial" pitchFamily="34" charset="0"/>
              </a:rPr>
              <a:t> Techniques., </a:t>
            </a:r>
            <a:r>
              <a:rPr lang="fr-FR" sz="1400" dirty="0" err="1">
                <a:latin typeface="+mn-lt"/>
                <a:cs typeface="Arial" pitchFamily="34" charset="0"/>
              </a:rPr>
              <a:t>AuthorHouse</a:t>
            </a:r>
            <a:r>
              <a:rPr lang="fr-FR" sz="1400" dirty="0">
                <a:latin typeface="+mn-lt"/>
                <a:cs typeface="Arial" pitchFamily="34" charset="0"/>
              </a:rPr>
              <a:t>: </a:t>
            </a:r>
            <a:r>
              <a:rPr lang="fr-FR" sz="1400" dirty="0" smtClean="0">
                <a:latin typeface="+mn-lt"/>
                <a:cs typeface="Arial" pitchFamily="34" charset="0"/>
              </a:rPr>
              <a:t>2003</a:t>
            </a:r>
            <a:endParaRPr lang="en-US" sz="1400" dirty="0" smtClean="0">
              <a:latin typeface="+mn-lt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n-lt"/>
                <a:cs typeface="Arial" pitchFamily="34" charset="0"/>
              </a:rPr>
              <a:t>O'Sullivan</a:t>
            </a:r>
            <a:r>
              <a:rPr lang="en-US" sz="1400" dirty="0">
                <a:latin typeface="+mn-lt"/>
                <a:cs typeface="Arial" pitchFamily="34" charset="0"/>
              </a:rPr>
              <a:t>, Carol., Television: Identifying Propaganda Techniques. Greenhaven </a:t>
            </a:r>
            <a:r>
              <a:rPr lang="en-US" sz="1400" dirty="0" err="1">
                <a:latin typeface="+mn-lt"/>
                <a:cs typeface="Arial" pitchFamily="34" charset="0"/>
              </a:rPr>
              <a:t>Pr</a:t>
            </a:r>
            <a:r>
              <a:rPr lang="en-US" sz="1400" dirty="0">
                <a:latin typeface="+mn-lt"/>
                <a:cs typeface="Arial" pitchFamily="34" charset="0"/>
              </a:rPr>
              <a:t>: 1990. ISBN-13: </a:t>
            </a:r>
            <a:r>
              <a:rPr lang="en-US" sz="1400" dirty="0" smtClean="0">
                <a:latin typeface="+mn-lt"/>
                <a:cs typeface="Arial" pitchFamily="34" charset="0"/>
              </a:rPr>
              <a:t>978-0899086064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n-lt"/>
                <a:cs typeface="Arial" pitchFamily="34" charset="0"/>
              </a:rPr>
              <a:t>Shabo</a:t>
            </a:r>
            <a:r>
              <a:rPr lang="en-US" sz="1400" dirty="0">
                <a:latin typeface="+mn-lt"/>
                <a:cs typeface="Arial" pitchFamily="34" charset="0"/>
              </a:rPr>
              <a:t>, </a:t>
            </a:r>
            <a:r>
              <a:rPr lang="en-US" sz="1400" dirty="0" err="1">
                <a:latin typeface="+mn-lt"/>
                <a:cs typeface="Arial" pitchFamily="34" charset="0"/>
              </a:rPr>
              <a:t>Magedah</a:t>
            </a:r>
            <a:r>
              <a:rPr lang="en-US" sz="1400" dirty="0">
                <a:latin typeface="+mn-lt"/>
                <a:cs typeface="Arial" pitchFamily="34" charset="0"/>
              </a:rPr>
              <a:t>. Techniques of Propaganda and Persuasion., Prestwick House, Inc.: 2008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4866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End of Unit 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28168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 smtClean="0">
                <a:latin typeface="Arial" pitchFamily="34" charset="0"/>
                <a:cs typeface="Arial" pitchFamily="34" charset="0"/>
              </a:rPr>
            </a:br>
            <a:endParaRPr lang="el-GR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algn="l">
              <a:lnSpc>
                <a:spcPct val="100000"/>
              </a:lnSpc>
            </a:pPr>
            <a:r>
              <a:rPr lang="en-US" dirty="0">
                <a:latin typeface="+mn-lt"/>
                <a:cs typeface="Arial" pitchFamily="34" charset="0"/>
              </a:rPr>
              <a:t>Advertisers, influencers, and politicians have been using </a:t>
            </a:r>
            <a:r>
              <a:rPr lang="en-US" b="1" dirty="0">
                <a:latin typeface="+mn-lt"/>
                <a:cs typeface="Arial" pitchFamily="34" charset="0"/>
              </a:rPr>
              <a:t>propaganda techniques</a:t>
            </a:r>
            <a:r>
              <a:rPr lang="en-US" dirty="0">
                <a:latin typeface="+mn-lt"/>
                <a:cs typeface="Arial" pitchFamily="34" charset="0"/>
              </a:rPr>
              <a:t> for generations</a:t>
            </a:r>
            <a:r>
              <a:rPr lang="en-US" dirty="0" smtClean="0">
                <a:latin typeface="+mn-lt"/>
                <a:cs typeface="Arial" pitchFamily="34" charset="0"/>
              </a:rPr>
              <a:t>.</a:t>
            </a:r>
          </a:p>
          <a:p>
            <a:pPr algn="l">
              <a:lnSpc>
                <a:spcPct val="100000"/>
              </a:lnSpc>
            </a:pPr>
            <a:r>
              <a:rPr lang="en-US" dirty="0">
                <a:latin typeface="+mn-lt"/>
                <a:cs typeface="Arial" pitchFamily="34" charset="0"/>
              </a:rPr>
              <a:t/>
            </a:r>
            <a:br>
              <a:rPr lang="en-US" dirty="0">
                <a:latin typeface="+mn-lt"/>
                <a:cs typeface="Arial" pitchFamily="34" charset="0"/>
              </a:rPr>
            </a:br>
            <a:r>
              <a:rPr lang="en-US" dirty="0">
                <a:latin typeface="+mn-lt"/>
                <a:cs typeface="Arial" pitchFamily="34" charset="0"/>
              </a:rPr>
              <a:t>Here are the most popular of them:</a:t>
            </a:r>
            <a:endParaRPr lang="en-US" b="1" dirty="0" smtClean="0">
              <a:latin typeface="+mn-lt"/>
              <a:cs typeface="Arial" pitchFamily="34" charset="0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  <a:cs typeface="Arial" pitchFamily="34" charset="0"/>
              </a:rPr>
              <a:t>Bandwagon Propaganda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cs typeface="Arial" pitchFamily="34" charset="0"/>
              </a:rPr>
              <a:t>Logical </a:t>
            </a:r>
            <a:r>
              <a:rPr lang="en-US" dirty="0" smtClean="0">
                <a:latin typeface="+mn-lt"/>
                <a:cs typeface="Arial" pitchFamily="34" charset="0"/>
              </a:rPr>
              <a:t>Fallacies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  <a:cs typeface="Arial" pitchFamily="34" charset="0"/>
              </a:rPr>
              <a:t>The appeal to emotion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  <a:cs typeface="Arial" pitchFamily="34" charset="0"/>
              </a:rPr>
              <a:t>Card Stacking Propaganda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  <a:cs typeface="Arial" pitchFamily="34" charset="0"/>
              </a:rPr>
              <a:t>Testimonial Propaganda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cs typeface="Arial" pitchFamily="34" charset="0"/>
              </a:rPr>
              <a:t>Name Calling </a:t>
            </a:r>
            <a:r>
              <a:rPr lang="en-US" dirty="0" smtClean="0">
                <a:latin typeface="+mn-lt"/>
                <a:cs typeface="Arial" pitchFamily="34" charset="0"/>
              </a:rPr>
              <a:t>Propaganda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cs typeface="Arial" pitchFamily="34" charset="0"/>
              </a:rPr>
              <a:t>Transfer Propaganda</a:t>
            </a:r>
          </a:p>
          <a:p>
            <a:pPr marL="0" indent="0" algn="l">
              <a:lnSpc>
                <a:spcPct val="100000"/>
              </a:lnSpc>
              <a:buNone/>
            </a:pPr>
            <a:endParaRPr lang="en-US" b="1" dirty="0">
              <a:latin typeface="+mn-lt"/>
              <a:cs typeface="Arial" pitchFamily="34" charset="0"/>
            </a:endParaRPr>
          </a:p>
          <a:p>
            <a:pPr algn="l">
              <a:lnSpc>
                <a:spcPct val="100000"/>
              </a:lnSpc>
            </a:pPr>
            <a:endParaRPr lang="en-US" b="1" dirty="0">
              <a:latin typeface="+mn-lt"/>
              <a:cs typeface="Arial" pitchFamily="34" charset="0"/>
            </a:endParaRPr>
          </a:p>
          <a:p>
            <a:pPr marL="0" indent="0" algn="l">
              <a:lnSpc>
                <a:spcPct val="100000"/>
              </a:lnSpc>
              <a:buNone/>
            </a:pPr>
            <a:endParaRPr lang="el-GR" dirty="0">
              <a:latin typeface="+mn-lt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058" y="1417263"/>
            <a:ext cx="5581650" cy="3140608"/>
          </a:xfrm>
        </p:spPr>
      </p:pic>
    </p:spTree>
    <p:extLst>
      <p:ext uri="{BB962C8B-B14F-4D97-AF65-F5344CB8AC3E}">
        <p14:creationId xmlns:p14="http://schemas.microsoft.com/office/powerpoint/2010/main" val="2991283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Bandwagon Propaganda</a:t>
            </a:r>
            <a:endParaRPr lang="en-US" b="1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 smtClean="0">
                <a:latin typeface="+mn-lt"/>
                <a:cs typeface="Arial" pitchFamily="34" charset="0"/>
              </a:rPr>
              <a:t>Common </a:t>
            </a:r>
            <a:r>
              <a:rPr lang="en-US" dirty="0">
                <a:latin typeface="+mn-lt"/>
                <a:cs typeface="Arial" pitchFamily="34" charset="0"/>
              </a:rPr>
              <a:t>effect in which someone adopts a trend or belief because </a:t>
            </a:r>
            <a:r>
              <a:rPr lang="en-US" b="1" dirty="0">
                <a:latin typeface="+mn-lt"/>
                <a:cs typeface="Arial" pitchFamily="34" charset="0"/>
              </a:rPr>
              <a:t>the majority </a:t>
            </a:r>
            <a:r>
              <a:rPr lang="en-US" dirty="0">
                <a:latin typeface="+mn-lt"/>
                <a:cs typeface="Arial" pitchFamily="34" charset="0"/>
              </a:rPr>
              <a:t>of people already </a:t>
            </a:r>
            <a:r>
              <a:rPr lang="en-US" dirty="0" smtClean="0">
                <a:latin typeface="+mn-lt"/>
                <a:cs typeface="Arial" pitchFamily="34" charset="0"/>
              </a:rPr>
              <a:t>adopted </a:t>
            </a:r>
            <a:r>
              <a:rPr lang="en-US" dirty="0">
                <a:latin typeface="+mn-lt"/>
                <a:cs typeface="Arial" pitchFamily="34" charset="0"/>
              </a:rPr>
              <a:t>it</a:t>
            </a:r>
            <a:r>
              <a:rPr lang="en-US" dirty="0" smtClean="0">
                <a:latin typeface="+mn-lt"/>
                <a:cs typeface="Arial" pitchFamily="34" charset="0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>
              <a:latin typeface="+mn-lt"/>
              <a:cs typeface="Arial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b="1" i="1" dirty="0" smtClean="0">
                <a:solidFill>
                  <a:schemeClr val="accent2"/>
                </a:solidFill>
                <a:latin typeface="+mn-lt"/>
                <a:cs typeface="Arial" pitchFamily="34" charset="0"/>
              </a:rPr>
              <a:t>For </a:t>
            </a:r>
            <a:r>
              <a:rPr lang="en-US" b="1" i="1" dirty="0">
                <a:solidFill>
                  <a:schemeClr val="accent2"/>
                </a:solidFill>
                <a:latin typeface="+mn-lt"/>
                <a:cs typeface="Arial" pitchFamily="34" charset="0"/>
              </a:rPr>
              <a:t>more detailed information </a:t>
            </a:r>
            <a:r>
              <a:rPr lang="en-US" b="1" i="1" dirty="0" smtClean="0">
                <a:solidFill>
                  <a:schemeClr val="accent2"/>
                </a:solidFill>
                <a:latin typeface="+mn-lt"/>
                <a:cs typeface="Arial" pitchFamily="34" charset="0"/>
              </a:rPr>
              <a:t>watch </a:t>
            </a:r>
            <a:r>
              <a:rPr lang="en-US" b="1" i="1" dirty="0">
                <a:solidFill>
                  <a:schemeClr val="accent2"/>
                </a:solidFill>
                <a:latin typeface="+mn-lt"/>
                <a:cs typeface="Arial" pitchFamily="34" charset="0"/>
              </a:rPr>
              <a:t>this </a:t>
            </a:r>
            <a:r>
              <a:rPr lang="en-US" b="1" i="1" dirty="0" smtClean="0">
                <a:solidFill>
                  <a:schemeClr val="accent2"/>
                </a:solidFill>
                <a:latin typeface="+mn-lt"/>
                <a:cs typeface="Arial" pitchFamily="34" charset="0"/>
              </a:rPr>
              <a:t>Video</a:t>
            </a:r>
            <a:endParaRPr lang="en-US" b="1" i="1" dirty="0">
              <a:solidFill>
                <a:schemeClr val="accent2"/>
              </a:solidFill>
              <a:latin typeface="+mn-lt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dirty="0" smtClean="0">
              <a:latin typeface="+mn-lt"/>
              <a:cs typeface="Arial" pitchFamily="34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662" y="1391989"/>
            <a:ext cx="4229100" cy="2819400"/>
          </a:xfrm>
          <a:prstGeom prst="rect">
            <a:avLst/>
          </a:prstGeom>
        </p:spPr>
      </p:pic>
      <p:pic>
        <p:nvPicPr>
          <p:cNvPr id="2" name="xTTNsrI-yuE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95499" y="3197568"/>
            <a:ext cx="5321560" cy="299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516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+mj-lt"/>
                <a:cs typeface="Arial" pitchFamily="34" charset="0"/>
              </a:rPr>
              <a:t>Logical </a:t>
            </a:r>
            <a:r>
              <a:rPr lang="en-US" b="1" dirty="0">
                <a:latin typeface="+mj-lt"/>
                <a:cs typeface="Arial" pitchFamily="34" charset="0"/>
              </a:rPr>
              <a:t>fallacies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 smtClean="0">
                <a:latin typeface="+mn-lt"/>
                <a:cs typeface="Arial" pitchFamily="34" charset="0"/>
              </a:rPr>
              <a:t>A </a:t>
            </a:r>
            <a:r>
              <a:rPr lang="en-US" dirty="0">
                <a:latin typeface="+mn-lt"/>
                <a:cs typeface="Arial" pitchFamily="34" charset="0"/>
              </a:rPr>
              <a:t>fallacious argument is one that tries to argue from A to B, but because it contains </a:t>
            </a:r>
            <a:r>
              <a:rPr lang="en-US" b="1" dirty="0">
                <a:latin typeface="+mn-lt"/>
                <a:cs typeface="Arial" pitchFamily="34" charset="0"/>
              </a:rPr>
              <a:t>hidden assumptions or factual irrelevancies</a:t>
            </a:r>
            <a:r>
              <a:rPr lang="en-US" dirty="0">
                <a:latin typeface="+mn-lt"/>
                <a:cs typeface="Arial" pitchFamily="34" charset="0"/>
              </a:rPr>
              <a:t>, reaches an </a:t>
            </a:r>
            <a:r>
              <a:rPr lang="en-US" dirty="0" smtClean="0">
                <a:latin typeface="+mn-lt"/>
                <a:cs typeface="Arial" pitchFamily="34" charset="0"/>
              </a:rPr>
              <a:t>invalid conclusions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 smtClean="0">
              <a:latin typeface="+mn-lt"/>
              <a:cs typeface="Arial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34" y="3315416"/>
            <a:ext cx="5133357" cy="1741600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/>
              <a:t>Breakdown of logic</a:t>
            </a:r>
          </a:p>
        </p:txBody>
      </p:sp>
      <p:pic>
        <p:nvPicPr>
          <p:cNvPr id="6" name="4CtofTCXcYI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388444" y="2473681"/>
            <a:ext cx="5209494" cy="293034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321714" y="1943478"/>
            <a:ext cx="5533249" cy="4617660"/>
          </a:xfrm>
          <a:prstGeom prst="rect">
            <a:avLst/>
          </a:prstGeom>
        </p:spPr>
        <p:txBody>
          <a:bodyPr/>
          <a:lstStyle>
            <a:lvl1pPr marL="0" indent="0" algn="just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chemeClr val="accent2"/>
                </a:solidFill>
                <a:cs typeface="Arial" pitchFamily="34" charset="0"/>
              </a:rPr>
              <a:t>Watch this video to learn </a:t>
            </a:r>
            <a:r>
              <a:rPr lang="en-US" b="1" i="1" dirty="0" smtClean="0">
                <a:solidFill>
                  <a:schemeClr val="accent2"/>
                </a:solidFill>
                <a:cs typeface="Arial" pitchFamily="34" charset="0"/>
              </a:rPr>
              <a:t>more</a:t>
            </a:r>
            <a:endParaRPr lang="en-US" b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8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j-lt"/>
                <a:cs typeface="Arial" pitchFamily="34" charset="0"/>
              </a:rPr>
              <a:t>Logical fallacies</a:t>
            </a:r>
            <a:endParaRPr lang="en-US" sz="3600" dirty="0">
              <a:latin typeface="+mj-lt"/>
              <a:cs typeface="Arial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/>
              <a:t>Examples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36" y="1827770"/>
            <a:ext cx="5881757" cy="4618038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751" y="2774714"/>
            <a:ext cx="4621212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668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j-lt"/>
                <a:cs typeface="Arial" pitchFamily="34" charset="0"/>
              </a:rPr>
              <a:t>The Appeal to Emotion</a:t>
            </a:r>
            <a:endParaRPr lang="en-US" b="1" dirty="0">
              <a:latin typeface="+mj-lt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>
                <a:latin typeface="+mn-lt"/>
                <a:cs typeface="Arial" pitchFamily="34" charset="0"/>
              </a:rPr>
              <a:t>The </a:t>
            </a:r>
            <a:r>
              <a:rPr lang="en-US" i="1" dirty="0">
                <a:latin typeface="+mn-lt"/>
                <a:cs typeface="Arial" pitchFamily="34" charset="0"/>
              </a:rPr>
              <a:t>appeal to emotion</a:t>
            </a:r>
            <a:r>
              <a:rPr lang="en-US" dirty="0">
                <a:latin typeface="+mn-lt"/>
                <a:cs typeface="Arial" pitchFamily="34" charset="0"/>
              </a:rPr>
              <a:t> is a logical </a:t>
            </a:r>
            <a:r>
              <a:rPr lang="en-US" dirty="0" smtClean="0">
                <a:latin typeface="+mn-lt"/>
                <a:cs typeface="Arial" pitchFamily="34" charset="0"/>
              </a:rPr>
              <a:t>fallacy used to </a:t>
            </a:r>
            <a:r>
              <a:rPr lang="en-US" dirty="0">
                <a:latin typeface="+mn-lt"/>
                <a:cs typeface="Arial" pitchFamily="34" charset="0"/>
              </a:rPr>
              <a:t>encourage the audience to ignore facts that their opponent brought up, by attempting to elicit anger, resentment, and distrust against their source</a:t>
            </a:r>
            <a:r>
              <a:rPr lang="en-US" dirty="0" smtClean="0">
                <a:latin typeface="+mn-lt"/>
                <a:cs typeface="Arial" pitchFamily="34" charset="0"/>
              </a:rPr>
              <a:t>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442" y="3389997"/>
            <a:ext cx="2346766" cy="2243142"/>
          </a:xfrm>
        </p:spPr>
      </p:pic>
      <p:pic>
        <p:nvPicPr>
          <p:cNvPr id="4" name="7_IZPVHiMOg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437871" y="1895990"/>
            <a:ext cx="5255282" cy="2956096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321714" y="1291804"/>
            <a:ext cx="5533249" cy="4617660"/>
          </a:xfrm>
          <a:prstGeom prst="rect">
            <a:avLst/>
          </a:prstGeom>
        </p:spPr>
        <p:txBody>
          <a:bodyPr/>
          <a:lstStyle>
            <a:lvl1pPr marL="0" indent="0" algn="just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chemeClr val="accent2"/>
                </a:solidFill>
                <a:cs typeface="Arial" pitchFamily="34" charset="0"/>
              </a:rPr>
              <a:t>Watch this video to learn </a:t>
            </a:r>
            <a:r>
              <a:rPr lang="en-US" b="1" i="1" dirty="0" smtClean="0">
                <a:solidFill>
                  <a:schemeClr val="accent2"/>
                </a:solidFill>
                <a:cs typeface="Arial" pitchFamily="34" charset="0"/>
              </a:rPr>
              <a:t>more</a:t>
            </a:r>
            <a:endParaRPr lang="en-US" b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249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>
                <a:latin typeface="+mj-lt"/>
                <a:cs typeface="Arial" pitchFamily="34" charset="0"/>
              </a:rPr>
              <a:t/>
            </a:r>
            <a:br>
              <a:rPr lang="en-US" b="1" dirty="0" smtClean="0">
                <a:latin typeface="+mj-lt"/>
                <a:cs typeface="Arial" pitchFamily="34" charset="0"/>
              </a:rPr>
            </a:br>
            <a:r>
              <a:rPr lang="en-US" b="1" dirty="0" smtClean="0">
                <a:latin typeface="+mj-lt"/>
                <a:cs typeface="Arial" pitchFamily="34" charset="0"/>
              </a:rPr>
              <a:t>Card </a:t>
            </a:r>
            <a:r>
              <a:rPr lang="en-US" b="1" dirty="0">
                <a:latin typeface="+mj-lt"/>
                <a:cs typeface="Arial" pitchFamily="34" charset="0"/>
              </a:rPr>
              <a:t>Stacking Propaganda</a:t>
            </a:r>
            <a:br>
              <a:rPr lang="en-US" b="1" dirty="0">
                <a:latin typeface="+mj-lt"/>
                <a:cs typeface="Arial" pitchFamily="34" charset="0"/>
              </a:rPr>
            </a:br>
            <a:endParaRPr lang="en-US" dirty="0">
              <a:latin typeface="+mj-lt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+mn-lt"/>
                <a:cs typeface="Arial" pitchFamily="34" charset="0"/>
              </a:rPr>
              <a:t>Card stacking propaganda</a:t>
            </a:r>
            <a:r>
              <a:rPr lang="en-US" dirty="0">
                <a:latin typeface="+mn-lt"/>
                <a:cs typeface="Arial" pitchFamily="34" charset="0"/>
              </a:rPr>
              <a:t> is a way to manipulated information </a:t>
            </a:r>
            <a:r>
              <a:rPr lang="en-US" dirty="0" smtClean="0">
                <a:latin typeface="+mn-lt"/>
                <a:cs typeface="Arial" pitchFamily="34" charset="0"/>
              </a:rPr>
              <a:t>order </a:t>
            </a:r>
            <a:r>
              <a:rPr lang="en-US" dirty="0">
                <a:latin typeface="+mn-lt"/>
                <a:cs typeface="Arial" pitchFamily="34" charset="0"/>
              </a:rPr>
              <a:t>to make something look better</a:t>
            </a:r>
            <a:r>
              <a:rPr lang="en-US" dirty="0" smtClean="0">
                <a:latin typeface="+mn-lt"/>
                <a:cs typeface="Arial" pitchFamily="34" charset="0"/>
              </a:rPr>
              <a:t>. It</a:t>
            </a:r>
            <a:r>
              <a:rPr lang="en-US" dirty="0">
                <a:latin typeface="+mn-lt"/>
                <a:cs typeface="Arial" pitchFamily="34" charset="0"/>
              </a:rPr>
              <a:t> </a:t>
            </a:r>
            <a:r>
              <a:rPr lang="en-US" b="1" dirty="0" smtClean="0">
                <a:latin typeface="+mn-lt"/>
                <a:cs typeface="Arial" pitchFamily="34" charset="0"/>
              </a:rPr>
              <a:t>exaggerates </a:t>
            </a:r>
            <a:r>
              <a:rPr lang="en-US" b="1" dirty="0">
                <a:latin typeface="+mn-lt"/>
                <a:cs typeface="Arial" pitchFamily="34" charset="0"/>
              </a:rPr>
              <a:t>the positive</a:t>
            </a:r>
            <a:r>
              <a:rPr lang="en-US" dirty="0">
                <a:solidFill>
                  <a:srgbClr val="C00000"/>
                </a:solidFill>
                <a:latin typeface="+mn-lt"/>
                <a:cs typeface="Arial" pitchFamily="34" charset="0"/>
              </a:rPr>
              <a:t> </a:t>
            </a:r>
            <a:r>
              <a:rPr lang="en-US" dirty="0">
                <a:latin typeface="+mn-lt"/>
                <a:cs typeface="Arial" pitchFamily="34" charset="0"/>
              </a:rPr>
              <a:t>facts and figures and </a:t>
            </a:r>
            <a:r>
              <a:rPr lang="en-US" b="1" dirty="0">
                <a:latin typeface="+mn-lt"/>
                <a:cs typeface="Arial" pitchFamily="34" charset="0"/>
              </a:rPr>
              <a:t>hides negative information.</a:t>
            </a: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313" y="1436971"/>
            <a:ext cx="5581650" cy="3990879"/>
          </a:xfrm>
        </p:spPr>
      </p:pic>
    </p:spTree>
    <p:extLst>
      <p:ext uri="{BB962C8B-B14F-4D97-AF65-F5344CB8AC3E}">
        <p14:creationId xmlns:p14="http://schemas.microsoft.com/office/powerpoint/2010/main" val="1835389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+mj-lt"/>
                <a:cs typeface="Arial" pitchFamily="34" charset="0"/>
              </a:rPr>
              <a:t>Card stacking propaganda</a:t>
            </a:r>
            <a:r>
              <a:rPr lang="en-US" dirty="0">
                <a:latin typeface="+mj-lt"/>
                <a:cs typeface="Arial" pitchFamily="34" charset="0"/>
              </a:rPr>
              <a:t> </a:t>
            </a:r>
            <a:endParaRPr lang="en-US" sz="3600" dirty="0">
              <a:latin typeface="+mj-lt"/>
              <a:cs typeface="Arial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/>
              <a:t>Examples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3" y="1943478"/>
            <a:ext cx="3171305" cy="4355869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896" y="1909472"/>
            <a:ext cx="5263979" cy="438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570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j-lt"/>
                <a:cs typeface="Arial" pitchFamily="34" charset="0"/>
              </a:rPr>
              <a:t>Testimonial propaganda</a:t>
            </a:r>
            <a:endParaRPr lang="en-US" dirty="0">
              <a:latin typeface="+mj-lt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>
                <a:latin typeface="+mn-lt"/>
                <a:cs typeface="Arial" pitchFamily="34" charset="0"/>
              </a:rPr>
              <a:t>Testimonial propaganda is popular </a:t>
            </a:r>
            <a:r>
              <a:rPr lang="en-US" dirty="0" smtClean="0">
                <a:latin typeface="+mn-lt"/>
                <a:cs typeface="Arial" pitchFamily="34" charset="0"/>
              </a:rPr>
              <a:t>propaganda </a:t>
            </a:r>
            <a:r>
              <a:rPr lang="en-US" dirty="0">
                <a:latin typeface="+mn-lt"/>
                <a:cs typeface="Arial" pitchFamily="34" charset="0"/>
              </a:rPr>
              <a:t>technique that uses </a:t>
            </a:r>
            <a:r>
              <a:rPr lang="en-US" b="1" dirty="0">
                <a:latin typeface="+mn-lt"/>
                <a:cs typeface="Arial" pitchFamily="34" charset="0"/>
              </a:rPr>
              <a:t>renowned or celebrity figures </a:t>
            </a:r>
            <a:r>
              <a:rPr lang="en-US" dirty="0">
                <a:latin typeface="+mn-lt"/>
                <a:cs typeface="Arial" pitchFamily="34" charset="0"/>
              </a:rPr>
              <a:t>to endorse products and services. Now in this case, </a:t>
            </a:r>
            <a:r>
              <a:rPr lang="en-US" b="1" dirty="0">
                <a:latin typeface="+mn-lt"/>
                <a:cs typeface="Arial" pitchFamily="34" charset="0"/>
              </a:rPr>
              <a:t>when a famous person vouches for something</a:t>
            </a:r>
            <a:r>
              <a:rPr lang="en-US" dirty="0">
                <a:latin typeface="+mn-lt"/>
                <a:cs typeface="Arial" pitchFamily="34" charset="0"/>
              </a:rPr>
              <a:t>, </a:t>
            </a:r>
            <a:r>
              <a:rPr lang="en-US" dirty="0" smtClean="0">
                <a:latin typeface="+mn-lt"/>
                <a:cs typeface="Arial" pitchFamily="34" charset="0"/>
              </a:rPr>
              <a:t>people </a:t>
            </a:r>
            <a:r>
              <a:rPr lang="en-US" dirty="0">
                <a:latin typeface="+mn-lt"/>
                <a:cs typeface="Arial" pitchFamily="34" charset="0"/>
              </a:rPr>
              <a:t>are likely to take account of the credibility and popularity of that person</a:t>
            </a:r>
            <a:r>
              <a:rPr lang="en-US" dirty="0" smtClean="0">
                <a:latin typeface="+mn-lt"/>
                <a:cs typeface="Arial" pitchFamily="34" charset="0"/>
              </a:rPr>
              <a:t>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0" b="10704"/>
          <a:stretch/>
        </p:blipFill>
        <p:spPr>
          <a:xfrm>
            <a:off x="1904582" y="3225949"/>
            <a:ext cx="2394010" cy="3335189"/>
          </a:xfrm>
        </p:spPr>
      </p:pic>
      <p:pic>
        <p:nvPicPr>
          <p:cNvPr id="6" name="75bJI5gL0PQ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413157" y="1775623"/>
            <a:ext cx="5132432" cy="2886993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321714" y="1291804"/>
            <a:ext cx="5533249" cy="4617660"/>
          </a:xfrm>
          <a:prstGeom prst="rect">
            <a:avLst/>
          </a:prstGeom>
        </p:spPr>
        <p:txBody>
          <a:bodyPr/>
          <a:lstStyle>
            <a:lvl1pPr marL="0" indent="0" algn="just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chemeClr val="accent2"/>
                </a:solidFill>
                <a:cs typeface="Arial" pitchFamily="34" charset="0"/>
              </a:rPr>
              <a:t>Watch this video to learn more</a:t>
            </a:r>
            <a:endParaRPr lang="en-US" b="1" dirty="0">
              <a:cs typeface="Arial" pitchFamily="34" charset="0"/>
            </a:endParaRPr>
          </a:p>
          <a:p>
            <a:pPr>
              <a:lnSpc>
                <a:spcPct val="100000"/>
              </a:lnSpc>
            </a:pPr>
            <a:endParaRPr lang="en-US" dirty="0"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297835"/>
      </p:ext>
    </p:extLst>
  </p:cSld>
  <p:clrMapOvr>
    <a:masterClrMapping/>
  </p:clrMapOvr>
</p:sld>
</file>

<file path=ppt/theme/theme1.xml><?xml version="1.0" encoding="utf-8"?>
<a:theme xmlns:a="http://schemas.openxmlformats.org/drawingml/2006/main" name="CARDET Course template">
  <a:themeElements>
    <a:clrScheme name="YMB">
      <a:dk1>
        <a:srgbClr val="FFFFFF"/>
      </a:dk1>
      <a:lt1>
        <a:srgbClr val="FFFFFF"/>
      </a:lt1>
      <a:dk2>
        <a:srgbClr val="323232"/>
      </a:dk2>
      <a:lt2>
        <a:srgbClr val="323232"/>
      </a:lt2>
      <a:accent1>
        <a:srgbClr val="F4C05E"/>
      </a:accent1>
      <a:accent2>
        <a:srgbClr val="E45246"/>
      </a:accent2>
      <a:accent3>
        <a:srgbClr val="238E46"/>
      </a:accent3>
      <a:accent4>
        <a:srgbClr val="323232"/>
      </a:accent4>
      <a:accent5>
        <a:srgbClr val="F4C05E"/>
      </a:accent5>
      <a:accent6>
        <a:srgbClr val="E45246"/>
      </a:accent6>
      <a:hlink>
        <a:srgbClr val="41C76A"/>
      </a:hlink>
      <a:folHlink>
        <a:srgbClr val="64CC82"/>
      </a:folHlink>
    </a:clrScheme>
    <a:fontScheme name="YMB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822</TotalTime>
  <Words>274</Words>
  <Application>Microsoft Office PowerPoint</Application>
  <PresentationFormat>Widescreen</PresentationFormat>
  <Paragraphs>51</Paragraphs>
  <Slides>16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Calibri</vt:lpstr>
      <vt:lpstr>Calibri Light</vt:lpstr>
      <vt:lpstr>Open Sans</vt:lpstr>
      <vt:lpstr>Roboto Slab</vt:lpstr>
      <vt:lpstr>CARDET Course template</vt:lpstr>
      <vt:lpstr>1_Custom Design</vt:lpstr>
      <vt:lpstr>2_Custom Design</vt:lpstr>
      <vt:lpstr>Custom Design</vt:lpstr>
      <vt:lpstr>3_Custom Design</vt:lpstr>
      <vt:lpstr>4_Custom Design</vt:lpstr>
      <vt:lpstr>5_Custom Design</vt:lpstr>
      <vt:lpstr>Propaganda and manipulation</vt:lpstr>
      <vt:lpstr> </vt:lpstr>
      <vt:lpstr>Bandwagon Propaganda</vt:lpstr>
      <vt:lpstr>Logical fallacies</vt:lpstr>
      <vt:lpstr>Logical fallacies</vt:lpstr>
      <vt:lpstr>The Appeal to Emotion</vt:lpstr>
      <vt:lpstr> Card Stacking Propaganda </vt:lpstr>
      <vt:lpstr>Card stacking propaganda </vt:lpstr>
      <vt:lpstr>Testimonial propaganda</vt:lpstr>
      <vt:lpstr>Testimonial propaganda</vt:lpstr>
      <vt:lpstr> Name Calling Propaganda </vt:lpstr>
      <vt:lpstr>Name Calling Propaganda</vt:lpstr>
      <vt:lpstr> Transfer Propaganda </vt:lpstr>
      <vt:lpstr>Quiz!</vt:lpstr>
      <vt:lpstr>References</vt:lpstr>
      <vt:lpstr>End of Unit 2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Theognosia Petrou</cp:lastModifiedBy>
  <cp:revision>63</cp:revision>
  <dcterms:created xsi:type="dcterms:W3CDTF">2019-11-27T07:34:47Z</dcterms:created>
  <dcterms:modified xsi:type="dcterms:W3CDTF">2020-08-07T12:11:24Z</dcterms:modified>
</cp:coreProperties>
</file>