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672" r:id="rId2"/>
    <p:sldMasterId id="2147483684" r:id="rId3"/>
    <p:sldMasterId id="2147483660" r:id="rId4"/>
    <p:sldMasterId id="2147483696" r:id="rId5"/>
    <p:sldMasterId id="2147483708" r:id="rId6"/>
    <p:sldMasterId id="2147483720" r:id="rId7"/>
  </p:sldMasterIdLst>
  <p:notesMasterIdLst>
    <p:notesMasterId r:id="rId25"/>
  </p:notesMasterIdLst>
  <p:sldIdLst>
    <p:sldId id="259" r:id="rId8"/>
    <p:sldId id="262" r:id="rId9"/>
    <p:sldId id="279" r:id="rId10"/>
    <p:sldId id="301" r:id="rId11"/>
    <p:sldId id="290" r:id="rId12"/>
    <p:sldId id="309" r:id="rId13"/>
    <p:sldId id="313" r:id="rId14"/>
    <p:sldId id="317" r:id="rId15"/>
    <p:sldId id="291" r:id="rId16"/>
    <p:sldId id="271" r:id="rId17"/>
    <p:sldId id="302" r:id="rId18"/>
    <p:sldId id="280" r:id="rId19"/>
    <p:sldId id="325" r:id="rId20"/>
    <p:sldId id="281" r:id="rId21"/>
    <p:sldId id="310" r:id="rId22"/>
    <p:sldId id="311" r:id="rId23"/>
    <p:sldId id="265"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80A"/>
    <a:srgbClr val="1D92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92373" autoAdjust="0"/>
  </p:normalViewPr>
  <p:slideViewPr>
    <p:cSldViewPr snapToGrid="0">
      <p:cViewPr varScale="1">
        <p:scale>
          <a:sx n="107" d="100"/>
          <a:sy n="107" d="100"/>
        </p:scale>
        <p:origin x="384" y="114"/>
      </p:cViewPr>
      <p:guideLst/>
    </p:cSldViewPr>
  </p:slideViewPr>
  <p:outlineViewPr>
    <p:cViewPr>
      <p:scale>
        <a:sx n="33" d="100"/>
        <a:sy n="33" d="100"/>
      </p:scale>
      <p:origin x="0" y="-212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B138F-FA01-4F88-8B59-4774BB16801D}" type="datetimeFigureOut">
              <a:rPr lang="en-GB" smtClean="0"/>
              <a:t>13/08/2020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B75AB-6EB7-4E1E-88A0-ACCE99C6684A}" type="slidenum">
              <a:rPr lang="en-GB" smtClean="0"/>
              <a:t>‹#›</a:t>
            </a:fld>
            <a:endParaRPr lang="en-GB"/>
          </a:p>
        </p:txBody>
      </p:sp>
    </p:spTree>
    <p:extLst>
      <p:ext uri="{BB962C8B-B14F-4D97-AF65-F5344CB8AC3E}">
        <p14:creationId xmlns:p14="http://schemas.microsoft.com/office/powerpoint/2010/main" val="2888980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Brand Logos: Horizontal</a:t>
            </a:r>
          </a:p>
          <a:p>
            <a:r>
              <a:rPr lang="en-GB" b="1" dirty="0" smtClean="0"/>
              <a:t>1</a:t>
            </a:r>
            <a:r>
              <a:rPr lang="en-GB" b="1" baseline="30000" dirty="0" smtClean="0"/>
              <a:t>st</a:t>
            </a:r>
            <a:r>
              <a:rPr lang="en-GB" b="1" dirty="0" smtClean="0"/>
              <a:t> line: </a:t>
            </a:r>
            <a:r>
              <a:rPr lang="en-GB" dirty="0" smtClean="0"/>
              <a:t>Adidas, Bacardi, Louis Vuitton, Twitter,</a:t>
            </a:r>
            <a:r>
              <a:rPr lang="en-GB" baseline="0" dirty="0" smtClean="0"/>
              <a:t> Coco Chanel, </a:t>
            </a:r>
          </a:p>
          <a:p>
            <a:r>
              <a:rPr lang="en-GB" b="1" baseline="0" dirty="0" smtClean="0"/>
              <a:t>2</a:t>
            </a:r>
            <a:r>
              <a:rPr lang="en-GB" b="1" baseline="30000" dirty="0" smtClean="0"/>
              <a:t>nd</a:t>
            </a:r>
            <a:r>
              <a:rPr lang="en-GB" b="1" baseline="0" dirty="0" smtClean="0"/>
              <a:t> line: </a:t>
            </a:r>
            <a:r>
              <a:rPr lang="en-GB" baseline="0" dirty="0" smtClean="0"/>
              <a:t>Allianz Insurance, Batman, Pepsi, Wikipedia, McDonalds, </a:t>
            </a:r>
          </a:p>
          <a:p>
            <a:r>
              <a:rPr lang="en-GB" b="1" baseline="0" dirty="0" smtClean="0"/>
              <a:t>3</a:t>
            </a:r>
            <a:r>
              <a:rPr lang="en-GB" b="1" baseline="30000" dirty="0" smtClean="0"/>
              <a:t>rd</a:t>
            </a:r>
            <a:r>
              <a:rPr lang="en-GB" b="1" baseline="0" dirty="0" smtClean="0"/>
              <a:t> line: </a:t>
            </a:r>
            <a:r>
              <a:rPr lang="en-GB" baseline="0" dirty="0" smtClean="0"/>
              <a:t>Android, BIC, Reebok, Apple, Superman, </a:t>
            </a:r>
          </a:p>
          <a:p>
            <a:r>
              <a:rPr lang="en-GB" b="1" baseline="0" dirty="0" smtClean="0"/>
              <a:t>4</a:t>
            </a:r>
            <a:r>
              <a:rPr lang="en-GB" b="1" baseline="30000" dirty="0" smtClean="0"/>
              <a:t>th</a:t>
            </a:r>
            <a:r>
              <a:rPr lang="en-GB" b="1" baseline="0" dirty="0" smtClean="0"/>
              <a:t> line: </a:t>
            </a:r>
            <a:r>
              <a:rPr lang="en-GB" baseline="0" dirty="0" smtClean="0"/>
              <a:t>Audi, Carrefour, Taco Bell, </a:t>
            </a:r>
            <a:r>
              <a:rPr lang="en-GB" baseline="0" dirty="0" err="1" smtClean="0"/>
              <a:t>Garnier</a:t>
            </a:r>
            <a:r>
              <a:rPr lang="en-GB" baseline="0" dirty="0" smtClean="0"/>
              <a:t>, Yahoo</a:t>
            </a:r>
            <a:endParaRPr lang="en-GB" dirty="0"/>
          </a:p>
        </p:txBody>
      </p:sp>
      <p:sp>
        <p:nvSpPr>
          <p:cNvPr id="4" name="Slide Number Placeholder 3"/>
          <p:cNvSpPr>
            <a:spLocks noGrp="1"/>
          </p:cNvSpPr>
          <p:nvPr>
            <p:ph type="sldNum" sz="quarter" idx="10"/>
          </p:nvPr>
        </p:nvSpPr>
        <p:spPr/>
        <p:txBody>
          <a:bodyPr/>
          <a:lstStyle/>
          <a:p>
            <a:fld id="{F65B75AB-6EB7-4E1E-88A0-ACCE99C6684A}" type="slidenum">
              <a:rPr lang="en-GB" smtClean="0"/>
              <a:t>14</a:t>
            </a:fld>
            <a:endParaRPr lang="en-GB"/>
          </a:p>
        </p:txBody>
      </p:sp>
    </p:spTree>
    <p:extLst>
      <p:ext uri="{BB962C8B-B14F-4D97-AF65-F5344CB8AC3E}">
        <p14:creationId xmlns:p14="http://schemas.microsoft.com/office/powerpoint/2010/main" val="395771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Answers:</a:t>
            </a:r>
          </a:p>
          <a:p>
            <a:endParaRPr lang="en-GB" dirty="0" smtClean="0"/>
          </a:p>
          <a:p>
            <a:r>
              <a:rPr lang="en-GB" dirty="0" smtClean="0"/>
              <a:t>How Media Literacy empowers young people? (Answer in Slide</a:t>
            </a:r>
            <a:r>
              <a:rPr lang="en-GB" baseline="0" dirty="0" smtClean="0"/>
              <a:t>s 21- 26)</a:t>
            </a:r>
            <a:endParaRPr lang="en-GB" dirty="0" smtClean="0"/>
          </a:p>
          <a:p>
            <a:pPr marL="0" indent="0">
              <a:buNone/>
            </a:pPr>
            <a:r>
              <a:rPr lang="en-GB" dirty="0" smtClean="0"/>
              <a:t>Media</a:t>
            </a:r>
            <a:r>
              <a:rPr lang="en-GB" baseline="0" dirty="0" smtClean="0"/>
              <a:t> Literacy makes young people feel more included in their community as they know how to stay informed, choose and evaluate the news they receive and reflect upon them taking action when necessary. Media Literacy helps them to become active citizens and have a say while at the same time contributes to their personal development, their soft skills empowerment and their employability.</a:t>
            </a:r>
          </a:p>
          <a:p>
            <a:pPr marL="0" indent="0">
              <a:buNone/>
            </a:pPr>
            <a:endParaRPr lang="en-GB" baseline="0" dirty="0" smtClean="0"/>
          </a:p>
          <a:p>
            <a:pPr marL="0" indent="0">
              <a:buNone/>
            </a:pPr>
            <a:r>
              <a:rPr lang="en-GB" dirty="0" smtClean="0"/>
              <a:t>Write three key aspects of Media Literacy Education. (Answer in Slide</a:t>
            </a:r>
            <a:r>
              <a:rPr lang="en-GB" baseline="0" dirty="0" smtClean="0"/>
              <a:t> 29)</a:t>
            </a:r>
            <a:endParaRPr lang="en-GB" dirty="0" smtClean="0"/>
          </a:p>
          <a:p>
            <a:r>
              <a:rPr lang="en-GB" sz="1200" dirty="0" smtClean="0"/>
              <a:t>Media Literacy Education is:</a:t>
            </a:r>
          </a:p>
          <a:p>
            <a:r>
              <a:rPr lang="en-GB" sz="1200" dirty="0" smtClean="0"/>
              <a:t>a process not a product;</a:t>
            </a:r>
          </a:p>
          <a:p>
            <a:r>
              <a:rPr lang="en-GB" sz="1200" dirty="0" smtClean="0"/>
              <a:t>empowers</a:t>
            </a:r>
            <a:r>
              <a:rPr lang="en-GB" sz="1200" baseline="0" dirty="0" smtClean="0"/>
              <a:t> young people’s critical thinking and problem-solving skills and</a:t>
            </a:r>
          </a:p>
          <a:p>
            <a:r>
              <a:rPr lang="en-GB" sz="1200" baseline="0" dirty="0" smtClean="0"/>
              <a:t>produces </a:t>
            </a:r>
            <a:r>
              <a:rPr lang="en-GB" sz="1200" dirty="0" smtClean="0"/>
              <a:t>judicious consumers and producers of information.</a:t>
            </a:r>
          </a:p>
          <a:p>
            <a:endParaRPr lang="en-GB" sz="1200" dirty="0" smtClean="0"/>
          </a:p>
          <a:p>
            <a:r>
              <a:rPr lang="en-GB" dirty="0" smtClean="0"/>
              <a:t>What can be considered as a ‘soft skill’? (Answer in Slide 25)</a:t>
            </a:r>
          </a:p>
          <a:p>
            <a:r>
              <a:rPr lang="en-GB" dirty="0" smtClean="0"/>
              <a:t>A</a:t>
            </a:r>
            <a:r>
              <a:rPr lang="en-GB" baseline="0" dirty="0" smtClean="0"/>
              <a:t> </a:t>
            </a:r>
            <a:r>
              <a:rPr lang="en-GB" i="1" baseline="0" dirty="0" smtClean="0"/>
              <a:t>soft skill </a:t>
            </a:r>
            <a:r>
              <a:rPr lang="en-GB" baseline="0" dirty="0" smtClean="0"/>
              <a:t>is considered the way we </a:t>
            </a:r>
            <a:r>
              <a:rPr lang="en-GB" sz="1200" dirty="0" smtClean="0">
                <a:solidFill>
                  <a:schemeClr val="accent2">
                    <a:lumMod val="75000"/>
                  </a:schemeClr>
                </a:solidFill>
              </a:rPr>
              <a:t>communicate</a:t>
            </a:r>
            <a:r>
              <a:rPr lang="en-GB" sz="1200" dirty="0" smtClean="0"/>
              <a:t> information, </a:t>
            </a:r>
            <a:r>
              <a:rPr lang="en-GB" sz="1200" dirty="0" smtClean="0">
                <a:solidFill>
                  <a:schemeClr val="accent2">
                    <a:lumMod val="75000"/>
                  </a:schemeClr>
                </a:solidFill>
              </a:rPr>
              <a:t>solve a problem</a:t>
            </a:r>
            <a:r>
              <a:rPr lang="en-GB" sz="1200" dirty="0" smtClean="0"/>
              <a:t>, </a:t>
            </a:r>
            <a:r>
              <a:rPr lang="en-GB" sz="1200" dirty="0" smtClean="0">
                <a:solidFill>
                  <a:schemeClr val="accent2">
                    <a:lumMod val="75000"/>
                  </a:schemeClr>
                </a:solidFill>
              </a:rPr>
              <a:t>be persuasive</a:t>
            </a:r>
            <a:r>
              <a:rPr lang="en-GB" sz="1200" dirty="0" smtClean="0"/>
              <a:t>, </a:t>
            </a:r>
            <a:r>
              <a:rPr lang="en-GB" sz="1200" dirty="0" smtClean="0">
                <a:solidFill>
                  <a:schemeClr val="accent2">
                    <a:lumMod val="75000"/>
                  </a:schemeClr>
                </a:solidFill>
              </a:rPr>
              <a:t>think critically</a:t>
            </a:r>
            <a:r>
              <a:rPr lang="en-GB" sz="1200" dirty="0" smtClean="0"/>
              <a:t>,</a:t>
            </a:r>
            <a:r>
              <a:rPr lang="en-GB" sz="1200" baseline="0" dirty="0" smtClean="0"/>
              <a:t> be </a:t>
            </a:r>
            <a:r>
              <a:rPr lang="en-GB" sz="1200" dirty="0" smtClean="0">
                <a:solidFill>
                  <a:schemeClr val="accent2">
                    <a:lumMod val="75000"/>
                  </a:schemeClr>
                </a:solidFill>
              </a:rPr>
              <a:t>collaborative</a:t>
            </a:r>
            <a:r>
              <a:rPr lang="en-GB" sz="1200" dirty="0" smtClean="0"/>
              <a:t> and </a:t>
            </a:r>
            <a:r>
              <a:rPr lang="en-GB" sz="1200" dirty="0" smtClean="0">
                <a:solidFill>
                  <a:schemeClr val="accent2">
                    <a:lumMod val="75000"/>
                  </a:schemeClr>
                </a:solidFill>
              </a:rPr>
              <a:t>creative.</a:t>
            </a:r>
            <a:endParaRPr lang="el-GR"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F65B75AB-6EB7-4E1E-88A0-ACCE99C6684A}" type="slidenum">
              <a:rPr lang="en-GB" smtClean="0"/>
              <a:t>15</a:t>
            </a:fld>
            <a:endParaRPr lang="en-GB"/>
          </a:p>
        </p:txBody>
      </p:sp>
    </p:spTree>
    <p:extLst>
      <p:ext uri="{BB962C8B-B14F-4D97-AF65-F5344CB8AC3E}">
        <p14:creationId xmlns:p14="http://schemas.microsoft.com/office/powerpoint/2010/main" val="421274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sz="2800">
                <a:latin typeface="+mn-lt"/>
                <a:ea typeface="Roboto Slab" pitchFamily="2" charset="0"/>
              </a:defRPr>
            </a:lvl1pPr>
          </a:lstStyle>
          <a:p>
            <a:r>
              <a:rPr lang="en-US" dirty="0" smtClean="0"/>
              <a:t>Section title goes here</a:t>
            </a:r>
            <a:endParaRPr lang="el-GR" dirty="0"/>
          </a:p>
        </p:txBody>
      </p:sp>
      <p:sp>
        <p:nvSpPr>
          <p:cNvPr id="5" name="Content Placeholder 3"/>
          <p:cNvSpPr>
            <a:spLocks noGrp="1"/>
          </p:cNvSpPr>
          <p:nvPr>
            <p:ph sz="quarter" idx="12"/>
          </p:nvPr>
        </p:nvSpPr>
        <p:spPr>
          <a:xfrm>
            <a:off x="334963" y="1291804"/>
            <a:ext cx="11520000" cy="5269334"/>
          </a:xfrm>
          <a:prstGeom prst="rect">
            <a:avLst/>
          </a:prstGeom>
        </p:spPr>
        <p:txBody>
          <a:bodyPr/>
          <a:lstStyle>
            <a:lvl1pPr algn="l">
              <a:lnSpc>
                <a:spcPts val="2400"/>
              </a:lnSpc>
              <a:spcBef>
                <a:spcPts val="600"/>
              </a:spcBef>
              <a:spcAft>
                <a:spcPts val="600"/>
              </a:spcAft>
              <a:defRPr sz="1800">
                <a:solidFill>
                  <a:schemeClr val="bg2">
                    <a:lumMod val="75000"/>
                    <a:lumOff val="25000"/>
                  </a:schemeClr>
                </a:solidFill>
                <a:latin typeface="+mj-lt"/>
              </a:defRPr>
            </a:lvl1pPr>
            <a:lvl2pPr>
              <a:defRPr sz="2200"/>
            </a:lvl2pPr>
            <a:lvl3pPr>
              <a:defRPr sz="2200"/>
            </a:lvl3pPr>
            <a:lvl4pPr>
              <a:defRPr sz="2200"/>
            </a:lvl4pPr>
            <a:lvl5pPr>
              <a:defRPr sz="2200"/>
            </a:lvl5pPr>
          </a:lstStyle>
          <a:p>
            <a:pPr lvl="0"/>
            <a:endParaRPr lang="en-US" dirty="0" smtClean="0"/>
          </a:p>
        </p:txBody>
      </p:sp>
    </p:spTree>
    <p:extLst>
      <p:ext uri="{BB962C8B-B14F-4D97-AF65-F5344CB8AC3E}">
        <p14:creationId xmlns:p14="http://schemas.microsoft.com/office/powerpoint/2010/main" val="10406081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6281056" y="4691517"/>
            <a:ext cx="5575982" cy="186962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6" name="Content Placeholder 3"/>
          <p:cNvSpPr>
            <a:spLocks noGrp="1"/>
          </p:cNvSpPr>
          <p:nvPr>
            <p:ph sz="quarter" idx="11" hasCustomPrompt="1"/>
          </p:nvPr>
        </p:nvSpPr>
        <p:spPr>
          <a:xfrm>
            <a:off x="332888"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30469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13073700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5386" y="4906737"/>
            <a:ext cx="5579578"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8"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2749820"/>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27303276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7" name="Rectangle 6"/>
          <p:cNvSpPr/>
          <p:nvPr userDrawn="1"/>
        </p:nvSpPr>
        <p:spPr>
          <a:xfrm>
            <a:off x="6273310"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9" name="Content Placeholder 3"/>
          <p:cNvSpPr>
            <a:spLocks noGrp="1"/>
          </p:cNvSpPr>
          <p:nvPr>
            <p:ph sz="quarter" idx="11" hasCustomPrompt="1"/>
          </p:nvPr>
        </p:nvSpPr>
        <p:spPr>
          <a:xfrm>
            <a:off x="334963" y="1943478"/>
            <a:ext cx="5533249" cy="3841502"/>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0" name="Content Placeholder 3"/>
          <p:cNvSpPr>
            <a:spLocks noGrp="1"/>
          </p:cNvSpPr>
          <p:nvPr>
            <p:ph sz="quarter" idx="12" hasCustomPrompt="1"/>
          </p:nvPr>
        </p:nvSpPr>
        <p:spPr>
          <a:xfrm>
            <a:off x="6275386" y="1943478"/>
            <a:ext cx="5581652" cy="270316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5" name="Rectangle 14"/>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10081371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7" name="Content Placeholder 3"/>
          <p:cNvSpPr>
            <a:spLocks noGrp="1"/>
          </p:cNvSpPr>
          <p:nvPr>
            <p:ph sz="quarter" idx="11" hasCustomPrompt="1"/>
          </p:nvPr>
        </p:nvSpPr>
        <p:spPr>
          <a:xfrm>
            <a:off x="332888" y="1291804"/>
            <a:ext cx="5533249" cy="3457478"/>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8" name="Content Placeholder 3"/>
          <p:cNvSpPr>
            <a:spLocks noGrp="1"/>
          </p:cNvSpPr>
          <p:nvPr>
            <p:ph sz="quarter" idx="12" hasCustomPrompt="1"/>
          </p:nvPr>
        </p:nvSpPr>
        <p:spPr>
          <a:xfrm>
            <a:off x="6273311" y="1291804"/>
            <a:ext cx="5581652" cy="4418531"/>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9" name="Rectangle 18"/>
          <p:cNvSpPr/>
          <p:nvPr userDrawn="1"/>
        </p:nvSpPr>
        <p:spPr>
          <a:xfrm>
            <a:off x="332888" y="4906736"/>
            <a:ext cx="5581653" cy="16544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6"/>
                </a:solidFill>
              </a:rPr>
              <a:t>Quote</a:t>
            </a:r>
            <a:r>
              <a:rPr lang="en-US" baseline="0" dirty="0" smtClean="0">
                <a:solidFill>
                  <a:schemeClr val="accent6"/>
                </a:solidFill>
              </a:rPr>
              <a:t> text here</a:t>
            </a:r>
            <a:endParaRPr lang="el-GR" dirty="0">
              <a:solidFill>
                <a:schemeClr val="accent6"/>
              </a:solidFill>
            </a:endParaRPr>
          </a:p>
        </p:txBody>
      </p:sp>
      <p:sp>
        <p:nvSpPr>
          <p:cNvPr id="20" name="Rectangle 19"/>
          <p:cNvSpPr/>
          <p:nvPr userDrawn="1"/>
        </p:nvSpPr>
        <p:spPr>
          <a:xfrm>
            <a:off x="886822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39886322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Pentagon 8"/>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0" name="Chevron 9"/>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2" name="Chevron 11"/>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
        <p:nvSpPr>
          <p:cNvPr id="7" name="Content Placeholder 3"/>
          <p:cNvSpPr>
            <a:spLocks noGrp="1"/>
          </p:cNvSpPr>
          <p:nvPr>
            <p:ph sz="quarter" idx="12" hasCustomPrompt="1"/>
          </p:nvPr>
        </p:nvSpPr>
        <p:spPr>
          <a:xfrm>
            <a:off x="334963" y="1291805"/>
            <a:ext cx="11520000" cy="4493176"/>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10398952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8"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3" name="Content Placeholder 3"/>
          <p:cNvSpPr>
            <a:spLocks noGrp="1"/>
          </p:cNvSpPr>
          <p:nvPr>
            <p:ph sz="quarter" idx="12" hasCustomPrompt="1"/>
          </p:nvPr>
        </p:nvSpPr>
        <p:spPr>
          <a:xfrm>
            <a:off x="334963" y="1943479"/>
            <a:ext cx="11520000" cy="3878823"/>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4" name="Pentagon 13"/>
          <p:cNvSpPr/>
          <p:nvPr userDrawn="1"/>
        </p:nvSpPr>
        <p:spPr>
          <a:xfrm>
            <a:off x="334962" y="5959981"/>
            <a:ext cx="3600041" cy="60284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mj-lt"/>
              </a:rPr>
              <a:t>Step 1</a:t>
            </a:r>
            <a:endParaRPr lang="el-GR" dirty="0">
              <a:solidFill>
                <a:schemeClr val="bg1"/>
              </a:solidFill>
              <a:latin typeface="+mj-lt"/>
            </a:endParaRPr>
          </a:p>
        </p:txBody>
      </p:sp>
      <p:sp>
        <p:nvSpPr>
          <p:cNvPr id="15" name="Chevron 14"/>
          <p:cNvSpPr/>
          <p:nvPr userDrawn="1"/>
        </p:nvSpPr>
        <p:spPr>
          <a:xfrm>
            <a:off x="4361093" y="5959981"/>
            <a:ext cx="3541325"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2</a:t>
            </a:r>
            <a:endParaRPr lang="el-GR" dirty="0">
              <a:solidFill>
                <a:schemeClr val="accent3"/>
              </a:solidFill>
              <a:latin typeface="+mj-lt"/>
            </a:endParaRPr>
          </a:p>
        </p:txBody>
      </p:sp>
      <p:sp>
        <p:nvSpPr>
          <p:cNvPr id="16" name="Chevron 15"/>
          <p:cNvSpPr/>
          <p:nvPr userDrawn="1"/>
        </p:nvSpPr>
        <p:spPr>
          <a:xfrm>
            <a:off x="8320760" y="5959981"/>
            <a:ext cx="3536278" cy="602846"/>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solidFill>
                <a:latin typeface="+mj-lt"/>
              </a:rPr>
              <a:t>Step 3</a:t>
            </a:r>
            <a:endParaRPr lang="el-GR" dirty="0">
              <a:solidFill>
                <a:schemeClr val="accent3"/>
              </a:solidFill>
              <a:latin typeface="+mj-lt"/>
            </a:endParaRPr>
          </a:p>
        </p:txBody>
      </p:sp>
    </p:spTree>
    <p:extLst>
      <p:ext uri="{BB962C8B-B14F-4D97-AF65-F5344CB8AC3E}">
        <p14:creationId xmlns:p14="http://schemas.microsoft.com/office/powerpoint/2010/main" val="6103622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2" name="Title 1"/>
          <p:cNvSpPr>
            <a:spLocks noGrp="1"/>
          </p:cNvSpPr>
          <p:nvPr>
            <p:ph type="ctrTitle" hasCustomPrompt="1"/>
          </p:nvPr>
        </p:nvSpPr>
        <p:spPr>
          <a:xfrm>
            <a:off x="334963" y="296863"/>
            <a:ext cx="6964137" cy="1107125"/>
          </a:xfrm>
          <a:prstGeom prst="rect">
            <a:avLst/>
          </a:prstGeom>
        </p:spPr>
        <p:txBody>
          <a:bodyPr anchor="t">
            <a:normAutofit/>
          </a:bodyPr>
          <a:lstStyle>
            <a:lvl1pPr algn="l">
              <a:defRPr sz="2800">
                <a:solidFill>
                  <a:srgbClr val="209146"/>
                </a:solidFill>
                <a:latin typeface="+mn-lt"/>
                <a:ea typeface="Roboto Slab" pitchFamily="2" charset="0"/>
              </a:defRPr>
            </a:lvl1pPr>
          </a:lstStyle>
          <a:p>
            <a:r>
              <a:rPr lang="en-US" dirty="0" smtClean="0"/>
              <a:t>Course title goes here</a:t>
            </a:r>
            <a:endParaRPr lang="el-GR" dirty="0"/>
          </a:p>
        </p:txBody>
      </p:sp>
      <p:sp>
        <p:nvSpPr>
          <p:cNvPr id="3" name="Subtitle 2"/>
          <p:cNvSpPr>
            <a:spLocks noGrp="1"/>
          </p:cNvSpPr>
          <p:nvPr>
            <p:ph type="subTitle" idx="1" hasCustomPrompt="1"/>
          </p:nvPr>
        </p:nvSpPr>
        <p:spPr>
          <a:xfrm>
            <a:off x="334962" y="1546085"/>
            <a:ext cx="5113337" cy="855662"/>
          </a:xfrm>
          <a:prstGeom prst="rect">
            <a:avLst/>
          </a:prstGeom>
        </p:spPr>
        <p:txBody>
          <a:bodyPr/>
          <a:lstStyle>
            <a:lvl1pPr marL="0" indent="0" algn="l">
              <a:buNone/>
              <a:defRPr sz="2000" b="0" baseline="0">
                <a:solidFill>
                  <a:schemeClr val="accent6"/>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Unit title goes here</a:t>
            </a:r>
            <a:endParaRPr lang="el-GR"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6919" y="217613"/>
            <a:ext cx="3423568" cy="123075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5413" y="6164444"/>
            <a:ext cx="1932376" cy="404937"/>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12" name="Picture 11"/>
          <p:cNvPicPr>
            <a:picLocks noChangeAspect="1"/>
          </p:cNvPicPr>
          <p:nvPr userDrawn="1"/>
        </p:nvPicPr>
        <p:blipFill rotWithShape="1">
          <a:blip r:embed="rId8"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
        <p:nvSpPr>
          <p:cNvPr id="14" name="TextBox 13"/>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spTree>
    <p:extLst>
      <p:ext uri="{BB962C8B-B14F-4D97-AF65-F5344CB8AC3E}">
        <p14:creationId xmlns:p14="http://schemas.microsoft.com/office/powerpoint/2010/main" val="37680149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2" y="-1126643"/>
            <a:ext cx="12275944" cy="6911005"/>
          </a:xfrm>
          <a:prstGeom prst="rect">
            <a:avLst/>
          </a:prstGeom>
        </p:spPr>
      </p:pic>
      <p:sp>
        <p:nvSpPr>
          <p:cNvPr id="5" name="Title 1"/>
          <p:cNvSpPr>
            <a:spLocks noGrp="1"/>
          </p:cNvSpPr>
          <p:nvPr>
            <p:ph type="ctrTitle" hasCustomPrompt="1"/>
          </p:nvPr>
        </p:nvSpPr>
        <p:spPr>
          <a:xfrm>
            <a:off x="2091223" y="398463"/>
            <a:ext cx="7832271" cy="981431"/>
          </a:xfrm>
          <a:prstGeom prst="rect">
            <a:avLst/>
          </a:prstGeom>
        </p:spPr>
        <p:txBody>
          <a:bodyPr anchor="ctr">
            <a:normAutofit/>
          </a:bodyPr>
          <a:lstStyle>
            <a:lvl1pPr algn="ctr">
              <a:defRPr sz="2800">
                <a:solidFill>
                  <a:srgbClr val="209146"/>
                </a:solidFill>
                <a:latin typeface="+mn-lt"/>
                <a:ea typeface="Roboto Slab" pitchFamily="2" charset="0"/>
              </a:defRPr>
            </a:lvl1pPr>
          </a:lstStyle>
          <a:p>
            <a:r>
              <a:rPr lang="en-US" dirty="0" smtClean="0"/>
              <a:t>End of Module</a:t>
            </a:r>
            <a:endParaRPr lang="el-GR" dirty="0"/>
          </a:p>
        </p:txBody>
      </p:sp>
      <p:sp>
        <p:nvSpPr>
          <p:cNvPr id="21" name="TextBox 20"/>
          <p:cNvSpPr txBox="1"/>
          <p:nvPr userDrawn="1"/>
        </p:nvSpPr>
        <p:spPr>
          <a:xfrm>
            <a:off x="1857375" y="5850259"/>
            <a:ext cx="3333582" cy="784830"/>
          </a:xfrm>
          <a:prstGeom prst="rect">
            <a:avLst/>
          </a:prstGeom>
          <a:noFill/>
        </p:spPr>
        <p:txBody>
          <a:bodyPr wrap="square" rtlCol="0">
            <a:spAutoFit/>
          </a:bodyPr>
          <a:lstStyle/>
          <a:p>
            <a:r>
              <a:rPr lang="en-US" sz="900" b="0" i="0" kern="1200" dirty="0" smtClean="0">
                <a:solidFill>
                  <a:schemeClr val="bg2"/>
                </a:solidFill>
                <a:effectLst/>
                <a:latin typeface="+mn-lt"/>
                <a:ea typeface="+mn-ea"/>
                <a:cs typeface="+mn-cs"/>
              </a:rPr>
              <a:t>This project (</a:t>
            </a:r>
            <a:r>
              <a:rPr lang="en-US" sz="900" b="1" i="0" kern="1200" dirty="0" smtClean="0">
                <a:solidFill>
                  <a:schemeClr val="bg2"/>
                </a:solidFill>
                <a:effectLst/>
                <a:latin typeface="+mn-lt"/>
                <a:ea typeface="+mn-ea"/>
                <a:cs typeface="+mn-cs"/>
              </a:rPr>
              <a:t>2019-1-EL02-KA205-004863</a:t>
            </a:r>
            <a:r>
              <a:rPr lang="en-US" sz="900" b="0" i="0" kern="1200" dirty="0" smtClean="0">
                <a:solidFill>
                  <a:schemeClr val="bg2"/>
                </a:solidFill>
                <a:effectLst/>
                <a:latin typeface="+mn-lt"/>
                <a:ea typeface="+mn-ea"/>
                <a:cs typeface="+mn-cs"/>
              </a:rPr>
              <a:t>) has been funded with support from the European Commission. This website reflects the views only of the author, and </a:t>
            </a:r>
            <a:r>
              <a:rPr lang="en-US" sz="900" b="0" i="0" kern="1200" baseline="0" dirty="0" smtClean="0">
                <a:solidFill>
                  <a:schemeClr val="bg2"/>
                </a:solidFill>
                <a:effectLst/>
                <a:latin typeface="+mn-lt"/>
                <a:ea typeface="+mn-ea"/>
                <a:cs typeface="+mn-cs"/>
              </a:rPr>
              <a:t> </a:t>
            </a:r>
            <a:r>
              <a:rPr lang="en-US" sz="900" b="0" i="0" kern="1200" dirty="0" smtClean="0">
                <a:solidFill>
                  <a:schemeClr val="bg2"/>
                </a:solidFill>
                <a:effectLst/>
                <a:latin typeface="+mn-lt"/>
                <a:ea typeface="+mn-ea"/>
                <a:cs typeface="+mn-cs"/>
              </a:rPr>
              <a:t>the Commission cannot be held responsible for any use which may be made of the information contained therein.</a:t>
            </a:r>
          </a:p>
        </p:txBody>
      </p:sp>
      <p:pic>
        <p:nvPicPr>
          <p:cNvPr id="22" name="Picture 21"/>
          <p:cNvPicPr>
            <a:picLocks noChangeAspect="1"/>
          </p:cNvPicPr>
          <p:nvPr userDrawn="1"/>
        </p:nvPicPr>
        <p:blipFill rotWithShape="1">
          <a:blip r:embed="rId3" cstate="print">
            <a:extLst>
              <a:ext uri="{28A0092B-C50C-407E-A947-70E740481C1C}">
                <a14:useLocalDpi xmlns:a14="http://schemas.microsoft.com/office/drawing/2010/main" val="0"/>
              </a:ext>
            </a:extLst>
          </a:blip>
          <a:srcRect r="10372"/>
          <a:stretch/>
        </p:blipFill>
        <p:spPr>
          <a:xfrm>
            <a:off x="125413" y="6164444"/>
            <a:ext cx="1731962" cy="404937"/>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90957" y="6030795"/>
            <a:ext cx="1426905" cy="483074"/>
          </a:xfrm>
          <a:prstGeom prst="rect">
            <a:avLst/>
          </a:prstGeom>
        </p:spPr>
      </p:pic>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04280" y="5947577"/>
            <a:ext cx="1518065" cy="649511"/>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373255" y="5924373"/>
            <a:ext cx="674485" cy="672715"/>
          </a:xfrm>
          <a:prstGeom prst="rect">
            <a:avLst/>
          </a:prstGeom>
        </p:spPr>
      </p:pic>
      <p:pic>
        <p:nvPicPr>
          <p:cNvPr id="26" name="Picture 25"/>
          <p:cNvPicPr>
            <a:picLocks noChangeAspect="1"/>
          </p:cNvPicPr>
          <p:nvPr userDrawn="1"/>
        </p:nvPicPr>
        <p:blipFill rotWithShape="1">
          <a:blip r:embed="rId7" cstate="print">
            <a:extLst>
              <a:ext uri="{28A0092B-C50C-407E-A947-70E740481C1C}">
                <a14:useLocalDpi xmlns:a14="http://schemas.microsoft.com/office/drawing/2010/main" val="0"/>
              </a:ext>
            </a:extLst>
          </a:blip>
          <a:srcRect t="25387" b="22951"/>
          <a:stretch/>
        </p:blipFill>
        <p:spPr>
          <a:xfrm>
            <a:off x="6737158" y="5970070"/>
            <a:ext cx="1447826" cy="627018"/>
          </a:xfrm>
          <a:prstGeom prst="rect">
            <a:avLst/>
          </a:prstGeom>
        </p:spPr>
      </p:pic>
      <p:pic>
        <p:nvPicPr>
          <p:cNvPr id="27" name="Picture 26"/>
          <p:cNvPicPr>
            <a:picLocks noChangeAspect="1"/>
          </p:cNvPicPr>
          <p:nvPr userDrawn="1"/>
        </p:nvPicPr>
        <p:blipFill rotWithShape="1">
          <a:blip r:embed="rId8">
            <a:extLst>
              <a:ext uri="{28A0092B-C50C-407E-A947-70E740481C1C}">
                <a14:useLocalDpi xmlns:a14="http://schemas.microsoft.com/office/drawing/2010/main" val="0"/>
              </a:ext>
            </a:extLst>
          </a:blip>
          <a:srcRect t="24101" b="23508"/>
          <a:stretch/>
        </p:blipFill>
        <p:spPr>
          <a:xfrm>
            <a:off x="9941641" y="5917181"/>
            <a:ext cx="1312319" cy="679907"/>
          </a:xfrm>
          <a:prstGeom prst="rect">
            <a:avLst/>
          </a:prstGeom>
        </p:spPr>
      </p:pic>
    </p:spTree>
    <p:extLst>
      <p:ext uri="{BB962C8B-B14F-4D97-AF65-F5344CB8AC3E}">
        <p14:creationId xmlns:p14="http://schemas.microsoft.com/office/powerpoint/2010/main" val="29305642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8216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463205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6"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8" name="Content Placeholder 3"/>
          <p:cNvSpPr>
            <a:spLocks noGrp="1"/>
          </p:cNvSpPr>
          <p:nvPr>
            <p:ph sz="quarter" idx="12" hasCustomPrompt="1"/>
          </p:nvPr>
        </p:nvSpPr>
        <p:spPr>
          <a:xfrm>
            <a:off x="334963" y="1943479"/>
            <a:ext cx="11520000" cy="4617659"/>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404272334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95177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smtClean="0"/>
              <a:t>Click to edit Master title style</a:t>
            </a:r>
            <a:endParaRPr lang="el-GR"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274334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242025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702081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44897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2568263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529230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012670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3842A6F-0A40-4B6B-98D9-3D79B07621EE}"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33B25DE-FCC1-46AD-B33C-4455F99A512B}" type="slidenum">
              <a:rPr lang="el-GR" smtClean="0"/>
              <a:t>‹#›</a:t>
            </a:fld>
            <a:endParaRPr lang="el-GR"/>
          </a:p>
        </p:txBody>
      </p:sp>
    </p:spTree>
    <p:extLst>
      <p:ext uri="{BB962C8B-B14F-4D97-AF65-F5344CB8AC3E}">
        <p14:creationId xmlns:p14="http://schemas.microsoft.com/office/powerpoint/2010/main" val="1532448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93765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Section title goes here</a:t>
            </a:r>
            <a:endParaRPr lang="el-GR" dirty="0"/>
          </a:p>
        </p:txBody>
      </p:sp>
      <p:sp>
        <p:nvSpPr>
          <p:cNvPr id="5" name="Content Placeholder 3"/>
          <p:cNvSpPr>
            <a:spLocks noGrp="1"/>
          </p:cNvSpPr>
          <p:nvPr>
            <p:ph sz="quarter" idx="11" hasCustomPrompt="1"/>
          </p:nvPr>
        </p:nvSpPr>
        <p:spPr>
          <a:xfrm>
            <a:off x="334963" y="1291804"/>
            <a:ext cx="5533249"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Content Placeholder 3"/>
          <p:cNvSpPr>
            <a:spLocks noGrp="1"/>
          </p:cNvSpPr>
          <p:nvPr>
            <p:ph sz="quarter" idx="12" hasCustomPrompt="1"/>
          </p:nvPr>
        </p:nvSpPr>
        <p:spPr>
          <a:xfrm>
            <a:off x="6275386"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294680483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158391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71823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489094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457104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2221501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6927016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857989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821996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3661675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D09C7-8C7E-422D-B8F2-48674D1615EC}"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7D8CB52-65AF-414F-897D-FEE01A52A73A}" type="slidenum">
              <a:rPr lang="el-GR" smtClean="0"/>
              <a:t>‹#›</a:t>
            </a:fld>
            <a:endParaRPr lang="el-GR"/>
          </a:p>
        </p:txBody>
      </p:sp>
    </p:spTree>
    <p:extLst>
      <p:ext uri="{BB962C8B-B14F-4D97-AF65-F5344CB8AC3E}">
        <p14:creationId xmlns:p14="http://schemas.microsoft.com/office/powerpoint/2010/main" val="125067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4963" y="1943478"/>
            <a:ext cx="5533249"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9" name="Content Placeholder 3"/>
          <p:cNvSpPr>
            <a:spLocks noGrp="1"/>
          </p:cNvSpPr>
          <p:nvPr>
            <p:ph sz="quarter" idx="12" hasCustomPrompt="1"/>
          </p:nvPr>
        </p:nvSpPr>
        <p:spPr>
          <a:xfrm>
            <a:off x="6275386" y="1943478"/>
            <a:ext cx="5581652" cy="4617660"/>
          </a:xfrm>
          <a:prstGeom prst="rect">
            <a:avLst/>
          </a:prstGeom>
        </p:spPr>
        <p:txBody>
          <a:bodyPr/>
          <a:lstStyle>
            <a:lvl1pPr>
              <a:defRPr lang="en-US" sz="1800" dirty="0" smtClean="0">
                <a:solidFill>
                  <a:schemeClr val="bg2">
                    <a:lumMod val="75000"/>
                    <a:lumOff val="25000"/>
                  </a:schemeClr>
                </a:solidFill>
                <a:latin typeface="+mj-lt"/>
              </a:defRPr>
            </a:lvl1pPr>
          </a:lstStyle>
          <a:p>
            <a:pPr lvl="0">
              <a:spcBef>
                <a:spcPts val="600"/>
              </a:spcBef>
              <a:spcAft>
                <a:spcPts val="300"/>
              </a:spcAft>
            </a:pPr>
            <a:r>
              <a:rPr lang="en-US" dirty="0" smtClean="0"/>
              <a:t>Content goes here (text / image / diagram / video). Make sure all media/graphics fit the column width, for better display results. </a:t>
            </a:r>
          </a:p>
        </p:txBody>
      </p:sp>
      <p:sp>
        <p:nvSpPr>
          <p:cNvPr id="11"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10666807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260092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881795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BC3501-5804-4997-81BD-4C06B713886A}"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682027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FBC3501-5804-4997-81BD-4C06B713886A}"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830825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FBC3501-5804-4997-81BD-4C06B713886A}" type="datetimeFigureOut">
              <a:rPr lang="el-GR" smtClean="0"/>
              <a:t>13/8/2020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566378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FBC3501-5804-4997-81BD-4C06B713886A}" type="datetimeFigureOut">
              <a:rPr lang="el-GR" smtClean="0"/>
              <a:t>13/8/2020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1832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C3501-5804-4997-81BD-4C06B713886A}" type="datetimeFigureOut">
              <a:rPr lang="el-GR" smtClean="0"/>
              <a:t>13/8/2020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4006929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200481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C3501-5804-4997-81BD-4C06B713886A}"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1777461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72411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2" name="Rectangle 1"/>
          <p:cNvSpPr/>
          <p:nvPr userDrawn="1"/>
        </p:nvSpPr>
        <p:spPr>
          <a:xfrm>
            <a:off x="334963" y="5989638"/>
            <a:ext cx="5531174" cy="571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Learning Objectives</a:t>
            </a:r>
            <a:endParaRPr lang="el-GR"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0589" y="6059034"/>
            <a:ext cx="432707" cy="432707"/>
          </a:xfrm>
          <a:prstGeom prst="rect">
            <a:avLst/>
          </a:prstGeom>
        </p:spPr>
      </p:pic>
      <p:sp>
        <p:nvSpPr>
          <p:cNvPr id="10"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Tree>
    <p:extLst>
      <p:ext uri="{BB962C8B-B14F-4D97-AF65-F5344CB8AC3E}">
        <p14:creationId xmlns:p14="http://schemas.microsoft.com/office/powerpoint/2010/main" val="275943457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FBC3501-5804-4997-81BD-4C06B713886A}"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D4FE354-FCD2-4103-B672-72014C0DAD33}" type="slidenum">
              <a:rPr lang="el-GR" smtClean="0"/>
              <a:t>‹#›</a:t>
            </a:fld>
            <a:endParaRPr lang="el-GR"/>
          </a:p>
        </p:txBody>
      </p:sp>
    </p:spTree>
    <p:extLst>
      <p:ext uri="{BB962C8B-B14F-4D97-AF65-F5344CB8AC3E}">
        <p14:creationId xmlns:p14="http://schemas.microsoft.com/office/powerpoint/2010/main" val="3234430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6643105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352646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8FDCD0-580B-4807-BF93-4E4F6B81937E}"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32736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48FDCD0-580B-4807-BF93-4E4F6B81937E}"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66926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48FDCD0-580B-4807-BF93-4E4F6B81937E}" type="datetimeFigureOut">
              <a:rPr lang="el-GR" smtClean="0"/>
              <a:t>13/8/2020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0127287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48FDCD0-580B-4807-BF93-4E4F6B81937E}" type="datetimeFigureOut">
              <a:rPr lang="el-GR" smtClean="0"/>
              <a:t>13/8/2020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0044410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FDCD0-580B-4807-BF93-4E4F6B81937E}" type="datetimeFigureOut">
              <a:rPr lang="el-GR" smtClean="0"/>
              <a:t>13/8/2020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787206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1478311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FDCD0-580B-4807-BF93-4E4F6B81937E}"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14202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6" name="Content Placeholder 3"/>
          <p:cNvSpPr>
            <a:spLocks noGrp="1"/>
          </p:cNvSpPr>
          <p:nvPr>
            <p:ph sz="quarter" idx="11" hasCustomPrompt="1"/>
          </p:nvPr>
        </p:nvSpPr>
        <p:spPr>
          <a:xfrm>
            <a:off x="332888" y="1291804"/>
            <a:ext cx="5533249" cy="4490687"/>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7" name="Content Placeholder 3"/>
          <p:cNvSpPr>
            <a:spLocks noGrp="1"/>
          </p:cNvSpPr>
          <p:nvPr>
            <p:ph sz="quarter" idx="12" hasCustomPrompt="1"/>
          </p:nvPr>
        </p:nvSpPr>
        <p:spPr>
          <a:xfrm>
            <a:off x="6273311" y="1291804"/>
            <a:ext cx="5581652" cy="5269334"/>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8" name="Rectangle 7"/>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25824925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34694659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48FDCD0-580B-4807-BF93-4E4F6B81937E}"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4C71F9-0909-476D-A07A-7B072A595A40}" type="slidenum">
              <a:rPr lang="el-GR" smtClean="0"/>
              <a:t>‹#›</a:t>
            </a:fld>
            <a:endParaRPr lang="el-GR"/>
          </a:p>
        </p:txBody>
      </p:sp>
    </p:spTree>
    <p:extLst>
      <p:ext uri="{BB962C8B-B14F-4D97-AF65-F5344CB8AC3E}">
        <p14:creationId xmlns:p14="http://schemas.microsoft.com/office/powerpoint/2010/main" val="24548614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1543146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479169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1308389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0555688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9356917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3280079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2154096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12609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9" name="Text Placeholder 9"/>
          <p:cNvSpPr>
            <a:spLocks noGrp="1"/>
          </p:cNvSpPr>
          <p:nvPr>
            <p:ph type="body" sz="quarter" idx="10"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
        <p:nvSpPr>
          <p:cNvPr id="11" name="Content Placeholder 3"/>
          <p:cNvSpPr>
            <a:spLocks noGrp="1"/>
          </p:cNvSpPr>
          <p:nvPr>
            <p:ph sz="quarter" idx="12" hasCustomPrompt="1"/>
          </p:nvPr>
        </p:nvSpPr>
        <p:spPr>
          <a:xfrm>
            <a:off x="334963" y="1943479"/>
            <a:ext cx="11520000" cy="3882555"/>
          </a:xfrm>
          <a:prstGeom prst="rect">
            <a:avLst/>
          </a:prstGeom>
        </p:spPr>
        <p:txBody>
          <a:bodyPr/>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Rectangle 12"/>
          <p:cNvSpPr/>
          <p:nvPr userDrawn="1"/>
        </p:nvSpPr>
        <p:spPr>
          <a:xfrm>
            <a:off x="332888" y="5989638"/>
            <a:ext cx="298881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Button</a:t>
            </a:r>
            <a:r>
              <a:rPr lang="en-US" sz="1600" baseline="0" dirty="0" smtClean="0"/>
              <a:t> text here</a:t>
            </a:r>
            <a:endParaRPr lang="el-GR" sz="1600" dirty="0"/>
          </a:p>
        </p:txBody>
      </p:sp>
    </p:spTree>
    <p:extLst>
      <p:ext uri="{BB962C8B-B14F-4D97-AF65-F5344CB8AC3E}">
        <p14:creationId xmlns:p14="http://schemas.microsoft.com/office/powerpoint/2010/main" val="166211980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254470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2412930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6B8AD69-0226-4954-B29D-246FD36621CB}" type="datetimeFigureOut">
              <a:rPr lang="el-GR" smtClean="0"/>
              <a:t>13/8/2020</a:t>
            </a:fld>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ED4637E-F89A-426A-B77A-38179D20D313}" type="slidenum">
              <a:rPr lang="el-GR" smtClean="0"/>
              <a:t>‹#›</a:t>
            </a:fld>
            <a:endParaRPr lang="el-GR"/>
          </a:p>
        </p:txBody>
      </p:sp>
    </p:spTree>
    <p:extLst>
      <p:ext uri="{BB962C8B-B14F-4D97-AF65-F5344CB8AC3E}">
        <p14:creationId xmlns:p14="http://schemas.microsoft.com/office/powerpoint/2010/main" val="4843883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6921569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6563313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96B46D-5F48-43EE-BD2C-FDBE424CAB3F}"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9135197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C96B46D-5F48-43EE-BD2C-FDBE424CAB3F}"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864321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C96B46D-5F48-43EE-BD2C-FDBE424CAB3F}" type="datetimeFigureOut">
              <a:rPr lang="el-GR" smtClean="0"/>
              <a:t>13/8/2020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913069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C96B46D-5F48-43EE-BD2C-FDBE424CAB3F}" type="datetimeFigureOut">
              <a:rPr lang="el-GR" smtClean="0"/>
              <a:t>13/8/2020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40818869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6B46D-5F48-43EE-BD2C-FDBE424CAB3F}" type="datetimeFigureOut">
              <a:rPr lang="el-GR" smtClean="0"/>
              <a:t>13/8/2020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243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435100"/>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280295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17080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435100"/>
            <a:ext cx="8216855" cy="5126038"/>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 / graphics fit the column width, for better display results. </a:t>
            </a:r>
          </a:p>
        </p:txBody>
      </p:sp>
    </p:spTree>
    <p:extLst>
      <p:ext uri="{BB962C8B-B14F-4D97-AF65-F5344CB8AC3E}">
        <p14:creationId xmlns:p14="http://schemas.microsoft.com/office/powerpoint/2010/main" val="337136214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1928126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96B46D-5F48-43EE-BD2C-FDBE424CAB3F}" type="datetimeFigureOut">
              <a:rPr lang="el-GR" smtClean="0"/>
              <a:t>13/8/2020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382618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30110025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C96B46D-5F48-43EE-BD2C-FDBE424CAB3F}" type="datetimeFigureOut">
              <a:rPr lang="el-GR" smtClean="0"/>
              <a:t>13/8/2020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DF39AF4-6E5E-4CCC-A942-1B2EE0A6C6CF}" type="slidenum">
              <a:rPr lang="el-GR" smtClean="0"/>
              <a:t>‹#›</a:t>
            </a:fld>
            <a:endParaRPr lang="el-GR"/>
          </a:p>
        </p:txBody>
      </p:sp>
    </p:spTree>
    <p:extLst>
      <p:ext uri="{BB962C8B-B14F-4D97-AF65-F5344CB8AC3E}">
        <p14:creationId xmlns:p14="http://schemas.microsoft.com/office/powerpoint/2010/main" val="246288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ubtitle Text - 1col">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smtClean="0"/>
              <a:t>Section title goes here</a:t>
            </a:r>
            <a:endParaRPr lang="el-GR" dirty="0"/>
          </a:p>
        </p:txBody>
      </p:sp>
      <p:sp>
        <p:nvSpPr>
          <p:cNvPr id="15" name="Text Placeholder 9"/>
          <p:cNvSpPr>
            <a:spLocks noGrp="1"/>
          </p:cNvSpPr>
          <p:nvPr>
            <p:ph type="body" sz="quarter" idx="13" hasCustomPrompt="1"/>
          </p:nvPr>
        </p:nvSpPr>
        <p:spPr>
          <a:xfrm>
            <a:off x="334963" y="1943478"/>
            <a:ext cx="3008087" cy="1022487"/>
          </a:xfrm>
          <a:prstGeom prst="rect">
            <a:avLst/>
          </a:prstGeom>
          <a:solidFill>
            <a:schemeClr val="accent6"/>
          </a:solidFill>
        </p:spPr>
        <p:txBody>
          <a:bodyPr anchor="ctr" anchorCtr="0"/>
          <a:lstStyle>
            <a:lvl1pPr algn="ctr">
              <a:defRPr sz="1800" b="1" baseline="0">
                <a:solidFill>
                  <a:schemeClr val="bg1"/>
                </a:solidFill>
                <a:latin typeface="+mj-lt"/>
              </a:defRPr>
            </a:lvl1pPr>
          </a:lstStyle>
          <a:p>
            <a:pPr lvl="0"/>
            <a:r>
              <a:rPr lang="en-US" dirty="0" smtClean="0"/>
              <a:t>Tab Title</a:t>
            </a:r>
            <a:endParaRPr lang="el-GR" dirty="0"/>
          </a:p>
        </p:txBody>
      </p:sp>
      <p:sp>
        <p:nvSpPr>
          <p:cNvPr id="16" name="Text Placeholder 9"/>
          <p:cNvSpPr>
            <a:spLocks noGrp="1"/>
          </p:cNvSpPr>
          <p:nvPr>
            <p:ph type="body" sz="quarter" idx="14" hasCustomPrompt="1"/>
          </p:nvPr>
        </p:nvSpPr>
        <p:spPr>
          <a:xfrm>
            <a:off x="334966" y="3141869"/>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7" name="Text Placeholder 9"/>
          <p:cNvSpPr>
            <a:spLocks noGrp="1"/>
          </p:cNvSpPr>
          <p:nvPr>
            <p:ph type="body" sz="quarter" idx="15" hasCustomPrompt="1"/>
          </p:nvPr>
        </p:nvSpPr>
        <p:spPr>
          <a:xfrm>
            <a:off x="334965" y="4340260"/>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8" name="Text Placeholder 9"/>
          <p:cNvSpPr>
            <a:spLocks noGrp="1"/>
          </p:cNvSpPr>
          <p:nvPr>
            <p:ph type="body" sz="quarter" idx="16" hasCustomPrompt="1"/>
          </p:nvPr>
        </p:nvSpPr>
        <p:spPr>
          <a:xfrm>
            <a:off x="334964" y="5538651"/>
            <a:ext cx="3008087" cy="1022487"/>
          </a:xfrm>
          <a:prstGeom prst="rect">
            <a:avLst/>
          </a:prstGeom>
          <a:solidFill>
            <a:schemeClr val="accent6">
              <a:lumMod val="20000"/>
              <a:lumOff val="80000"/>
            </a:schemeClr>
          </a:solidFill>
        </p:spPr>
        <p:txBody>
          <a:bodyPr anchor="ctr" anchorCtr="0"/>
          <a:lstStyle>
            <a:lvl1pPr algn="ctr">
              <a:defRPr sz="1800" b="1" baseline="0">
                <a:solidFill>
                  <a:schemeClr val="accent6"/>
                </a:solidFill>
                <a:latin typeface="+mj-lt"/>
              </a:defRPr>
            </a:lvl1pPr>
          </a:lstStyle>
          <a:p>
            <a:pPr lvl="0"/>
            <a:r>
              <a:rPr lang="en-US" dirty="0" smtClean="0"/>
              <a:t>Tab Title</a:t>
            </a:r>
            <a:endParaRPr lang="el-GR" dirty="0"/>
          </a:p>
        </p:txBody>
      </p:sp>
      <p:sp>
        <p:nvSpPr>
          <p:cNvPr id="11" name="Content Placeholder 3"/>
          <p:cNvSpPr>
            <a:spLocks noGrp="1"/>
          </p:cNvSpPr>
          <p:nvPr>
            <p:ph sz="quarter" idx="18" hasCustomPrompt="1"/>
          </p:nvPr>
        </p:nvSpPr>
        <p:spPr>
          <a:xfrm>
            <a:off x="3640183" y="1943478"/>
            <a:ext cx="8216855" cy="4617660"/>
          </a:xfrm>
          <a:prstGeom prst="rect">
            <a:avLst/>
          </a:prstGeom>
          <a:ln>
            <a:solidFill>
              <a:schemeClr val="accent6"/>
            </a:solidFill>
          </a:ln>
        </p:spPr>
        <p:txBody>
          <a:bodyPr lIns="144000" tIns="144000" rIns="144000" bIns="144000"/>
          <a:lstStyle>
            <a:lvl1pPr>
              <a:defRPr lang="en-US" sz="1800" dirty="0" smtClean="0">
                <a:solidFill>
                  <a:schemeClr val="bg2">
                    <a:lumMod val="75000"/>
                    <a:lumOff val="25000"/>
                  </a:schemeClr>
                </a:solidFill>
                <a:latin typeface="+mj-lt"/>
              </a:defRPr>
            </a:lvl1pPr>
          </a:lstStyle>
          <a:p>
            <a:pPr lvl="0" algn="l">
              <a:lnSpc>
                <a:spcPts val="2400"/>
              </a:lnSpc>
              <a:spcBef>
                <a:spcPts val="600"/>
              </a:spcBef>
              <a:spcAft>
                <a:spcPts val="600"/>
              </a:spcAft>
            </a:pPr>
            <a:r>
              <a:rPr lang="en-US" dirty="0" smtClean="0"/>
              <a:t>Content goes here (text / image / diagram / video). Make sure all media/graphics fit the column width, for better display results. </a:t>
            </a:r>
          </a:p>
        </p:txBody>
      </p:sp>
      <p:sp>
        <p:nvSpPr>
          <p:cNvPr id="13" name="Text Placeholder 9"/>
          <p:cNvSpPr>
            <a:spLocks noGrp="1"/>
          </p:cNvSpPr>
          <p:nvPr>
            <p:ph type="body" sz="quarter" idx="19" hasCustomPrompt="1"/>
          </p:nvPr>
        </p:nvSpPr>
        <p:spPr>
          <a:xfrm>
            <a:off x="337037" y="1212611"/>
            <a:ext cx="11520001" cy="530998"/>
          </a:xfrm>
          <a:prstGeom prst="rect">
            <a:avLst/>
          </a:prstGeom>
          <a:noFill/>
        </p:spPr>
        <p:txBody>
          <a:bodyPr anchor="ctr" anchorCtr="0"/>
          <a:lstStyle>
            <a:lvl1pPr>
              <a:defRPr sz="2000" b="0" baseline="0">
                <a:solidFill>
                  <a:schemeClr val="accent1"/>
                </a:solidFill>
                <a:latin typeface="+mj-lt"/>
              </a:defRPr>
            </a:lvl1pPr>
          </a:lstStyle>
          <a:p>
            <a:pPr lvl="0"/>
            <a:r>
              <a:rPr lang="en-US" dirty="0" smtClean="0"/>
              <a:t>Sub-section title goes here</a:t>
            </a:r>
            <a:endParaRPr lang="el-GR" dirty="0"/>
          </a:p>
        </p:txBody>
      </p:sp>
    </p:spTree>
    <p:extLst>
      <p:ext uri="{BB962C8B-B14F-4D97-AF65-F5344CB8AC3E}">
        <p14:creationId xmlns:p14="http://schemas.microsoft.com/office/powerpoint/2010/main" val="11484991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0.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3.jp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4.jp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2.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1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4.jpg"/><Relationship Id="rId18" Type="http://schemas.openxmlformats.org/officeDocument/2006/relationships/image" Target="../media/image18.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17" Type="http://schemas.openxmlformats.org/officeDocument/2006/relationships/image" Target="../media/image17.png"/><Relationship Id="rId2" Type="http://schemas.openxmlformats.org/officeDocument/2006/relationships/slideLayout" Target="../slideLayouts/slideLayout74.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5.png"/><Relationship Id="rId10" Type="http://schemas.openxmlformats.org/officeDocument/2006/relationships/slideLayout" Target="../slideLayouts/slideLayout82.xml"/><Relationship Id="rId19" Type="http://schemas.openxmlformats.org/officeDocument/2006/relationships/image" Target="../media/image19.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334963" y="296863"/>
            <a:ext cx="11520000" cy="715879"/>
          </a:xfrm>
          <a:prstGeom prst="rect">
            <a:avLst/>
          </a:prstGeom>
        </p:spPr>
        <p:txBody>
          <a:bodyPr vert="horz" lIns="54000" tIns="54000" rIns="54000" bIns="54000" rtlCol="0" anchor="ctr">
            <a:noAutofit/>
          </a:bodyPr>
          <a:lstStyle/>
          <a:p>
            <a:r>
              <a:rPr lang="en-US" dirty="0" smtClean="0"/>
              <a:t>Section title goes here</a:t>
            </a:r>
            <a:endParaRPr lang="el-GR" dirty="0"/>
          </a:p>
        </p:txBody>
      </p:sp>
    </p:spTree>
    <p:extLst>
      <p:ext uri="{BB962C8B-B14F-4D97-AF65-F5344CB8AC3E}">
        <p14:creationId xmlns:p14="http://schemas.microsoft.com/office/powerpoint/2010/main" val="17782716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iming>
    <p:tnLst>
      <p:par>
        <p:cTn id="1" dur="indefinite" restart="never" nodeType="tmRoot"/>
      </p:par>
    </p:tnLst>
  </p:timing>
  <p:txStyles>
    <p:titleStyle>
      <a:lvl1pPr algn="l" defTabSz="914377" rtl="0" eaLnBrk="1" latinLnBrk="0" hangingPunct="1">
        <a:lnSpc>
          <a:spcPct val="90000"/>
        </a:lnSpc>
        <a:spcBef>
          <a:spcPct val="0"/>
        </a:spcBef>
        <a:buNone/>
        <a:defRPr sz="2800" kern="1200">
          <a:solidFill>
            <a:srgbClr val="209146"/>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F26B43"/>
          </p15:clr>
        </p15:guide>
        <p15:guide id="2" pos="211">
          <p15:clr>
            <a:srgbClr val="F26B43"/>
          </p15:clr>
        </p15:guide>
        <p15:guide id="3" orient="horz" pos="4133">
          <p15:clr>
            <a:srgbClr val="F26B43"/>
          </p15:clr>
        </p15:guide>
        <p15:guide id="4" pos="746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4177446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200098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C3501-5804-4997-81BD-4C06B713886A}" type="datetimeFigureOut">
              <a:rPr lang="el-GR" smtClean="0"/>
              <a:t>13/8/2020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FE354-FCD2-4103-B672-72014C0DAD33}" type="slidenum">
              <a:rPr lang="el-GR" smtClean="0"/>
              <a:t>‹#›</a:t>
            </a:fld>
            <a:endParaRPr lang="el-G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80590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4430" y="0"/>
            <a:ext cx="12258328"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FDCD0-580B-4807-BF93-4E4F6B81937E}" type="datetimeFigureOut">
              <a:rPr lang="el-GR" smtClean="0"/>
              <a:t>13/8/2020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C71F9-0909-476D-A07A-7B072A595A40}" type="slidenum">
              <a:rPr lang="el-GR" smtClean="0"/>
              <a:t>‹#›</a:t>
            </a:fld>
            <a:endParaRPr lang="el-G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274629" y="405395"/>
            <a:ext cx="2532416" cy="1093638"/>
          </a:xfrm>
          <a:prstGeom prst="rect">
            <a:avLst/>
          </a:prstGeom>
        </p:spPr>
      </p:pic>
    </p:spTree>
    <p:extLst>
      <p:ext uri="{BB962C8B-B14F-4D97-AF65-F5344CB8AC3E}">
        <p14:creationId xmlns:p14="http://schemas.microsoft.com/office/powerpoint/2010/main" val="1800185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338581" y="3679314"/>
            <a:ext cx="3319904" cy="1433719"/>
          </a:xfrm>
          <a:prstGeom prst="rect">
            <a:avLst/>
          </a:prstGeom>
        </p:spPr>
      </p:pic>
      <p:sp>
        <p:nvSpPr>
          <p:cNvPr id="9" name="Title 1"/>
          <p:cNvSpPr txBox="1">
            <a:spLocks/>
          </p:cNvSpPr>
          <p:nvPr userDrawn="1"/>
        </p:nvSpPr>
        <p:spPr>
          <a:xfrm>
            <a:off x="1426533" y="2184028"/>
            <a:ext cx="9144000" cy="74497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chemeClr val="tx1">
                    <a:lumMod val="75000"/>
                    <a:lumOff val="25000"/>
                  </a:schemeClr>
                </a:solidFill>
                <a:latin typeface="Arial" panose="020B0604020202020204" pitchFamily="34" charset="0"/>
                <a:cs typeface="Arial" panose="020B0604020202020204" pitchFamily="34" charset="0"/>
              </a:rPr>
              <a:t>Thank You!</a:t>
            </a:r>
            <a:endParaRPr lang="el-GR" sz="48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Rectangle 10"/>
          <p:cNvSpPr/>
          <p:nvPr userDrawn="1"/>
        </p:nvSpPr>
        <p:spPr>
          <a:xfrm>
            <a:off x="5650680" y="3201149"/>
            <a:ext cx="890640" cy="81058"/>
          </a:xfrm>
          <a:prstGeom prst="rect">
            <a:avLst/>
          </a:prstGeom>
          <a:solidFill>
            <a:srgbClr val="FEC8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EC80A"/>
              </a:solidFill>
            </a:endParaRPr>
          </a:p>
        </p:txBody>
      </p:sp>
    </p:spTree>
    <p:extLst>
      <p:ext uri="{BB962C8B-B14F-4D97-AF65-F5344CB8AC3E}">
        <p14:creationId xmlns:p14="http://schemas.microsoft.com/office/powerpoint/2010/main" val="42657365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6B46D-5F48-43EE-BD2C-FDBE424CAB3F}" type="datetimeFigureOut">
              <a:rPr lang="el-GR" smtClean="0"/>
              <a:t>13/8/2020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F39AF4-6E5E-4CCC-A942-1B2EE0A6C6CF}" type="slidenum">
              <a:rPr lang="el-GR" smtClean="0"/>
              <a:t>‹#›</a:t>
            </a:fld>
            <a:endParaRPr lang="el-G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258328" cy="6858000"/>
          </a:xfrm>
          <a:prstGeom prst="rect">
            <a:avLst/>
          </a:prstGeom>
        </p:spPr>
      </p:pic>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81400" y="1379655"/>
            <a:ext cx="4426083" cy="1911429"/>
          </a:xfrm>
          <a:prstGeom prst="rect">
            <a:avLst/>
          </a:prstGeom>
        </p:spPr>
      </p:pic>
      <p:sp>
        <p:nvSpPr>
          <p:cNvPr id="9" name="Title 1"/>
          <p:cNvSpPr txBox="1">
            <a:spLocks/>
          </p:cNvSpPr>
          <p:nvPr userDrawn="1"/>
        </p:nvSpPr>
        <p:spPr>
          <a:xfrm>
            <a:off x="1524000" y="4319525"/>
            <a:ext cx="9144000" cy="4651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smtClean="0">
                <a:solidFill>
                  <a:schemeClr val="tx1">
                    <a:lumMod val="75000"/>
                    <a:lumOff val="25000"/>
                  </a:schemeClr>
                </a:solidFill>
                <a:latin typeface="Arial" panose="020B0604020202020204" pitchFamily="34" charset="0"/>
                <a:cs typeface="Arial" panose="020B0604020202020204" pitchFamily="34" charset="0"/>
              </a:rPr>
              <a:t>Project</a:t>
            </a:r>
            <a:r>
              <a:rPr lang="en-US" sz="2000" b="1" baseline="0" dirty="0" smtClean="0">
                <a:solidFill>
                  <a:schemeClr val="tx1">
                    <a:lumMod val="75000"/>
                    <a:lumOff val="25000"/>
                  </a:schemeClr>
                </a:solidFill>
                <a:latin typeface="Arial" panose="020B0604020202020204" pitchFamily="34" charset="0"/>
                <a:cs typeface="Arial" panose="020B0604020202020204" pitchFamily="34" charset="0"/>
              </a:rPr>
              <a:t> Partners</a:t>
            </a:r>
            <a:endParaRPr lang="el-GR" sz="2000" b="1"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oup 16"/>
          <p:cNvGrpSpPr/>
          <p:nvPr userDrawn="1"/>
        </p:nvGrpSpPr>
        <p:grpSpPr>
          <a:xfrm>
            <a:off x="1524000" y="4552109"/>
            <a:ext cx="8686508" cy="1404135"/>
            <a:chOff x="999780" y="4165754"/>
            <a:chExt cx="10090765" cy="1631127"/>
          </a:xfrm>
        </p:grpSpPr>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80" y="4165754"/>
              <a:ext cx="2095835" cy="1631127"/>
            </a:xfrm>
            <a:prstGeom prst="rect">
              <a:avLst/>
            </a:prstGeom>
          </p:spPr>
        </p:pic>
        <p:pic>
          <p:nvPicPr>
            <p:cNvPr id="11" name="Picture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095615" y="4554831"/>
              <a:ext cx="1625218" cy="757914"/>
            </a:xfrm>
            <a:prstGeom prst="rect">
              <a:avLst/>
            </a:prstGeom>
          </p:spPr>
        </p:pic>
        <p:pic>
          <p:nvPicPr>
            <p:cNvPr id="12" name="Picture 1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5138039" y="4686043"/>
              <a:ext cx="1428750" cy="590550"/>
            </a:xfrm>
            <a:prstGeom prst="rect">
              <a:avLst/>
            </a:prstGeom>
          </p:spPr>
        </p:pic>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81414" y="4532938"/>
              <a:ext cx="801701" cy="801701"/>
            </a:xfrm>
            <a:prstGeom prst="rect">
              <a:avLst/>
            </a:prstGeom>
          </p:spPr>
        </p:pic>
        <p:pic>
          <p:nvPicPr>
            <p:cNvPr id="14" name="Picture 1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8112762" y="4532938"/>
              <a:ext cx="756050" cy="756050"/>
            </a:xfrm>
            <a:prstGeom prst="rect">
              <a:avLst/>
            </a:prstGeom>
          </p:spPr>
        </p:pic>
        <p:pic>
          <p:nvPicPr>
            <p:cNvPr id="15" name="Picture 14"/>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239097" y="4589398"/>
              <a:ext cx="1851448" cy="491483"/>
            </a:xfrm>
            <a:prstGeom prst="rect">
              <a:avLst/>
            </a:prstGeom>
          </p:spPr>
        </p:pic>
      </p:grpSp>
    </p:spTree>
    <p:extLst>
      <p:ext uri="{BB962C8B-B14F-4D97-AF65-F5344CB8AC3E}">
        <p14:creationId xmlns:p14="http://schemas.microsoft.com/office/powerpoint/2010/main" val="31232557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hyperlink" Target="https://www.coe.int/en/web/european-youth-foundation/definition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e.int/en/web/european-youth-foundation/definitions" TargetMode="External"/><Relationship Id="rId7" Type="http://schemas.openxmlformats.org/officeDocument/2006/relationships/hyperlink" Target="https://www.edweek.org/ew/articles/2018/09/26/jobs-at-all-levels-now-require-digital.html" TargetMode="External"/><Relationship Id="rId2" Type="http://schemas.openxmlformats.org/officeDocument/2006/relationships/hyperlink" Target="https://files.eric.ed.gov/fulltext/EJ966657.pdf" TargetMode="External"/><Relationship Id="rId1" Type="http://schemas.openxmlformats.org/officeDocument/2006/relationships/slideLayout" Target="../slideLayouts/slideLayout1.xml"/><Relationship Id="rId6" Type="http://schemas.openxmlformats.org/officeDocument/2006/relationships/hyperlink" Target="https://www.prodigygame.com/blog/teaching-media-literacy/" TargetMode="External"/><Relationship Id="rId5" Type="http://schemas.openxmlformats.org/officeDocument/2006/relationships/hyperlink" Target="https://theblog.adobe.com/how-digital-literacy-affects-the-modern-workforce/" TargetMode="External"/><Relationship Id="rId4" Type="http://schemas.openxmlformats.org/officeDocument/2006/relationships/hyperlink" Target="https://euromedialiteracy.e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euromedialiteracy.e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www.edweek.org/ew/articles/2018/09/26/jobs-at-all-levels-now-require-digital.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p:txBody>
          <a:bodyPr>
            <a:noAutofit/>
          </a:bodyPr>
          <a:lstStyle/>
          <a:p>
            <a:r>
              <a:rPr lang="en-US" b="1" dirty="0">
                <a:solidFill>
                  <a:schemeClr val="accent3"/>
                </a:solidFill>
                <a:latin typeface="+mj-lt"/>
                <a:cs typeface="Arial" panose="020B0604020202020204" pitchFamily="34" charset="0"/>
              </a:rPr>
              <a:t>Media Literacy</a:t>
            </a:r>
            <a:endParaRPr lang="el-GR" b="1" dirty="0">
              <a:solidFill>
                <a:schemeClr val="accent3"/>
              </a:solidFill>
              <a:latin typeface="+mj-lt"/>
              <a:cs typeface="Arial" panose="020B0604020202020204" pitchFamily="34" charset="0"/>
            </a:endParaRPr>
          </a:p>
        </p:txBody>
      </p:sp>
      <p:sp>
        <p:nvSpPr>
          <p:cNvPr id="2" name="Subtitle 1"/>
          <p:cNvSpPr>
            <a:spLocks noGrp="1"/>
          </p:cNvSpPr>
          <p:nvPr>
            <p:ph type="subTitle" idx="1"/>
          </p:nvPr>
        </p:nvSpPr>
        <p:spPr/>
        <p:txBody>
          <a:bodyPr/>
          <a:lstStyle/>
          <a:p>
            <a:r>
              <a:rPr lang="en-US" dirty="0"/>
              <a:t>Unit 2: How Media Literacy can empower young people </a:t>
            </a:r>
          </a:p>
        </p:txBody>
      </p:sp>
    </p:spTree>
    <p:extLst>
      <p:ext uri="{BB962C8B-B14F-4D97-AF65-F5344CB8AC3E}">
        <p14:creationId xmlns:p14="http://schemas.microsoft.com/office/powerpoint/2010/main" val="3124225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3"/>
                </a:solidFill>
                <a:latin typeface="+mj-lt"/>
                <a:cs typeface="Arial" panose="020B0604020202020204" pitchFamily="34" charset="0"/>
              </a:rPr>
              <a:t>Risks of Peer Pressure Learning</a:t>
            </a:r>
            <a:endParaRPr lang="el-GR" b="1" dirty="0">
              <a:solidFill>
                <a:schemeClr val="accent3"/>
              </a:solidFill>
              <a:latin typeface="+mj-lt"/>
              <a:cs typeface="Arial" panose="020B0604020202020204" pitchFamily="34" charset="0"/>
            </a:endParaRPr>
          </a:p>
        </p:txBody>
      </p:sp>
      <p:sp>
        <p:nvSpPr>
          <p:cNvPr id="6" name="Content Placeholder 5"/>
          <p:cNvSpPr>
            <a:spLocks noGrp="1"/>
          </p:cNvSpPr>
          <p:nvPr>
            <p:ph sz="quarter" idx="12"/>
          </p:nvPr>
        </p:nvSpPr>
        <p:spPr/>
        <p:txBody>
          <a:bodyPr>
            <a:noAutofit/>
          </a:bodyPr>
          <a:lstStyle/>
          <a:p>
            <a:pPr marL="0" indent="0" algn="just">
              <a:buNone/>
            </a:pPr>
            <a:r>
              <a:rPr lang="en-GB" dirty="0" smtClean="0"/>
              <a:t>Young </a:t>
            </a:r>
            <a:r>
              <a:rPr lang="en-GB" dirty="0"/>
              <a:t>people are exposed to many open sources, information and media that are not always reliable, truthful or viable. </a:t>
            </a:r>
          </a:p>
          <a:p>
            <a:pPr marL="0" indent="0" algn="just">
              <a:buNone/>
            </a:pPr>
            <a:r>
              <a:rPr lang="en-GB" dirty="0"/>
              <a:t>All media are ‘Man Made’ therefore, the messages conveyed do not always rely on </a:t>
            </a:r>
            <a:r>
              <a:rPr lang="en-GB" b="1" dirty="0"/>
              <a:t>facts</a:t>
            </a:r>
            <a:r>
              <a:rPr lang="en-GB" dirty="0"/>
              <a:t>; but there are also </a:t>
            </a:r>
            <a:r>
              <a:rPr lang="en-GB" b="1" dirty="0"/>
              <a:t>social information </a:t>
            </a:r>
            <a:r>
              <a:rPr lang="en-GB" dirty="0"/>
              <a:t>based on ones personal point of view, perception and understanding. </a:t>
            </a:r>
            <a:endParaRPr lang="en-GB" dirty="0" smtClean="0"/>
          </a:p>
          <a:p>
            <a:pPr marL="0" indent="0" algn="just">
              <a:buNone/>
            </a:pPr>
            <a:r>
              <a:rPr lang="en-GB" dirty="0" smtClean="0"/>
              <a:t>These messages and information though still shape a young person’s perception of reality, sense of social responsibility and way of expression. </a:t>
            </a:r>
          </a:p>
          <a:p>
            <a:pPr marL="0" indent="0" algn="just">
              <a:buNone/>
            </a:pPr>
            <a:r>
              <a:rPr lang="en-GB" dirty="0" smtClean="0"/>
              <a:t>Information can be misleading and even provoke negative feelings or behaviour to young people. </a:t>
            </a:r>
          </a:p>
          <a:p>
            <a:pPr marL="0" indent="0">
              <a:buNone/>
            </a:pPr>
            <a:r>
              <a:rPr lang="en-GB" dirty="0" smtClean="0"/>
              <a:t>With peer pressure learning, the reception and process of information is harder to be monitored and assessed. That is why it is necessary that the young people have enhanced critical thinking skills, ethics and problem- solving skills- skills that can be obtained either through Media Literacy Education or non- formal education*. </a:t>
            </a:r>
          </a:p>
          <a:p>
            <a:pPr marL="0" indent="0">
              <a:buNone/>
            </a:pPr>
            <a:r>
              <a:rPr lang="en-GB" sz="1400" dirty="0"/>
              <a:t>*</a:t>
            </a:r>
            <a:r>
              <a:rPr lang="en-GB" sz="1400" dirty="0" smtClean="0"/>
              <a:t>Non- formal education refers </a:t>
            </a:r>
            <a:r>
              <a:rPr lang="en-GB" sz="1400" dirty="0"/>
              <a:t>to planned, structured programmes and processes of personal and social education for young people designed to improve a range of skills and competences, outside the formal educational </a:t>
            </a:r>
            <a:r>
              <a:rPr lang="en-GB" sz="1400" dirty="0" smtClean="0"/>
              <a:t>curriculum. </a:t>
            </a:r>
          </a:p>
          <a:p>
            <a:pPr marL="0" indent="0" algn="r">
              <a:buNone/>
            </a:pPr>
            <a:r>
              <a:rPr lang="en-GB" sz="1400" dirty="0" smtClean="0"/>
              <a:t>(Council </a:t>
            </a:r>
            <a:r>
              <a:rPr lang="en-GB" sz="1400" dirty="0"/>
              <a:t>of </a:t>
            </a:r>
            <a:r>
              <a:rPr lang="en-GB" sz="1400" dirty="0" smtClean="0"/>
              <a:t>Europe, </a:t>
            </a:r>
            <a:r>
              <a:rPr lang="en-GB" sz="1400" dirty="0" smtClean="0">
                <a:hlinkClick r:id="rId2"/>
              </a:rPr>
              <a:t>https</a:t>
            </a:r>
            <a:r>
              <a:rPr lang="en-GB" sz="1400" dirty="0">
                <a:hlinkClick r:id="rId2"/>
              </a:rPr>
              <a:t>://</a:t>
            </a:r>
            <a:r>
              <a:rPr lang="en-GB" sz="1400" dirty="0" smtClean="0">
                <a:hlinkClick r:id="rId2"/>
              </a:rPr>
              <a:t>www.coe.int/en/web/european-youth-foundation/definitions</a:t>
            </a:r>
            <a:r>
              <a:rPr lang="en-GB" sz="1400" dirty="0" smtClean="0"/>
              <a:t> ).</a:t>
            </a:r>
            <a:endParaRPr lang="en-GB" sz="1400" dirty="0"/>
          </a:p>
        </p:txBody>
      </p:sp>
    </p:spTree>
    <p:extLst>
      <p:ext uri="{BB962C8B-B14F-4D97-AF65-F5344CB8AC3E}">
        <p14:creationId xmlns:p14="http://schemas.microsoft.com/office/powerpoint/2010/main" val="3778267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b="1" dirty="0" smtClean="0">
                <a:solidFill>
                  <a:schemeClr val="accent3"/>
                </a:solidFill>
                <a:latin typeface="+mj-lt"/>
                <a:cs typeface="Arial" panose="020B0604020202020204" pitchFamily="34" charset="0"/>
              </a:rPr>
              <a:t>Media Literacy Education </a:t>
            </a:r>
            <a:endParaRPr lang="el-GR" b="1" dirty="0">
              <a:solidFill>
                <a:schemeClr val="accent3"/>
              </a:solidFill>
              <a:latin typeface="+mj-lt"/>
              <a:cs typeface="Arial" panose="020B0604020202020204" pitchFamily="34" charset="0"/>
            </a:endParaRPr>
          </a:p>
        </p:txBody>
      </p:sp>
      <p:sp>
        <p:nvSpPr>
          <p:cNvPr id="4" name="Content Placeholder 3"/>
          <p:cNvSpPr>
            <a:spLocks noGrp="1"/>
          </p:cNvSpPr>
          <p:nvPr>
            <p:ph sz="quarter" idx="12"/>
          </p:nvPr>
        </p:nvSpPr>
        <p:spPr/>
        <p:txBody>
          <a:bodyPr>
            <a:normAutofit/>
          </a:bodyPr>
          <a:lstStyle/>
          <a:p>
            <a:pPr marL="0" indent="0">
              <a:buNone/>
            </a:pPr>
            <a:r>
              <a:rPr lang="en-GB" dirty="0"/>
              <a:t>Media </a:t>
            </a:r>
            <a:r>
              <a:rPr lang="en-GB" dirty="0" smtClean="0"/>
              <a:t>Literacy </a:t>
            </a:r>
            <a:r>
              <a:rPr lang="en-GB" dirty="0"/>
              <a:t>is </a:t>
            </a:r>
            <a:r>
              <a:rPr lang="en-GB" dirty="0" smtClean="0"/>
              <a:t>an educational </a:t>
            </a:r>
            <a:r>
              <a:rPr lang="en-GB" dirty="0"/>
              <a:t>process not a product and through this process young people become more empowered and develop themselves at a great level. </a:t>
            </a:r>
          </a:p>
          <a:p>
            <a:pPr marL="0" indent="0">
              <a:buNone/>
            </a:pPr>
            <a:endParaRPr lang="en-GB" dirty="0" smtClean="0"/>
          </a:p>
          <a:p>
            <a:pPr marL="0" indent="0">
              <a:buNone/>
            </a:pPr>
            <a:r>
              <a:rPr lang="en-GB" dirty="0" smtClean="0"/>
              <a:t>Specifically, through </a:t>
            </a:r>
            <a:r>
              <a:rPr lang="en-GB" b="1" dirty="0" smtClean="0"/>
              <a:t>media literacy education</a:t>
            </a:r>
            <a:r>
              <a:rPr lang="en-GB" dirty="0" smtClean="0"/>
              <a:t>, young people:</a:t>
            </a:r>
          </a:p>
          <a:p>
            <a:pPr marL="342900" indent="-342900">
              <a:buFont typeface="Arial" panose="020B0604020202020204" pitchFamily="34" charset="0"/>
              <a:buChar char="•"/>
            </a:pPr>
            <a:r>
              <a:rPr lang="en-GB" dirty="0" smtClean="0"/>
              <a:t>increase their awareness regarding the forms media </a:t>
            </a:r>
            <a:r>
              <a:rPr lang="en-GB" dirty="0"/>
              <a:t>messages </a:t>
            </a:r>
            <a:r>
              <a:rPr lang="en-GB" dirty="0" smtClean="0"/>
              <a:t>can take in their everyday life;</a:t>
            </a:r>
          </a:p>
          <a:p>
            <a:pPr marL="342900" indent="-342900">
              <a:buFont typeface="Arial" panose="020B0604020202020204" pitchFamily="34" charset="0"/>
              <a:buChar char="•"/>
            </a:pPr>
            <a:r>
              <a:rPr lang="en-GB" dirty="0" smtClean="0"/>
              <a:t>recognise </a:t>
            </a:r>
            <a:r>
              <a:rPr lang="en-GB" dirty="0"/>
              <a:t>how the media filter their perceptions and </a:t>
            </a:r>
            <a:r>
              <a:rPr lang="en-GB" dirty="0" smtClean="0"/>
              <a:t>beliefs;</a:t>
            </a:r>
          </a:p>
          <a:p>
            <a:pPr marL="342900" indent="-342900">
              <a:buFont typeface="Arial" panose="020B0604020202020204" pitchFamily="34" charset="0"/>
              <a:buChar char="•"/>
            </a:pPr>
            <a:r>
              <a:rPr lang="en-GB" dirty="0"/>
              <a:t>s</a:t>
            </a:r>
            <a:r>
              <a:rPr lang="en-GB" dirty="0" smtClean="0"/>
              <a:t>hape their </a:t>
            </a:r>
            <a:r>
              <a:rPr lang="en-GB" dirty="0"/>
              <a:t>popular culture and influence personal </a:t>
            </a:r>
            <a:r>
              <a:rPr lang="en-GB" dirty="0" smtClean="0"/>
              <a:t>choices;</a:t>
            </a:r>
          </a:p>
          <a:p>
            <a:pPr marL="342900" indent="-342900">
              <a:buFont typeface="Arial" panose="020B0604020202020204" pitchFamily="34" charset="0"/>
              <a:buChar char="•"/>
            </a:pPr>
            <a:r>
              <a:rPr lang="en-GB" dirty="0"/>
              <a:t>s</a:t>
            </a:r>
            <a:r>
              <a:rPr lang="en-GB" dirty="0" smtClean="0"/>
              <a:t>top being passive recipients of information and are able to actually comment, share, influence the public debate;</a:t>
            </a:r>
          </a:p>
          <a:p>
            <a:pPr marL="342900" indent="-342900">
              <a:buFont typeface="Arial" panose="020B0604020202020204" pitchFamily="34" charset="0"/>
              <a:buChar char="•"/>
            </a:pPr>
            <a:r>
              <a:rPr lang="en-GB" dirty="0"/>
              <a:t>u</a:t>
            </a:r>
            <a:r>
              <a:rPr lang="en-GB" dirty="0" smtClean="0"/>
              <a:t>nderstand what critical </a:t>
            </a:r>
            <a:r>
              <a:rPr lang="en-GB" dirty="0"/>
              <a:t>thinking and creative problem-solving skills </a:t>
            </a:r>
            <a:r>
              <a:rPr lang="en-GB" dirty="0" smtClean="0"/>
              <a:t>are and</a:t>
            </a:r>
          </a:p>
          <a:p>
            <a:pPr marL="342900" indent="-342900">
              <a:buFont typeface="Arial" panose="020B0604020202020204" pitchFamily="34" charset="0"/>
              <a:buChar char="•"/>
            </a:pPr>
            <a:r>
              <a:rPr lang="en-GB" dirty="0" smtClean="0"/>
              <a:t>become judicious </a:t>
            </a:r>
            <a:r>
              <a:rPr lang="en-GB" dirty="0"/>
              <a:t>consumers and producers of information</a:t>
            </a:r>
            <a:r>
              <a:rPr lang="en-GB" dirty="0" smtClean="0"/>
              <a:t>. </a:t>
            </a:r>
          </a:p>
        </p:txBody>
      </p:sp>
    </p:spTree>
    <p:extLst>
      <p:ext uri="{BB962C8B-B14F-4D97-AF65-F5344CB8AC3E}">
        <p14:creationId xmlns:p14="http://schemas.microsoft.com/office/powerpoint/2010/main" val="3859123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latin typeface="+mj-lt"/>
                <a:cs typeface="Arial" panose="020B0604020202020204" pitchFamily="34" charset="0"/>
              </a:rPr>
              <a:t>Activity</a:t>
            </a:r>
            <a:r>
              <a:rPr lang="en-GB" b="1" dirty="0" smtClean="0">
                <a:solidFill>
                  <a:schemeClr val="accent3"/>
                </a:solidFill>
                <a:latin typeface="+mj-lt"/>
                <a:cs typeface="Arial" panose="020B0604020202020204" pitchFamily="34" charset="0"/>
              </a:rPr>
              <a:t> 1 (part 1)</a:t>
            </a:r>
            <a:endParaRPr lang="el-GR" b="1" dirty="0">
              <a:solidFill>
                <a:schemeClr val="accent3"/>
              </a:solidFill>
              <a:latin typeface="+mj-lt"/>
              <a:cs typeface="Arial" panose="020B0604020202020204" pitchFamily="34" charset="0"/>
            </a:endParaRPr>
          </a:p>
        </p:txBody>
      </p:sp>
      <p:sp>
        <p:nvSpPr>
          <p:cNvPr id="8" name="Content Placeholder 7"/>
          <p:cNvSpPr>
            <a:spLocks noGrp="1"/>
          </p:cNvSpPr>
          <p:nvPr>
            <p:ph sz="quarter" idx="11"/>
          </p:nvPr>
        </p:nvSpPr>
        <p:spPr/>
        <p:txBody>
          <a:bodyPr/>
          <a:lstStyle/>
          <a:p>
            <a:pPr marL="0" indent="0">
              <a:buNone/>
            </a:pPr>
            <a:r>
              <a:rPr lang="en-GB" b="1" dirty="0" smtClean="0"/>
              <a:t>Google the word ‘migrant’ in images.</a:t>
            </a:r>
          </a:p>
          <a:p>
            <a:endParaRPr lang="en-GB" dirty="0"/>
          </a:p>
          <a:p>
            <a:pPr marL="285750" indent="-285750">
              <a:buFont typeface="Arial" panose="020B0604020202020204" pitchFamily="34" charset="0"/>
              <a:buChar char="•"/>
            </a:pPr>
            <a:r>
              <a:rPr lang="en-GB" dirty="0" smtClean="0"/>
              <a:t>What do you see?</a:t>
            </a:r>
            <a:endParaRPr lang="en-GB" dirty="0"/>
          </a:p>
          <a:p>
            <a:pPr marL="285750" indent="-285750">
              <a:buFont typeface="Arial" panose="020B0604020202020204" pitchFamily="34" charset="0"/>
              <a:buChar char="•"/>
            </a:pPr>
            <a:r>
              <a:rPr lang="en-GB" dirty="0" smtClean="0"/>
              <a:t>How are migrants presented?</a:t>
            </a:r>
          </a:p>
          <a:p>
            <a:pPr marL="0" indent="0">
              <a:buNone/>
            </a:pPr>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7573" y="1291804"/>
            <a:ext cx="4231627" cy="3934091"/>
          </a:xfrm>
          <a:prstGeom prst="rect">
            <a:avLst/>
          </a:prstGeom>
        </p:spPr>
      </p:pic>
    </p:spTree>
    <p:extLst>
      <p:ext uri="{BB962C8B-B14F-4D97-AF65-F5344CB8AC3E}">
        <p14:creationId xmlns:p14="http://schemas.microsoft.com/office/powerpoint/2010/main" val="377353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latin typeface="+mj-lt"/>
                <a:cs typeface="Arial" panose="020B0604020202020204" pitchFamily="34" charset="0"/>
              </a:rPr>
              <a:t>Activity</a:t>
            </a:r>
            <a:r>
              <a:rPr lang="en-GB" b="1" dirty="0" smtClean="0">
                <a:solidFill>
                  <a:schemeClr val="accent3"/>
                </a:solidFill>
                <a:latin typeface="+mj-lt"/>
                <a:cs typeface="Arial" panose="020B0604020202020204" pitchFamily="34" charset="0"/>
              </a:rPr>
              <a:t> 1 (part 2)</a:t>
            </a:r>
            <a:endParaRPr lang="el-GR" b="1" dirty="0">
              <a:solidFill>
                <a:schemeClr val="accent3"/>
              </a:solidFill>
              <a:latin typeface="+mj-lt"/>
              <a:cs typeface="Arial" panose="020B0604020202020204" pitchFamily="34" charset="0"/>
            </a:endParaRPr>
          </a:p>
        </p:txBody>
      </p:sp>
      <p:sp>
        <p:nvSpPr>
          <p:cNvPr id="8" name="Content Placeholder 7"/>
          <p:cNvSpPr>
            <a:spLocks noGrp="1"/>
          </p:cNvSpPr>
          <p:nvPr>
            <p:ph sz="quarter" idx="12"/>
          </p:nvPr>
        </p:nvSpPr>
        <p:spPr/>
        <p:txBody>
          <a:bodyPr>
            <a:normAutofit/>
          </a:bodyPr>
          <a:lstStyle/>
          <a:p>
            <a:pPr marL="285750" indent="-285750">
              <a:buFont typeface="Arial" panose="020B0604020202020204" pitchFamily="34" charset="0"/>
              <a:buChar char="•"/>
            </a:pPr>
            <a:r>
              <a:rPr lang="en-GB" dirty="0" smtClean="0"/>
              <a:t>Who owns the content of the images you have found?</a:t>
            </a:r>
            <a:endParaRPr lang="en-GB" dirty="0"/>
          </a:p>
          <a:p>
            <a:pPr marL="285750" indent="-285750">
              <a:buFont typeface="Arial" panose="020B0604020202020204" pitchFamily="34" charset="0"/>
              <a:buChar char="•"/>
            </a:pPr>
            <a:r>
              <a:rPr lang="en-GB" dirty="0" smtClean="0"/>
              <a:t>What is the message transmitted through these images?</a:t>
            </a:r>
            <a:endParaRPr lang="en-GB" dirty="0"/>
          </a:p>
          <a:p>
            <a:pPr marL="285750" indent="-285750">
              <a:buFont typeface="Arial" panose="020B0604020202020204" pitchFamily="34" charset="0"/>
              <a:buChar char="•"/>
            </a:pPr>
            <a:r>
              <a:rPr lang="en-GB" dirty="0" smtClean="0"/>
              <a:t>Are the images based on facts or opinions?</a:t>
            </a:r>
          </a:p>
        </p:txBody>
      </p:sp>
    </p:spTree>
    <p:extLst>
      <p:ext uri="{BB962C8B-B14F-4D97-AF65-F5344CB8AC3E}">
        <p14:creationId xmlns:p14="http://schemas.microsoft.com/office/powerpoint/2010/main" val="4248277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latin typeface="+mj-lt"/>
                <a:cs typeface="Arial" panose="020B0604020202020204" pitchFamily="34" charset="0"/>
              </a:rPr>
              <a:t>Activity 2</a:t>
            </a:r>
            <a:endParaRPr lang="el-GR" b="1" dirty="0">
              <a:solidFill>
                <a:schemeClr val="accent3"/>
              </a:solidFill>
              <a:latin typeface="+mj-lt"/>
              <a:cs typeface="Arial" panose="020B0604020202020204" pitchFamily="34" charset="0"/>
            </a:endParaRPr>
          </a:p>
        </p:txBody>
      </p:sp>
      <p:sp>
        <p:nvSpPr>
          <p:cNvPr id="6" name="Text Placeholder 5"/>
          <p:cNvSpPr>
            <a:spLocks noGrp="1"/>
          </p:cNvSpPr>
          <p:nvPr>
            <p:ph type="body" sz="quarter" idx="10"/>
          </p:nvPr>
        </p:nvSpPr>
        <p:spPr/>
        <p:txBody>
          <a:bodyPr/>
          <a:lstStyle/>
          <a:p>
            <a:r>
              <a:rPr lang="en-US" sz="1800" b="1" dirty="0"/>
              <a:t>Brand Logos </a:t>
            </a:r>
          </a:p>
        </p:txBody>
      </p:sp>
      <p:sp>
        <p:nvSpPr>
          <p:cNvPr id="4" name="Content Placeholder 3"/>
          <p:cNvSpPr>
            <a:spLocks noGrp="1"/>
          </p:cNvSpPr>
          <p:nvPr>
            <p:ph sz="quarter" idx="12"/>
          </p:nvPr>
        </p:nvSpPr>
        <p:spPr>
          <a:xfrm>
            <a:off x="334963" y="1943479"/>
            <a:ext cx="5787931" cy="4617659"/>
          </a:xfrm>
        </p:spPr>
        <p:txBody>
          <a:bodyPr>
            <a:normAutofit/>
          </a:bodyPr>
          <a:lstStyle/>
          <a:p>
            <a:pPr marL="0" indent="0">
              <a:buNone/>
            </a:pPr>
            <a:r>
              <a:rPr lang="en-GB" dirty="0" smtClean="0"/>
              <a:t>Have a look at the logos and answer the following for each logo:</a:t>
            </a:r>
            <a:endParaRPr lang="en-GB" dirty="0"/>
          </a:p>
          <a:p>
            <a:pPr marL="285750" indent="-285750">
              <a:buFont typeface="Arial" panose="020B0604020202020204" pitchFamily="34" charset="0"/>
              <a:buChar char="•"/>
            </a:pPr>
            <a:r>
              <a:rPr lang="en-GB" dirty="0" smtClean="0"/>
              <a:t>How did </a:t>
            </a:r>
            <a:r>
              <a:rPr lang="en-GB" dirty="0"/>
              <a:t>you </a:t>
            </a:r>
            <a:r>
              <a:rPr lang="en-GB" dirty="0" smtClean="0"/>
              <a:t>recognise this logo?</a:t>
            </a:r>
          </a:p>
          <a:p>
            <a:pPr marL="285750" indent="-285750">
              <a:buFont typeface="Arial" panose="020B0604020202020204" pitchFamily="34" charset="0"/>
              <a:buChar char="•"/>
            </a:pPr>
            <a:r>
              <a:rPr lang="en-GB" dirty="0" smtClean="0"/>
              <a:t>Would </a:t>
            </a:r>
            <a:r>
              <a:rPr lang="en-GB" dirty="0"/>
              <a:t>you still </a:t>
            </a:r>
            <a:r>
              <a:rPr lang="en-GB" dirty="0" smtClean="0"/>
              <a:t>recognise it if it was a different colour?</a:t>
            </a:r>
          </a:p>
          <a:p>
            <a:pPr marL="285750" indent="-285750">
              <a:buFont typeface="Arial" panose="020B0604020202020204" pitchFamily="34" charset="0"/>
              <a:buChar char="•"/>
            </a:pPr>
            <a:r>
              <a:rPr lang="en-GB" dirty="0" smtClean="0"/>
              <a:t>How </a:t>
            </a:r>
            <a:r>
              <a:rPr lang="en-GB" dirty="0"/>
              <a:t>important is </a:t>
            </a:r>
            <a:r>
              <a:rPr lang="en-GB" dirty="0" smtClean="0"/>
              <a:t>the use of </a:t>
            </a:r>
            <a:r>
              <a:rPr lang="en-GB" dirty="0"/>
              <a:t>the </a:t>
            </a:r>
            <a:r>
              <a:rPr lang="en-GB" dirty="0" smtClean="0"/>
              <a:t>colours?</a:t>
            </a:r>
            <a:endParaRPr lang="en-GB" dirty="0"/>
          </a:p>
          <a:p>
            <a:endParaRPr lang="en-GB" dirty="0" smtClean="0"/>
          </a:p>
          <a:p>
            <a:r>
              <a:rPr lang="en-GB" dirty="0" smtClean="0"/>
              <a:t>Discuss with your peers. </a:t>
            </a:r>
            <a:endParaRPr lang="el-GR"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61679" t="10809" r="2683" b="5437"/>
          <a:stretch/>
        </p:blipFill>
        <p:spPr>
          <a:xfrm>
            <a:off x="8850701" y="2078565"/>
            <a:ext cx="2689823" cy="355408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113" t="11806" r="73113" b="5386"/>
          <a:stretch/>
        </p:blipFill>
        <p:spPr>
          <a:xfrm>
            <a:off x="7035850" y="2078565"/>
            <a:ext cx="1814851" cy="3554083"/>
          </a:xfrm>
          <a:prstGeom prst="rect">
            <a:avLst/>
          </a:prstGeom>
        </p:spPr>
      </p:pic>
    </p:spTree>
    <p:extLst>
      <p:ext uri="{BB962C8B-B14F-4D97-AF65-F5344CB8AC3E}">
        <p14:creationId xmlns:p14="http://schemas.microsoft.com/office/powerpoint/2010/main" val="603987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latin typeface="+mj-lt"/>
                <a:cs typeface="Arial" panose="020B0604020202020204" pitchFamily="34" charset="0"/>
              </a:rPr>
              <a:t>Evaluation</a:t>
            </a:r>
            <a:endParaRPr lang="el-GR" b="1" dirty="0">
              <a:solidFill>
                <a:schemeClr val="accent3"/>
              </a:solidFill>
              <a:latin typeface="+mj-lt"/>
              <a:cs typeface="Arial" panose="020B0604020202020204" pitchFamily="34" charset="0"/>
            </a:endParaRPr>
          </a:p>
        </p:txBody>
      </p:sp>
      <p:sp>
        <p:nvSpPr>
          <p:cNvPr id="4" name="Content Placeholder 3"/>
          <p:cNvSpPr>
            <a:spLocks noGrp="1"/>
          </p:cNvSpPr>
          <p:nvPr>
            <p:ph sz="quarter" idx="12"/>
          </p:nvPr>
        </p:nvSpPr>
        <p:spPr/>
        <p:txBody>
          <a:bodyPr>
            <a:normAutofit/>
          </a:bodyPr>
          <a:lstStyle/>
          <a:p>
            <a:pPr marL="285750" indent="-285750">
              <a:buFont typeface="Arial" panose="020B0604020202020204" pitchFamily="34" charset="0"/>
              <a:buChar char="•"/>
            </a:pPr>
            <a:r>
              <a:rPr lang="en-GB" dirty="0" smtClean="0"/>
              <a:t>How Media Literacy empowers young people?</a:t>
            </a:r>
            <a:endParaRPr lang="en-GB" dirty="0"/>
          </a:p>
          <a:p>
            <a:pPr marL="285750" indent="-285750">
              <a:buFont typeface="Arial" panose="020B0604020202020204" pitchFamily="34" charset="0"/>
              <a:buChar char="•"/>
            </a:pPr>
            <a:r>
              <a:rPr lang="en-GB" dirty="0" smtClean="0"/>
              <a:t>Write three key aspects of Media Literacy Education.</a:t>
            </a:r>
            <a:endParaRPr lang="en-GB" dirty="0"/>
          </a:p>
          <a:p>
            <a:pPr marL="285750" indent="-285750">
              <a:buFont typeface="Arial" panose="020B0604020202020204" pitchFamily="34" charset="0"/>
              <a:buChar char="•"/>
            </a:pPr>
            <a:r>
              <a:rPr lang="en-GB" dirty="0" smtClean="0"/>
              <a:t> What can be considered as a ‘soft skill’?</a:t>
            </a:r>
            <a:endParaRPr lang="el-GR" dirty="0"/>
          </a:p>
        </p:txBody>
      </p:sp>
    </p:spTree>
    <p:extLst>
      <p:ext uri="{BB962C8B-B14F-4D97-AF65-F5344CB8AC3E}">
        <p14:creationId xmlns:p14="http://schemas.microsoft.com/office/powerpoint/2010/main" val="1758405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chemeClr val="accent3"/>
                </a:solidFill>
                <a:latin typeface="+mj-lt"/>
                <a:cs typeface="Arial" panose="020B0604020202020204" pitchFamily="34" charset="0"/>
              </a:rPr>
              <a:t>References</a:t>
            </a:r>
            <a:endParaRPr lang="el-GR" b="1" dirty="0">
              <a:solidFill>
                <a:schemeClr val="accent3"/>
              </a:solidFill>
              <a:latin typeface="+mj-lt"/>
              <a:cs typeface="Arial" panose="020B0604020202020204" pitchFamily="34" charset="0"/>
            </a:endParaRPr>
          </a:p>
        </p:txBody>
      </p:sp>
      <p:sp>
        <p:nvSpPr>
          <p:cNvPr id="4" name="Content Placeholder 3"/>
          <p:cNvSpPr>
            <a:spLocks noGrp="1"/>
          </p:cNvSpPr>
          <p:nvPr>
            <p:ph sz="quarter" idx="12"/>
          </p:nvPr>
        </p:nvSpPr>
        <p:spPr/>
        <p:txBody>
          <a:bodyPr>
            <a:normAutofit fontScale="92500"/>
          </a:bodyPr>
          <a:lstStyle/>
          <a:p>
            <a:pPr marL="285750" indent="-285750">
              <a:buFont typeface="Arial" panose="020B0604020202020204" pitchFamily="34" charset="0"/>
              <a:buChar char="•"/>
            </a:pPr>
            <a:r>
              <a:rPr lang="en-GB" sz="1400" dirty="0" smtClean="0"/>
              <a:t>Abreu, DE. </a:t>
            </a:r>
            <a:r>
              <a:rPr lang="en-GB" sz="1400" dirty="0" err="1" smtClean="0"/>
              <a:t>Belinha</a:t>
            </a:r>
            <a:r>
              <a:rPr lang="en-GB" sz="1400" dirty="0" smtClean="0"/>
              <a:t>. 2010. “Changing </a:t>
            </a:r>
            <a:r>
              <a:rPr lang="en-GB" sz="1400" dirty="0"/>
              <a:t>Technology = Empowering Students through Media Literacy </a:t>
            </a:r>
            <a:r>
              <a:rPr lang="en-GB" sz="1400" dirty="0" smtClean="0"/>
              <a:t>Education”. New Horizons </a:t>
            </a:r>
            <a:r>
              <a:rPr lang="en-GB" sz="1400" dirty="0"/>
              <a:t>in Education, Vol 58, No3. Last retrieved </a:t>
            </a:r>
            <a:r>
              <a:rPr lang="en-GB" sz="1400" dirty="0" smtClean="0"/>
              <a:t>23.12.2019.  </a:t>
            </a:r>
            <a:r>
              <a:rPr lang="en-GB" sz="1400" dirty="0" smtClean="0">
                <a:hlinkClick r:id="rId2"/>
              </a:rPr>
              <a:t>https</a:t>
            </a:r>
            <a:r>
              <a:rPr lang="en-GB" sz="1400" dirty="0">
                <a:hlinkClick r:id="rId2"/>
              </a:rPr>
              <a:t>://</a:t>
            </a:r>
            <a:r>
              <a:rPr lang="en-GB" sz="1400" dirty="0" smtClean="0">
                <a:hlinkClick r:id="rId2"/>
              </a:rPr>
              <a:t>files.eric.ed.gov/fulltext/EJ966657.pdf</a:t>
            </a:r>
            <a:r>
              <a:rPr lang="en-GB" sz="1400" dirty="0" smtClean="0"/>
              <a:t> </a:t>
            </a:r>
          </a:p>
          <a:p>
            <a:pPr marL="285750" indent="-285750">
              <a:buFont typeface="Arial" panose="020B0604020202020204" pitchFamily="34" charset="0"/>
              <a:buChar char="•"/>
            </a:pPr>
            <a:r>
              <a:rPr lang="en-GB" sz="1400" dirty="0"/>
              <a:t>Buckingham, David. 2009. </a:t>
            </a:r>
            <a:r>
              <a:rPr lang="en-GB" sz="1400" dirty="0" smtClean="0"/>
              <a:t>“The Future of Media Literacy in the digital age: some challenges for policy and practice”. </a:t>
            </a:r>
            <a:r>
              <a:rPr lang="nn-NO" sz="1400" dirty="0"/>
              <a:t>Medienimpulse, Jg. 47, Nr. </a:t>
            </a:r>
            <a:r>
              <a:rPr lang="nn-NO" sz="1400" dirty="0" smtClean="0"/>
              <a:t>2.</a:t>
            </a:r>
            <a:endParaRPr lang="en-GB" sz="1400" dirty="0"/>
          </a:p>
          <a:p>
            <a:pPr marL="285750" indent="-285750">
              <a:buFont typeface="Arial" panose="020B0604020202020204" pitchFamily="34" charset="0"/>
              <a:buChar char="•"/>
            </a:pPr>
            <a:r>
              <a:rPr lang="en-GB" sz="1400" dirty="0" err="1" smtClean="0"/>
              <a:t>Considine</a:t>
            </a:r>
            <a:r>
              <a:rPr lang="en-GB" sz="1400" dirty="0"/>
              <a:t>, David; Julie Horton and Gary Moorman. 2009. “Teaching and Reaching the Millennial Generation Through Media Literacy”. Journal of Adolescent &amp; Adult Literacy 52(6</a:t>
            </a:r>
            <a:r>
              <a:rPr lang="en-GB" sz="1400" dirty="0" smtClean="0"/>
              <a:t>). </a:t>
            </a:r>
          </a:p>
          <a:p>
            <a:pPr marL="285750" indent="-285750">
              <a:buFont typeface="Arial" panose="020B0604020202020204" pitchFamily="34" charset="0"/>
              <a:buChar char="•"/>
            </a:pPr>
            <a:r>
              <a:rPr lang="en-GB" sz="1400" dirty="0" smtClean="0"/>
              <a:t>Council </a:t>
            </a:r>
            <a:r>
              <a:rPr lang="en-GB" sz="1400" dirty="0"/>
              <a:t>of </a:t>
            </a:r>
            <a:r>
              <a:rPr lang="en-GB" sz="1400" dirty="0" smtClean="0"/>
              <a:t>Europe. Definitions. </a:t>
            </a:r>
            <a:r>
              <a:rPr lang="en-GB" sz="1400" dirty="0"/>
              <a:t>Last retrieved 23.12.2019.</a:t>
            </a:r>
            <a:r>
              <a:rPr lang="en-GB" sz="1400" dirty="0" smtClean="0"/>
              <a:t> </a:t>
            </a:r>
            <a:r>
              <a:rPr lang="en-GB" sz="1400" dirty="0">
                <a:hlinkClick r:id="rId3"/>
              </a:rPr>
              <a:t>https://</a:t>
            </a:r>
            <a:r>
              <a:rPr lang="en-GB" sz="1400" dirty="0" smtClean="0">
                <a:hlinkClick r:id="rId3"/>
              </a:rPr>
              <a:t>www.coe.int/en/web/european-youth-foundation/definitions</a:t>
            </a:r>
            <a:endParaRPr lang="en-GB" sz="1400" dirty="0" smtClean="0"/>
          </a:p>
          <a:p>
            <a:pPr marL="285750" indent="-285750">
              <a:buFont typeface="Arial" panose="020B0604020202020204" pitchFamily="34" charset="0"/>
              <a:buChar char="•"/>
            </a:pPr>
            <a:r>
              <a:rPr lang="en-GB" sz="1400" dirty="0" smtClean="0"/>
              <a:t>European Media Literacy. “European </a:t>
            </a:r>
            <a:r>
              <a:rPr lang="en-GB" sz="1400" dirty="0"/>
              <a:t>Charter of Media </a:t>
            </a:r>
            <a:r>
              <a:rPr lang="en-GB" sz="1400" dirty="0" smtClean="0"/>
              <a:t>Literacy”. </a:t>
            </a:r>
            <a:r>
              <a:rPr lang="en-GB" sz="1400" dirty="0"/>
              <a:t>Last retrieved </a:t>
            </a:r>
            <a:r>
              <a:rPr lang="en-GB" sz="1400" dirty="0" smtClean="0"/>
              <a:t>23.12.2019. </a:t>
            </a:r>
            <a:r>
              <a:rPr lang="en-GB" sz="1400" dirty="0" smtClean="0">
                <a:hlinkClick r:id="rId4"/>
              </a:rPr>
              <a:t>https</a:t>
            </a:r>
            <a:r>
              <a:rPr lang="en-GB" sz="1400" dirty="0">
                <a:hlinkClick r:id="rId4"/>
              </a:rPr>
              <a:t>://euromedialiteracy.eu/</a:t>
            </a:r>
            <a:r>
              <a:rPr lang="en-GB" sz="1400" dirty="0"/>
              <a:t> </a:t>
            </a:r>
            <a:endParaRPr lang="en-GB" sz="1400" dirty="0" smtClean="0"/>
          </a:p>
          <a:p>
            <a:pPr marL="285750" indent="-285750">
              <a:buFont typeface="Arial" panose="020B0604020202020204" pitchFamily="34" charset="0"/>
              <a:buChar char="•"/>
            </a:pPr>
            <a:r>
              <a:rPr lang="en-GB" sz="1400" dirty="0" smtClean="0"/>
              <a:t>Gay</a:t>
            </a:r>
            <a:r>
              <a:rPr lang="en-GB" sz="1400" dirty="0"/>
              <a:t>, Alex. </a:t>
            </a:r>
            <a:r>
              <a:rPr lang="en-GB" sz="1400" dirty="0" smtClean="0"/>
              <a:t>2019. “How </a:t>
            </a:r>
            <a:r>
              <a:rPr lang="en-GB" sz="1400" dirty="0"/>
              <a:t>Digital Literacy Affects the Modern Workforce”. </a:t>
            </a:r>
            <a:r>
              <a:rPr lang="en-GB" sz="1400" dirty="0" smtClean="0"/>
              <a:t>Last </a:t>
            </a:r>
            <a:r>
              <a:rPr lang="en-GB" sz="1400" dirty="0"/>
              <a:t>retrieved 23.12.2019</a:t>
            </a:r>
            <a:r>
              <a:rPr lang="en-GB" sz="1400" dirty="0" smtClean="0"/>
              <a:t>. </a:t>
            </a:r>
            <a:r>
              <a:rPr lang="en-GB" sz="1400" dirty="0" smtClean="0">
                <a:hlinkClick r:id="rId5"/>
              </a:rPr>
              <a:t>https://</a:t>
            </a:r>
            <a:r>
              <a:rPr lang="en-GB" sz="1400" dirty="0">
                <a:hlinkClick r:id="rId5"/>
              </a:rPr>
              <a:t>theblog.adobe.com/how-digital-literacy-affects-the-modern-workforce</a:t>
            </a:r>
            <a:r>
              <a:rPr lang="en-GB" sz="1400" dirty="0" smtClean="0">
                <a:hlinkClick r:id="rId5"/>
              </a:rPr>
              <a:t>/</a:t>
            </a:r>
            <a:r>
              <a:rPr lang="en-GB" sz="1400" dirty="0" smtClean="0"/>
              <a:t> </a:t>
            </a:r>
            <a:endParaRPr lang="en-GB" sz="1400" dirty="0"/>
          </a:p>
          <a:p>
            <a:pPr marL="285750" indent="-285750">
              <a:buFont typeface="Arial" panose="020B0604020202020204" pitchFamily="34" charset="0"/>
              <a:buChar char="•"/>
            </a:pPr>
            <a:r>
              <a:rPr lang="en-GB" sz="1400" dirty="0"/>
              <a:t>Guido, Marcus</a:t>
            </a:r>
            <a:r>
              <a:rPr lang="en-GB" sz="1400" dirty="0" smtClean="0"/>
              <a:t>. 2017. </a:t>
            </a:r>
            <a:r>
              <a:rPr lang="en-GB" sz="1400" dirty="0"/>
              <a:t>“Teaching Media Literacy: Its Importance and 10 Engaging Activities”. </a:t>
            </a:r>
            <a:r>
              <a:rPr lang="en-GB" sz="1400" dirty="0" smtClean="0"/>
              <a:t>Last </a:t>
            </a:r>
            <a:r>
              <a:rPr lang="en-GB" sz="1400" dirty="0"/>
              <a:t>retrieved 23.12.2019. </a:t>
            </a:r>
            <a:r>
              <a:rPr lang="en-GB" sz="1400" dirty="0">
                <a:hlinkClick r:id="rId6"/>
              </a:rPr>
              <a:t>https://www.prodigygame.com/blog/teaching-media-literacy/</a:t>
            </a:r>
            <a:r>
              <a:rPr lang="en-GB" sz="1400" dirty="0"/>
              <a:t> </a:t>
            </a:r>
          </a:p>
          <a:p>
            <a:pPr marL="285750" indent="-285750">
              <a:buFont typeface="Arial" panose="020B0604020202020204" pitchFamily="34" charset="0"/>
              <a:buChar char="•"/>
            </a:pPr>
            <a:r>
              <a:rPr lang="en-GB" sz="1400" dirty="0" smtClean="0"/>
              <a:t>Herold, Benjamin. 2018. “Literacy for the workplace”. Last retrieved 23.12.2019. </a:t>
            </a:r>
            <a:r>
              <a:rPr lang="en-GB" sz="1400" dirty="0" smtClean="0">
                <a:hlinkClick r:id="rId7"/>
              </a:rPr>
              <a:t>https://www.edweek.org/ew/articles/2018/09/26/jobs-at-all-levels-now-require-digital.html</a:t>
            </a:r>
            <a:r>
              <a:rPr lang="en-GB" sz="1400" dirty="0" smtClean="0"/>
              <a:t> </a:t>
            </a:r>
          </a:p>
          <a:p>
            <a:pPr marL="0" indent="0">
              <a:buNone/>
            </a:pPr>
            <a:endParaRPr lang="en-GB" sz="1600" dirty="0" smtClean="0"/>
          </a:p>
          <a:p>
            <a:pPr marL="0" indent="0">
              <a:buNone/>
            </a:pPr>
            <a:endParaRPr lang="en-GB" sz="2400" dirty="0"/>
          </a:p>
          <a:p>
            <a:pPr marL="0" indent="0">
              <a:buNone/>
            </a:pPr>
            <a:endParaRPr lang="en-GB" sz="1800" dirty="0" smtClean="0"/>
          </a:p>
        </p:txBody>
      </p:sp>
    </p:spTree>
    <p:extLst>
      <p:ext uri="{BB962C8B-B14F-4D97-AF65-F5344CB8AC3E}">
        <p14:creationId xmlns:p14="http://schemas.microsoft.com/office/powerpoint/2010/main" val="143391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End of Unit 2</a:t>
            </a:r>
            <a:endParaRPr lang="en-US" b="1" dirty="0"/>
          </a:p>
        </p:txBody>
      </p:sp>
    </p:spTree>
    <p:extLst>
      <p:ext uri="{BB962C8B-B14F-4D97-AF65-F5344CB8AC3E}">
        <p14:creationId xmlns:p14="http://schemas.microsoft.com/office/powerpoint/2010/main" val="3653079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latin typeface="+mj-lt"/>
                <a:cs typeface="Arial" panose="020B0604020202020204" pitchFamily="34" charset="0"/>
              </a:rPr>
              <a:t>Objectives</a:t>
            </a:r>
            <a:endParaRPr lang="el-GR" b="1" dirty="0">
              <a:solidFill>
                <a:schemeClr val="accent3"/>
              </a:solidFill>
              <a:latin typeface="+mj-lt"/>
              <a:cs typeface="Arial" panose="020B0604020202020204" pitchFamily="34" charset="0"/>
            </a:endParaRPr>
          </a:p>
        </p:txBody>
      </p:sp>
      <p:sp>
        <p:nvSpPr>
          <p:cNvPr id="4" name="Content Placeholder 3"/>
          <p:cNvSpPr>
            <a:spLocks noGrp="1"/>
          </p:cNvSpPr>
          <p:nvPr>
            <p:ph sz="quarter" idx="12"/>
          </p:nvPr>
        </p:nvSpPr>
        <p:spPr/>
        <p:txBody>
          <a:bodyPr>
            <a:normAutofit/>
          </a:bodyPr>
          <a:lstStyle/>
          <a:p>
            <a:pPr marL="0" indent="0">
              <a:buNone/>
            </a:pPr>
            <a:r>
              <a:rPr lang="en-US" dirty="0"/>
              <a:t>By the end of this unit you should be able to</a:t>
            </a:r>
            <a:r>
              <a:rPr lang="en-US" dirty="0" smtClean="0"/>
              <a:t>:</a:t>
            </a:r>
          </a:p>
          <a:p>
            <a:pPr marL="0" indent="0">
              <a:buNone/>
            </a:pPr>
            <a:endParaRPr lang="en-US" dirty="0" smtClean="0"/>
          </a:p>
          <a:p>
            <a:pPr marL="342900" indent="-342900">
              <a:buFont typeface="Arial" panose="020B0604020202020204" pitchFamily="34" charset="0"/>
              <a:buChar char="•"/>
            </a:pPr>
            <a:r>
              <a:rPr lang="en-US" dirty="0" err="1" smtClean="0"/>
              <a:t>Recognise</a:t>
            </a:r>
            <a:r>
              <a:rPr lang="en-US" dirty="0" smtClean="0"/>
              <a:t> the importance of Media Literacy for personal development</a:t>
            </a:r>
          </a:p>
          <a:p>
            <a:pPr marL="342900" indent="-342900">
              <a:buFont typeface="Arial" panose="020B0604020202020204" pitchFamily="34" charset="0"/>
              <a:buChar char="•"/>
            </a:pPr>
            <a:r>
              <a:rPr lang="en-US" dirty="0" smtClean="0"/>
              <a:t>Explain what Media Literacy Education is</a:t>
            </a:r>
          </a:p>
          <a:p>
            <a:pPr marL="342900" indent="-342900">
              <a:buFont typeface="Arial" panose="020B0604020202020204" pitchFamily="34" charset="0"/>
              <a:buChar char="•"/>
            </a:pPr>
            <a:r>
              <a:rPr lang="en-US" dirty="0" smtClean="0"/>
              <a:t>Understand how young people are empowered through Media Literacy</a:t>
            </a:r>
            <a:endParaRPr lang="en-US" dirty="0"/>
          </a:p>
        </p:txBody>
      </p:sp>
    </p:spTree>
    <p:extLst>
      <p:ext uri="{BB962C8B-B14F-4D97-AF65-F5344CB8AC3E}">
        <p14:creationId xmlns:p14="http://schemas.microsoft.com/office/powerpoint/2010/main" val="2991283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b="1" dirty="0">
                <a:latin typeface="+mj-lt"/>
                <a:cs typeface="Arial" panose="020B0604020202020204" pitchFamily="34" charset="0"/>
              </a:rPr>
              <a:t>According to the </a:t>
            </a:r>
            <a:r>
              <a:rPr lang="en-GB" b="1" i="1" dirty="0">
                <a:latin typeface="+mj-lt"/>
                <a:cs typeface="Arial" panose="020B0604020202020204" pitchFamily="34" charset="0"/>
              </a:rPr>
              <a:t>European Charter of Media Literacy</a:t>
            </a:r>
            <a:r>
              <a:rPr lang="en-GB" b="1" dirty="0">
                <a:latin typeface="+mj-lt"/>
                <a:cs typeface="Arial" panose="020B0604020202020204" pitchFamily="34" charset="0"/>
              </a:rPr>
              <a:t>, </a:t>
            </a:r>
            <a:r>
              <a:rPr lang="en-GB" b="1" dirty="0" smtClean="0">
                <a:latin typeface="+mj-lt"/>
                <a:cs typeface="Arial" panose="020B0604020202020204" pitchFamily="34" charset="0"/>
              </a:rPr>
              <a:t>there </a:t>
            </a:r>
            <a:r>
              <a:rPr lang="en-GB" b="1" dirty="0">
                <a:latin typeface="+mj-lt"/>
                <a:cs typeface="Arial" panose="020B0604020202020204" pitchFamily="34" charset="0"/>
              </a:rPr>
              <a:t>are seven areas of competences (or uses) </a:t>
            </a:r>
            <a:r>
              <a:rPr lang="en-GB" b="1" dirty="0" smtClean="0">
                <a:latin typeface="+mj-lt"/>
                <a:cs typeface="Arial" panose="020B0604020202020204" pitchFamily="34" charset="0"/>
              </a:rPr>
              <a:t>related </a:t>
            </a:r>
            <a:r>
              <a:rPr lang="en-GB" b="1" dirty="0">
                <a:latin typeface="+mj-lt"/>
                <a:cs typeface="Arial" panose="020B0604020202020204" pitchFamily="34" charset="0"/>
              </a:rPr>
              <a:t>to media </a:t>
            </a:r>
            <a:r>
              <a:rPr lang="en-GB" b="1" dirty="0" smtClean="0">
                <a:latin typeface="+mj-lt"/>
                <a:cs typeface="Arial" panose="020B0604020202020204" pitchFamily="34" charset="0"/>
              </a:rPr>
              <a:t>literacy </a:t>
            </a:r>
            <a:endParaRPr lang="en-GB" b="1" dirty="0">
              <a:latin typeface="+mj-lt"/>
              <a:cs typeface="Arial" panose="020B0604020202020204" pitchFamily="34" charset="0"/>
            </a:endParaRPr>
          </a:p>
        </p:txBody>
      </p:sp>
      <p:sp>
        <p:nvSpPr>
          <p:cNvPr id="4" name="Content Placeholder 3"/>
          <p:cNvSpPr>
            <a:spLocks noGrp="1"/>
          </p:cNvSpPr>
          <p:nvPr>
            <p:ph sz="quarter" idx="12"/>
          </p:nvPr>
        </p:nvSpPr>
        <p:spPr/>
        <p:txBody>
          <a:bodyPr>
            <a:normAutofit/>
          </a:bodyPr>
          <a:lstStyle/>
          <a:p>
            <a:pPr marL="285750" indent="-285750">
              <a:lnSpc>
                <a:spcPct val="100000"/>
              </a:lnSpc>
              <a:buFont typeface="Arial" panose="020B0604020202020204" pitchFamily="34" charset="0"/>
              <a:buChar char="•"/>
            </a:pPr>
            <a:r>
              <a:rPr lang="en-GB" dirty="0" smtClean="0"/>
              <a:t>Use  </a:t>
            </a:r>
            <a:r>
              <a:rPr lang="en-GB" dirty="0"/>
              <a:t>media  technologies  effectively  to </a:t>
            </a:r>
            <a:r>
              <a:rPr lang="en-GB" b="1" dirty="0"/>
              <a:t>access</a:t>
            </a:r>
            <a:r>
              <a:rPr lang="en-GB" dirty="0"/>
              <a:t>,  store,  </a:t>
            </a:r>
            <a:r>
              <a:rPr lang="en-GB" b="1" dirty="0"/>
              <a:t>retrieve</a:t>
            </a:r>
            <a:r>
              <a:rPr lang="en-GB" dirty="0"/>
              <a:t>  and  </a:t>
            </a:r>
            <a:r>
              <a:rPr lang="en-GB" b="1" dirty="0" smtClean="0"/>
              <a:t>share content </a:t>
            </a:r>
            <a:r>
              <a:rPr lang="en-GB" dirty="0"/>
              <a:t>to meet their individual and community needs and interests;  </a:t>
            </a:r>
            <a:endParaRPr lang="en-GB" dirty="0" smtClean="0"/>
          </a:p>
          <a:p>
            <a:pPr marL="285750" indent="-285750">
              <a:lnSpc>
                <a:spcPct val="100000"/>
              </a:lnSpc>
              <a:buFont typeface="Arial" panose="020B0604020202020204" pitchFamily="34" charset="0"/>
              <a:buChar char="•"/>
            </a:pPr>
            <a:r>
              <a:rPr lang="en-GB" dirty="0" smtClean="0"/>
              <a:t>Gain  </a:t>
            </a:r>
            <a:r>
              <a:rPr lang="en-GB" dirty="0"/>
              <a:t>access  to,  and  </a:t>
            </a:r>
            <a:r>
              <a:rPr lang="en-GB" b="1" dirty="0"/>
              <a:t>make informed  choices  </a:t>
            </a:r>
            <a:r>
              <a:rPr lang="en-GB" dirty="0"/>
              <a:t>about,  a  wide  range  of  media forms and content from different cultural and institutional sources;  </a:t>
            </a:r>
            <a:endParaRPr lang="en-GB" dirty="0" smtClean="0"/>
          </a:p>
          <a:p>
            <a:pPr marL="285750" indent="-285750">
              <a:lnSpc>
                <a:spcPct val="100000"/>
              </a:lnSpc>
              <a:buFont typeface="Arial" panose="020B0604020202020204" pitchFamily="34" charset="0"/>
              <a:buChar char="•"/>
            </a:pPr>
            <a:r>
              <a:rPr lang="en-GB" b="1" dirty="0" smtClean="0"/>
              <a:t>Understand</a:t>
            </a:r>
            <a:r>
              <a:rPr lang="en-GB" dirty="0" smtClean="0"/>
              <a:t> </a:t>
            </a:r>
            <a:r>
              <a:rPr lang="en-GB" dirty="0"/>
              <a:t>how and why </a:t>
            </a:r>
            <a:r>
              <a:rPr lang="en-GB" b="1" dirty="0"/>
              <a:t>media content </a:t>
            </a:r>
            <a:r>
              <a:rPr lang="en-GB" dirty="0"/>
              <a:t>is produced;  </a:t>
            </a:r>
            <a:endParaRPr lang="en-GB" dirty="0" smtClean="0"/>
          </a:p>
          <a:p>
            <a:pPr marL="285750" indent="-285750">
              <a:buFont typeface="Arial" panose="020B0604020202020204" pitchFamily="34" charset="0"/>
              <a:buChar char="•"/>
            </a:pPr>
            <a:r>
              <a:rPr lang="en-GB" b="1" dirty="0" smtClean="0"/>
              <a:t>Analyse  </a:t>
            </a:r>
            <a:r>
              <a:rPr lang="en-GB" b="1" dirty="0"/>
              <a:t>critically  </a:t>
            </a:r>
            <a:r>
              <a:rPr lang="en-GB" dirty="0"/>
              <a:t>the  techniques,  languages  and  conventions  used  by  the media, and the </a:t>
            </a:r>
            <a:r>
              <a:rPr lang="en-GB" b="1" dirty="0"/>
              <a:t>messages</a:t>
            </a:r>
            <a:r>
              <a:rPr lang="en-GB" dirty="0"/>
              <a:t> they convey;  </a:t>
            </a:r>
            <a:endParaRPr lang="en-GB" dirty="0" smtClean="0"/>
          </a:p>
          <a:p>
            <a:pPr marL="285750" indent="-285750">
              <a:buFont typeface="Arial" panose="020B0604020202020204" pitchFamily="34" charset="0"/>
              <a:buChar char="•"/>
            </a:pPr>
            <a:r>
              <a:rPr lang="en-GB" dirty="0" smtClean="0"/>
              <a:t>Use  </a:t>
            </a:r>
            <a:r>
              <a:rPr lang="en-GB" dirty="0"/>
              <a:t>media  </a:t>
            </a:r>
            <a:r>
              <a:rPr lang="en-GB" b="1" dirty="0"/>
              <a:t>creatively </a:t>
            </a:r>
            <a:r>
              <a:rPr lang="en-GB" dirty="0"/>
              <a:t> to  </a:t>
            </a:r>
            <a:r>
              <a:rPr lang="en-GB" b="1" dirty="0"/>
              <a:t>express </a:t>
            </a:r>
            <a:r>
              <a:rPr lang="en-GB" dirty="0"/>
              <a:t> and  </a:t>
            </a:r>
            <a:r>
              <a:rPr lang="en-GB" b="1" dirty="0"/>
              <a:t>communicate  ideas</a:t>
            </a:r>
            <a:r>
              <a:rPr lang="en-GB" dirty="0"/>
              <a:t>,  information  and opinions;  </a:t>
            </a:r>
            <a:endParaRPr lang="en-GB" dirty="0" smtClean="0"/>
          </a:p>
          <a:p>
            <a:pPr marL="285750" indent="-285750">
              <a:buFont typeface="Arial" panose="020B0604020202020204" pitchFamily="34" charset="0"/>
              <a:buChar char="•"/>
            </a:pPr>
            <a:r>
              <a:rPr lang="en-GB" b="1" dirty="0" smtClean="0"/>
              <a:t>Identify</a:t>
            </a:r>
            <a:r>
              <a:rPr lang="en-GB" b="1" dirty="0"/>
              <a:t>,  </a:t>
            </a:r>
            <a:r>
              <a:rPr lang="en-GB" dirty="0"/>
              <a:t>and </a:t>
            </a:r>
            <a:r>
              <a:rPr lang="en-GB" b="1" dirty="0"/>
              <a:t> avoid  or  challenge</a:t>
            </a:r>
            <a:r>
              <a:rPr lang="en-GB" dirty="0"/>
              <a:t>,  </a:t>
            </a:r>
            <a:r>
              <a:rPr lang="en-GB" b="1" dirty="0"/>
              <a:t>media  content  </a:t>
            </a:r>
            <a:r>
              <a:rPr lang="en-GB" dirty="0"/>
              <a:t>and  services  that  may  be unsolicited, offensive or harmful;  </a:t>
            </a:r>
            <a:endParaRPr lang="en-GB" dirty="0" smtClean="0"/>
          </a:p>
          <a:p>
            <a:pPr marL="285750" indent="-285750">
              <a:buFont typeface="Arial" panose="020B0604020202020204" pitchFamily="34" charset="0"/>
              <a:buChar char="•"/>
            </a:pPr>
            <a:r>
              <a:rPr lang="en-GB" dirty="0" smtClean="0"/>
              <a:t>Make  </a:t>
            </a:r>
            <a:r>
              <a:rPr lang="en-GB" b="1" dirty="0"/>
              <a:t>effective  use  of  media  </a:t>
            </a:r>
            <a:r>
              <a:rPr lang="en-GB" dirty="0"/>
              <a:t>in  the  exercise  of  their democratic  rights  and civil responsibilities. </a:t>
            </a:r>
            <a:endParaRPr lang="en-GB" dirty="0" smtClean="0"/>
          </a:p>
          <a:p>
            <a:pPr marL="0" indent="0">
              <a:buNone/>
            </a:pPr>
            <a:endParaRPr lang="el-GR" dirty="0"/>
          </a:p>
        </p:txBody>
      </p:sp>
      <p:sp>
        <p:nvSpPr>
          <p:cNvPr id="3" name="TextBox 2"/>
          <p:cNvSpPr txBox="1"/>
          <p:nvPr/>
        </p:nvSpPr>
        <p:spPr>
          <a:xfrm>
            <a:off x="6139207" y="6189663"/>
            <a:ext cx="5851510" cy="307777"/>
          </a:xfrm>
          <a:prstGeom prst="rect">
            <a:avLst/>
          </a:prstGeom>
          <a:noFill/>
        </p:spPr>
        <p:txBody>
          <a:bodyPr wrap="square" rtlCol="0">
            <a:spAutoFit/>
          </a:bodyPr>
          <a:lstStyle/>
          <a:p>
            <a:pPr algn="r"/>
            <a:r>
              <a:rPr lang="en-GB" sz="1400" dirty="0" smtClean="0">
                <a:solidFill>
                  <a:schemeClr val="bg2">
                    <a:lumMod val="75000"/>
                    <a:lumOff val="25000"/>
                  </a:schemeClr>
                </a:solidFill>
              </a:rPr>
              <a:t>European Charter of Media Literacy: </a:t>
            </a:r>
            <a:r>
              <a:rPr lang="en-GB" sz="1400" dirty="0" smtClean="0">
                <a:hlinkClick r:id="rId2"/>
              </a:rPr>
              <a:t>https</a:t>
            </a:r>
            <a:r>
              <a:rPr lang="en-GB" sz="1400" dirty="0">
                <a:hlinkClick r:id="rId2"/>
              </a:rPr>
              <a:t>://euromedialiteracy.eu</a:t>
            </a:r>
            <a:r>
              <a:rPr lang="en-GB" sz="1400" dirty="0" smtClean="0">
                <a:hlinkClick r:id="rId2"/>
              </a:rPr>
              <a:t>/</a:t>
            </a:r>
            <a:r>
              <a:rPr lang="en-GB" sz="1400" dirty="0" smtClean="0"/>
              <a:t> </a:t>
            </a:r>
            <a:endParaRPr lang="en-GB" sz="1400" dirty="0"/>
          </a:p>
        </p:txBody>
      </p:sp>
    </p:spTree>
    <p:extLst>
      <p:ext uri="{BB962C8B-B14F-4D97-AF65-F5344CB8AC3E}">
        <p14:creationId xmlns:p14="http://schemas.microsoft.com/office/powerpoint/2010/main" val="3344755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latin typeface="+mj-lt"/>
                <a:cs typeface="Arial" panose="020B0604020202020204" pitchFamily="34" charset="0"/>
              </a:rPr>
              <a:t>What is Active Citizenship</a:t>
            </a:r>
            <a:r>
              <a:rPr lang="en-GB" b="1" dirty="0" smtClean="0">
                <a:solidFill>
                  <a:schemeClr val="accent3"/>
                </a:solidFill>
                <a:latin typeface="+mj-lt"/>
                <a:cs typeface="Arial" panose="020B0604020202020204" pitchFamily="34" charset="0"/>
              </a:rPr>
              <a:t>?</a:t>
            </a:r>
            <a:endParaRPr lang="el-GR" b="1" dirty="0">
              <a:solidFill>
                <a:schemeClr val="accent3"/>
              </a:solidFill>
              <a:latin typeface="+mj-lt"/>
              <a:cs typeface="Arial" panose="020B0604020202020204" pitchFamily="34" charset="0"/>
            </a:endParaRPr>
          </a:p>
        </p:txBody>
      </p:sp>
      <p:sp>
        <p:nvSpPr>
          <p:cNvPr id="4" name="Content Placeholder 3"/>
          <p:cNvSpPr>
            <a:spLocks noGrp="1"/>
          </p:cNvSpPr>
          <p:nvPr>
            <p:ph sz="quarter" idx="11"/>
          </p:nvPr>
        </p:nvSpPr>
        <p:spPr/>
        <p:txBody>
          <a:bodyPr>
            <a:normAutofit/>
          </a:bodyPr>
          <a:lstStyle/>
          <a:p>
            <a:pPr marL="0" indent="0">
              <a:lnSpc>
                <a:spcPct val="100000"/>
              </a:lnSpc>
              <a:buNone/>
            </a:pPr>
            <a:r>
              <a:rPr lang="en-GB" b="1" dirty="0" smtClean="0"/>
              <a:t>Active Citizenship </a:t>
            </a:r>
            <a:r>
              <a:rPr lang="en-GB" dirty="0" smtClean="0"/>
              <a:t>has being described as the </a:t>
            </a:r>
            <a:r>
              <a:rPr lang="en-GB" i="1" dirty="0" smtClean="0"/>
              <a:t>glue </a:t>
            </a:r>
            <a:r>
              <a:rPr lang="en-GB" dirty="0" smtClean="0"/>
              <a:t>that keeps society together.  </a:t>
            </a:r>
          </a:p>
          <a:p>
            <a:pPr marL="0" indent="0">
              <a:lnSpc>
                <a:spcPct val="100000"/>
              </a:lnSpc>
              <a:buNone/>
            </a:pPr>
            <a:r>
              <a:rPr lang="en-GB" dirty="0" smtClean="0"/>
              <a:t>This lies to the fact that each individual by living, working and/ or volunteering in their </a:t>
            </a:r>
            <a:r>
              <a:rPr lang="en-GB" dirty="0"/>
              <a:t>local, national and/ or </a:t>
            </a:r>
            <a:r>
              <a:rPr lang="en-GB" dirty="0" smtClean="0"/>
              <a:t>global community make a difference and contribute on keeping their society together. </a:t>
            </a:r>
          </a:p>
          <a:p>
            <a:pPr marL="0" indent="0">
              <a:lnSpc>
                <a:spcPct val="100000"/>
              </a:lnSpc>
              <a:buNone/>
            </a:pPr>
            <a:r>
              <a:rPr lang="en-GB" dirty="0" smtClean="0"/>
              <a:t>Active Citizenship is expressed through the actions of a person in a society (i.e. volunteering, voting, participating in the social  happenings of their community, etc.). </a:t>
            </a:r>
          </a:p>
          <a:p>
            <a:pPr marL="0" indent="0">
              <a:buNone/>
            </a:pPr>
            <a:endParaRPr lang="en-GB" dirty="0" smtClean="0"/>
          </a:p>
        </p:txBody>
      </p:sp>
      <p:pic>
        <p:nvPicPr>
          <p:cNvPr id="8" name="Picture 7"/>
          <p:cNvPicPr>
            <a:picLocks noChangeAspect="1"/>
          </p:cNvPicPr>
          <p:nvPr/>
        </p:nvPicPr>
        <p:blipFill>
          <a:blip r:embed="rId2"/>
          <a:stretch>
            <a:fillRect/>
          </a:stretch>
        </p:blipFill>
        <p:spPr>
          <a:xfrm>
            <a:off x="6439446" y="2185496"/>
            <a:ext cx="4712323" cy="2304781"/>
          </a:xfrm>
          <a:prstGeom prst="rect">
            <a:avLst/>
          </a:prstGeom>
        </p:spPr>
      </p:pic>
    </p:spTree>
    <p:extLst>
      <p:ext uri="{BB962C8B-B14F-4D97-AF65-F5344CB8AC3E}">
        <p14:creationId xmlns:p14="http://schemas.microsoft.com/office/powerpoint/2010/main" val="2860595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latin typeface="+mj-lt"/>
                <a:cs typeface="Arial" panose="020B0604020202020204" pitchFamily="34" charset="0"/>
              </a:rPr>
              <a:t>Media Literacy and Active Citizenship</a:t>
            </a:r>
            <a:endParaRPr lang="el-GR" b="1" dirty="0">
              <a:solidFill>
                <a:schemeClr val="accent3"/>
              </a:solidFill>
              <a:latin typeface="+mj-lt"/>
              <a:cs typeface="Arial" panose="020B0604020202020204" pitchFamily="34" charset="0"/>
            </a:endParaRPr>
          </a:p>
        </p:txBody>
      </p:sp>
      <p:sp>
        <p:nvSpPr>
          <p:cNvPr id="5" name="Rectangle 4"/>
          <p:cNvSpPr/>
          <p:nvPr/>
        </p:nvSpPr>
        <p:spPr>
          <a:xfrm>
            <a:off x="2544469" y="1995343"/>
            <a:ext cx="6962804" cy="3109804"/>
          </a:xfrm>
          <a:prstGeom prst="rect">
            <a:avLst/>
          </a:prstGeom>
          <a:solidFill>
            <a:schemeClr val="accent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b="1" dirty="0" smtClean="0">
                <a:solidFill>
                  <a:schemeClr val="accent6"/>
                </a:solidFill>
              </a:rPr>
              <a:t>Media Literacy </a:t>
            </a:r>
            <a:r>
              <a:rPr lang="en-GB" sz="2000" dirty="0">
                <a:solidFill>
                  <a:schemeClr val="accent6"/>
                </a:solidFill>
              </a:rPr>
              <a:t>is a necessary part of </a:t>
            </a:r>
            <a:r>
              <a:rPr lang="en-GB" sz="2000" b="1" dirty="0">
                <a:solidFill>
                  <a:schemeClr val="accent6"/>
                </a:solidFill>
              </a:rPr>
              <a:t>active citizenship </a:t>
            </a:r>
            <a:r>
              <a:rPr lang="en-GB" sz="2000" dirty="0">
                <a:solidFill>
                  <a:schemeClr val="accent6"/>
                </a:solidFill>
              </a:rPr>
              <a:t>and a key aspect to the full development of freedom of expression and the right to information</a:t>
            </a:r>
            <a:r>
              <a:rPr lang="en-GB" sz="2000" dirty="0" smtClean="0">
                <a:solidFill>
                  <a:schemeClr val="accent6"/>
                </a:solidFill>
              </a:rPr>
              <a:t>.</a:t>
            </a:r>
            <a:endParaRPr lang="en-GB" sz="2000" dirty="0">
              <a:solidFill>
                <a:schemeClr val="accent6"/>
              </a:solidFill>
            </a:endParaRPr>
          </a:p>
        </p:txBody>
      </p:sp>
    </p:spTree>
    <p:extLst>
      <p:ext uri="{BB962C8B-B14F-4D97-AF65-F5344CB8AC3E}">
        <p14:creationId xmlns:p14="http://schemas.microsoft.com/office/powerpoint/2010/main" val="3602417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latin typeface="+mj-lt"/>
                <a:cs typeface="Arial" panose="020B0604020202020204" pitchFamily="34" charset="0"/>
              </a:rPr>
              <a:t>Media Literacy and Active Citizenship</a:t>
            </a:r>
            <a:endParaRPr lang="el-GR" b="1" dirty="0">
              <a:solidFill>
                <a:schemeClr val="accent3"/>
              </a:solidFill>
              <a:latin typeface="+mj-lt"/>
              <a:cs typeface="Arial" panose="020B0604020202020204" pitchFamily="34" charset="0"/>
            </a:endParaRPr>
          </a:p>
        </p:txBody>
      </p:sp>
      <p:sp>
        <p:nvSpPr>
          <p:cNvPr id="3" name="Rectangle 2"/>
          <p:cNvSpPr/>
          <p:nvPr/>
        </p:nvSpPr>
        <p:spPr>
          <a:xfrm>
            <a:off x="2009955" y="2352864"/>
            <a:ext cx="7979434" cy="339880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smtClean="0">
              <a:solidFill>
                <a:schemeClr val="accent6"/>
              </a:solidFill>
            </a:endParaRPr>
          </a:p>
          <a:p>
            <a:pPr algn="ctr"/>
            <a:r>
              <a:rPr lang="en-GB" sz="2000" dirty="0" smtClean="0">
                <a:solidFill>
                  <a:schemeClr val="accent6"/>
                </a:solidFill>
              </a:rPr>
              <a:t>Through </a:t>
            </a:r>
            <a:r>
              <a:rPr lang="en-GB" sz="2000" b="1" dirty="0">
                <a:solidFill>
                  <a:schemeClr val="accent6"/>
                </a:solidFill>
              </a:rPr>
              <a:t>Media Literacy</a:t>
            </a:r>
            <a:r>
              <a:rPr lang="en-GB" sz="2000" dirty="0">
                <a:solidFill>
                  <a:schemeClr val="accent6"/>
                </a:solidFill>
              </a:rPr>
              <a:t>, </a:t>
            </a:r>
            <a:r>
              <a:rPr lang="en-GB" sz="2000" b="1" dirty="0">
                <a:solidFill>
                  <a:schemeClr val="accent6"/>
                </a:solidFill>
              </a:rPr>
              <a:t>young people </a:t>
            </a:r>
            <a:r>
              <a:rPr lang="en-GB" sz="2000" dirty="0">
                <a:solidFill>
                  <a:schemeClr val="accent6"/>
                </a:solidFill>
              </a:rPr>
              <a:t>feel more </a:t>
            </a:r>
            <a:r>
              <a:rPr lang="en-GB" sz="2000" b="1" dirty="0">
                <a:solidFill>
                  <a:schemeClr val="accent6"/>
                </a:solidFill>
              </a:rPr>
              <a:t>included </a:t>
            </a:r>
            <a:r>
              <a:rPr lang="en-GB" sz="2000" dirty="0">
                <a:solidFill>
                  <a:schemeClr val="accent6"/>
                </a:solidFill>
              </a:rPr>
              <a:t>and have a </a:t>
            </a:r>
            <a:r>
              <a:rPr lang="en-GB" sz="2000" b="1" dirty="0">
                <a:solidFill>
                  <a:schemeClr val="accent6"/>
                </a:solidFill>
              </a:rPr>
              <a:t>sense of belonging </a:t>
            </a:r>
            <a:r>
              <a:rPr lang="en-GB" sz="2000" dirty="0">
                <a:solidFill>
                  <a:schemeClr val="accent6"/>
                </a:solidFill>
              </a:rPr>
              <a:t>in their local, national and/ or global </a:t>
            </a:r>
            <a:r>
              <a:rPr lang="en-GB" sz="2000" b="1" dirty="0">
                <a:solidFill>
                  <a:schemeClr val="accent6"/>
                </a:solidFill>
              </a:rPr>
              <a:t>community</a:t>
            </a:r>
            <a:r>
              <a:rPr lang="en-GB" sz="2000" dirty="0">
                <a:solidFill>
                  <a:schemeClr val="accent6"/>
                </a:solidFill>
              </a:rPr>
              <a:t> since they are able to </a:t>
            </a:r>
            <a:r>
              <a:rPr lang="en-GB" sz="2000" b="1" dirty="0">
                <a:solidFill>
                  <a:schemeClr val="accent6"/>
                </a:solidFill>
              </a:rPr>
              <a:t>take informed decisions, express freely </a:t>
            </a:r>
            <a:r>
              <a:rPr lang="en-GB" sz="2000" dirty="0">
                <a:solidFill>
                  <a:schemeClr val="accent6"/>
                </a:solidFill>
              </a:rPr>
              <a:t>and </a:t>
            </a:r>
            <a:r>
              <a:rPr lang="en-GB" sz="2000" b="1" dirty="0">
                <a:solidFill>
                  <a:schemeClr val="accent6"/>
                </a:solidFill>
              </a:rPr>
              <a:t>act responsibly</a:t>
            </a:r>
            <a:r>
              <a:rPr lang="en-GB" sz="2000" dirty="0">
                <a:solidFill>
                  <a:schemeClr val="accent6"/>
                </a:solidFill>
              </a:rPr>
              <a:t> towards their social </a:t>
            </a:r>
            <a:r>
              <a:rPr lang="en-GB" sz="2000" dirty="0" smtClean="0">
                <a:solidFill>
                  <a:schemeClr val="accent6"/>
                </a:solidFill>
              </a:rPr>
              <a:t>environment</a:t>
            </a:r>
            <a:r>
              <a:rPr lang="en-GB" sz="2000" dirty="0">
                <a:solidFill>
                  <a:schemeClr val="accent6"/>
                </a:solidFill>
              </a:rPr>
              <a:t>. </a:t>
            </a:r>
          </a:p>
        </p:txBody>
      </p:sp>
    </p:spTree>
    <p:extLst>
      <p:ext uri="{BB962C8B-B14F-4D97-AF65-F5344CB8AC3E}">
        <p14:creationId xmlns:p14="http://schemas.microsoft.com/office/powerpoint/2010/main" val="4277275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Media Literacy and </a:t>
            </a:r>
            <a:r>
              <a:rPr lang="en-US" b="1" dirty="0" smtClean="0"/>
              <a:t>Employment</a:t>
            </a:r>
            <a:endParaRPr lang="en-US" b="1" dirty="0"/>
          </a:p>
        </p:txBody>
      </p:sp>
      <p:sp>
        <p:nvSpPr>
          <p:cNvPr id="4" name="Content Placeholder 3"/>
          <p:cNvSpPr>
            <a:spLocks noGrp="1"/>
          </p:cNvSpPr>
          <p:nvPr>
            <p:ph sz="quarter" idx="11"/>
          </p:nvPr>
        </p:nvSpPr>
        <p:spPr/>
        <p:txBody>
          <a:bodyPr>
            <a:normAutofit fontScale="92500" lnSpcReduction="20000"/>
          </a:bodyPr>
          <a:lstStyle/>
          <a:p>
            <a:pPr>
              <a:lnSpc>
                <a:spcPct val="110000"/>
              </a:lnSpc>
            </a:pPr>
            <a:r>
              <a:rPr lang="en-GB" b="1" dirty="0">
                <a:solidFill>
                  <a:schemeClr val="accent5"/>
                </a:solidFill>
              </a:rPr>
              <a:t>Modern jobs need digital producers.</a:t>
            </a:r>
          </a:p>
          <a:p>
            <a:pPr marL="0" indent="0">
              <a:lnSpc>
                <a:spcPct val="110000"/>
              </a:lnSpc>
              <a:buNone/>
            </a:pPr>
            <a:endParaRPr lang="en-GB" sz="1800" dirty="0" smtClean="0"/>
          </a:p>
          <a:p>
            <a:pPr marL="0" indent="0">
              <a:lnSpc>
                <a:spcPct val="110000"/>
              </a:lnSpc>
              <a:buNone/>
            </a:pPr>
            <a:r>
              <a:rPr lang="en-GB" sz="1800" dirty="0" smtClean="0"/>
              <a:t>Media Literacy is vital to the employment process of young people since the workforce </a:t>
            </a:r>
            <a:r>
              <a:rPr lang="en-GB" sz="1800" dirty="0"/>
              <a:t>is becoming more and more </a:t>
            </a:r>
            <a:r>
              <a:rPr lang="en-GB" sz="1800" dirty="0" smtClean="0"/>
              <a:t>digitized nowadays. </a:t>
            </a:r>
          </a:p>
          <a:p>
            <a:pPr marL="0" indent="0">
              <a:lnSpc>
                <a:spcPct val="110000"/>
              </a:lnSpc>
              <a:buNone/>
            </a:pPr>
            <a:r>
              <a:rPr lang="en-GB" sz="1800" dirty="0" smtClean="0"/>
              <a:t>Knowing </a:t>
            </a:r>
            <a:r>
              <a:rPr lang="en-GB" sz="1800" b="1" dirty="0"/>
              <a:t>how</a:t>
            </a:r>
            <a:r>
              <a:rPr lang="en-GB" sz="1800" dirty="0"/>
              <a:t>, </a:t>
            </a:r>
            <a:r>
              <a:rPr lang="en-GB" sz="1800" b="1" dirty="0"/>
              <a:t>what, why</a:t>
            </a:r>
            <a:r>
              <a:rPr lang="en-GB" sz="1800" dirty="0"/>
              <a:t> and </a:t>
            </a:r>
            <a:r>
              <a:rPr lang="en-GB" sz="1800" b="1" dirty="0"/>
              <a:t>when </a:t>
            </a:r>
            <a:r>
              <a:rPr lang="en-GB" sz="1800" dirty="0"/>
              <a:t>you </a:t>
            </a:r>
            <a:r>
              <a:rPr lang="en-GB" sz="1800" dirty="0" smtClean="0"/>
              <a:t>may and should </a:t>
            </a:r>
            <a:r>
              <a:rPr lang="en-GB" sz="1800" b="1" dirty="0"/>
              <a:t>use</a:t>
            </a:r>
            <a:r>
              <a:rPr lang="en-GB" sz="1800" dirty="0"/>
              <a:t> the </a:t>
            </a:r>
            <a:r>
              <a:rPr lang="en-GB" sz="1800" b="1" dirty="0"/>
              <a:t>information</a:t>
            </a:r>
            <a:r>
              <a:rPr lang="en-GB" sz="1800" dirty="0"/>
              <a:t> that are out there and</a:t>
            </a:r>
            <a:r>
              <a:rPr lang="en-GB" sz="1800" b="1" dirty="0"/>
              <a:t> reflect </a:t>
            </a:r>
            <a:r>
              <a:rPr lang="en-GB" sz="1800" dirty="0"/>
              <a:t>upon them, it is something that shows to employers that you do know how to </a:t>
            </a:r>
            <a:r>
              <a:rPr lang="en-GB" sz="1800" dirty="0">
                <a:solidFill>
                  <a:schemeClr val="accent2">
                    <a:lumMod val="75000"/>
                  </a:schemeClr>
                </a:solidFill>
              </a:rPr>
              <a:t>communicate</a:t>
            </a:r>
            <a:r>
              <a:rPr lang="en-GB" sz="1800" dirty="0"/>
              <a:t> information, </a:t>
            </a:r>
            <a:r>
              <a:rPr lang="en-GB" sz="1800" dirty="0">
                <a:solidFill>
                  <a:schemeClr val="accent2">
                    <a:lumMod val="75000"/>
                  </a:schemeClr>
                </a:solidFill>
              </a:rPr>
              <a:t>think </a:t>
            </a:r>
            <a:r>
              <a:rPr lang="en-GB" sz="1800" dirty="0" smtClean="0">
                <a:solidFill>
                  <a:schemeClr val="accent2">
                    <a:lumMod val="75000"/>
                  </a:schemeClr>
                </a:solidFill>
              </a:rPr>
              <a:t>critically</a:t>
            </a:r>
            <a:r>
              <a:rPr lang="en-GB" sz="1800" dirty="0" smtClean="0"/>
              <a:t>, </a:t>
            </a:r>
            <a:r>
              <a:rPr lang="en-GB" sz="1800" dirty="0">
                <a:solidFill>
                  <a:schemeClr val="accent2">
                    <a:lumMod val="75000"/>
                  </a:schemeClr>
                </a:solidFill>
              </a:rPr>
              <a:t>solve a problem</a:t>
            </a:r>
            <a:r>
              <a:rPr lang="en-GB" sz="1800" dirty="0"/>
              <a:t>, </a:t>
            </a:r>
            <a:r>
              <a:rPr lang="en-GB" sz="1800" dirty="0">
                <a:solidFill>
                  <a:schemeClr val="accent2">
                    <a:lumMod val="75000"/>
                  </a:schemeClr>
                </a:solidFill>
              </a:rPr>
              <a:t>be </a:t>
            </a:r>
            <a:r>
              <a:rPr lang="en-GB" sz="1800" dirty="0" smtClean="0">
                <a:solidFill>
                  <a:schemeClr val="accent2">
                    <a:lumMod val="75000"/>
                  </a:schemeClr>
                </a:solidFill>
              </a:rPr>
              <a:t>persuasive</a:t>
            </a:r>
            <a:r>
              <a:rPr lang="en-GB" sz="1800" dirty="0" smtClean="0"/>
              <a:t>, </a:t>
            </a:r>
            <a:r>
              <a:rPr lang="en-GB" sz="1800" dirty="0" smtClean="0">
                <a:solidFill>
                  <a:schemeClr val="accent2">
                    <a:lumMod val="75000"/>
                  </a:schemeClr>
                </a:solidFill>
              </a:rPr>
              <a:t>collaborative</a:t>
            </a:r>
            <a:r>
              <a:rPr lang="en-GB" sz="1800" dirty="0" smtClean="0"/>
              <a:t> </a:t>
            </a:r>
            <a:r>
              <a:rPr lang="en-GB" sz="1800" dirty="0"/>
              <a:t>and </a:t>
            </a:r>
            <a:r>
              <a:rPr lang="en-GB" sz="1800" dirty="0" smtClean="0">
                <a:solidFill>
                  <a:schemeClr val="accent2">
                    <a:lumMod val="75000"/>
                  </a:schemeClr>
                </a:solidFill>
              </a:rPr>
              <a:t>creative</a:t>
            </a:r>
            <a:r>
              <a:rPr lang="en-GB" sz="1800" dirty="0"/>
              <a:t>. </a:t>
            </a:r>
          </a:p>
          <a:p>
            <a:pPr marL="0" indent="0">
              <a:lnSpc>
                <a:spcPct val="110000"/>
              </a:lnSpc>
              <a:buNone/>
            </a:pPr>
            <a:r>
              <a:rPr lang="en-GB" sz="1800" dirty="0" smtClean="0"/>
              <a:t>The above mentioned so-called ‘</a:t>
            </a:r>
            <a:r>
              <a:rPr lang="en-GB" sz="1800" dirty="0" smtClean="0">
                <a:solidFill>
                  <a:schemeClr val="accent2">
                    <a:lumMod val="75000"/>
                  </a:schemeClr>
                </a:solidFill>
              </a:rPr>
              <a:t>soft skills</a:t>
            </a:r>
            <a:r>
              <a:rPr lang="en-GB" sz="1800" dirty="0" smtClean="0"/>
              <a:t>’ are vital for the modern world we live at and Media Literacy Education can help acquire those. It is not enough to have formal education to get a job in this modern world; it is rather important to be more open and aware of what is going on around in the information world and know how to process all the data that is out there. </a:t>
            </a:r>
            <a:endParaRPr lang="en-GB" sz="1800" dirty="0"/>
          </a:p>
        </p:txBody>
      </p:sp>
      <p:sp>
        <p:nvSpPr>
          <p:cNvPr id="7" name="Title 1"/>
          <p:cNvSpPr txBox="1">
            <a:spLocks/>
          </p:cNvSpPr>
          <p:nvPr/>
        </p:nvSpPr>
        <p:spPr>
          <a:xfrm>
            <a:off x="839788" y="10030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l-GR" sz="36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107" y="2074058"/>
            <a:ext cx="5443649" cy="3053754"/>
          </a:xfrm>
          <a:prstGeom prst="rect">
            <a:avLst/>
          </a:prstGeom>
        </p:spPr>
      </p:pic>
    </p:spTree>
    <p:extLst>
      <p:ext uri="{BB962C8B-B14F-4D97-AF65-F5344CB8AC3E}">
        <p14:creationId xmlns:p14="http://schemas.microsoft.com/office/powerpoint/2010/main" val="1476951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solidFill>
                <a:latin typeface="+mj-lt"/>
                <a:cs typeface="Arial" panose="020B0604020202020204" pitchFamily="34" charset="0"/>
              </a:rPr>
              <a:t>Media Literacy and Employment</a:t>
            </a:r>
            <a:endParaRPr lang="el-GR" b="1" dirty="0">
              <a:solidFill>
                <a:schemeClr val="accent3"/>
              </a:solidFill>
              <a:latin typeface="+mj-lt"/>
              <a:cs typeface="Arial" panose="020B0604020202020204" pitchFamily="34" charset="0"/>
            </a:endParaRPr>
          </a:p>
        </p:txBody>
      </p:sp>
      <p:sp>
        <p:nvSpPr>
          <p:cNvPr id="3" name="TextBox 2"/>
          <p:cNvSpPr txBox="1"/>
          <p:nvPr/>
        </p:nvSpPr>
        <p:spPr>
          <a:xfrm>
            <a:off x="-157234" y="5885832"/>
            <a:ext cx="12128738" cy="523220"/>
          </a:xfrm>
          <a:prstGeom prst="rect">
            <a:avLst/>
          </a:prstGeom>
          <a:noFill/>
        </p:spPr>
        <p:txBody>
          <a:bodyPr wrap="square" rtlCol="0">
            <a:spAutoFit/>
          </a:bodyPr>
          <a:lstStyle/>
          <a:p>
            <a:pPr algn="r"/>
            <a:r>
              <a:rPr lang="en-GB" sz="1400" dirty="0" smtClean="0"/>
              <a:t>“</a:t>
            </a:r>
            <a:r>
              <a:rPr lang="en-US" sz="1400" dirty="0">
                <a:solidFill>
                  <a:schemeClr val="bg2">
                    <a:lumMod val="75000"/>
                    <a:lumOff val="25000"/>
                  </a:schemeClr>
                </a:solidFill>
              </a:rPr>
              <a:t>"Literacy for the workplace". Benjamin Herold: </a:t>
            </a:r>
            <a:endParaRPr lang="en-US" sz="1400" dirty="0" smtClean="0">
              <a:solidFill>
                <a:schemeClr val="bg2">
                  <a:lumMod val="75000"/>
                  <a:lumOff val="25000"/>
                </a:schemeClr>
              </a:solidFill>
            </a:endParaRPr>
          </a:p>
          <a:p>
            <a:pPr algn="r"/>
            <a:r>
              <a:rPr lang="en-GB" sz="1400" dirty="0" smtClean="0">
                <a:hlinkClick r:id="rId2"/>
              </a:rPr>
              <a:t>https</a:t>
            </a:r>
            <a:r>
              <a:rPr lang="en-GB" sz="1400" dirty="0">
                <a:hlinkClick r:id="rId2"/>
              </a:rPr>
              <a:t>://</a:t>
            </a:r>
            <a:r>
              <a:rPr lang="en-GB" sz="1400" dirty="0" smtClean="0">
                <a:hlinkClick r:id="rId2"/>
              </a:rPr>
              <a:t>www.edweek.org/ew/articles/2018/09/26/jobs-at-all-levels-now-require-digital.html</a:t>
            </a:r>
            <a:r>
              <a:rPr lang="en-GB" sz="1400" dirty="0" smtClean="0"/>
              <a:t> </a:t>
            </a:r>
            <a:endParaRPr lang="en-GB" sz="1400" dirty="0"/>
          </a:p>
        </p:txBody>
      </p:sp>
      <p:sp>
        <p:nvSpPr>
          <p:cNvPr id="4" name="Rectangle 3"/>
          <p:cNvSpPr/>
          <p:nvPr/>
        </p:nvSpPr>
        <p:spPr>
          <a:xfrm>
            <a:off x="1747713" y="1504482"/>
            <a:ext cx="8085761" cy="348936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latin typeface="Taffy" pitchFamily="2" charset="0"/>
            </a:endParaRPr>
          </a:p>
          <a:p>
            <a:pPr algn="ctr"/>
            <a:endParaRPr lang="en-GB" dirty="0" smtClean="0">
              <a:solidFill>
                <a:schemeClr val="tx1"/>
              </a:solidFill>
              <a:latin typeface="Taffy" pitchFamily="2" charset="0"/>
            </a:endParaRPr>
          </a:p>
          <a:p>
            <a:pPr algn="ctr"/>
            <a:r>
              <a:rPr lang="en-GB" sz="2000" dirty="0" smtClean="0">
                <a:solidFill>
                  <a:schemeClr val="accent6"/>
                </a:solidFill>
              </a:rPr>
              <a:t>“</a:t>
            </a:r>
            <a:r>
              <a:rPr lang="en-GB" sz="2000" dirty="0">
                <a:solidFill>
                  <a:schemeClr val="accent6"/>
                </a:solidFill>
              </a:rPr>
              <a:t>The ability to synthesize digital information across multiple sources, pull it all together in a meaningful and engaging way, and share it with others is the key to the corner office of the future</a:t>
            </a:r>
            <a:r>
              <a:rPr lang="en-GB" sz="2000" dirty="0" smtClean="0">
                <a:solidFill>
                  <a:schemeClr val="accent6"/>
                </a:solidFill>
              </a:rPr>
              <a:t>”</a:t>
            </a:r>
          </a:p>
          <a:p>
            <a:pPr algn="ctr"/>
            <a:endParaRPr lang="en-GB" sz="800" dirty="0" smtClean="0">
              <a:solidFill>
                <a:schemeClr val="tx1"/>
              </a:solidFill>
            </a:endParaRPr>
          </a:p>
          <a:p>
            <a:pPr algn="ctr"/>
            <a:r>
              <a:rPr lang="en-GB" dirty="0">
                <a:solidFill>
                  <a:schemeClr val="accent2">
                    <a:lumMod val="75000"/>
                  </a:schemeClr>
                </a:solidFill>
              </a:rPr>
              <a:t> </a:t>
            </a:r>
            <a:r>
              <a:rPr lang="en-GB" dirty="0" smtClean="0">
                <a:solidFill>
                  <a:schemeClr val="accent2">
                    <a:lumMod val="75000"/>
                  </a:schemeClr>
                </a:solidFill>
              </a:rPr>
              <a:t>         Hiller </a:t>
            </a:r>
            <a:r>
              <a:rPr lang="en-GB" dirty="0">
                <a:solidFill>
                  <a:schemeClr val="accent2">
                    <a:lumMod val="75000"/>
                  </a:schemeClr>
                </a:solidFill>
              </a:rPr>
              <a:t>Spires</a:t>
            </a:r>
          </a:p>
          <a:p>
            <a:pPr algn="ctr"/>
            <a:endParaRPr lang="en-GB" dirty="0"/>
          </a:p>
        </p:txBody>
      </p:sp>
    </p:spTree>
    <p:extLst>
      <p:ext uri="{BB962C8B-B14F-4D97-AF65-F5344CB8AC3E}">
        <p14:creationId xmlns:p14="http://schemas.microsoft.com/office/powerpoint/2010/main" val="3362780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3"/>
                </a:solidFill>
                <a:latin typeface="+mj-lt"/>
                <a:cs typeface="Arial" panose="020B0604020202020204" pitchFamily="34" charset="0"/>
              </a:rPr>
              <a:t>Media Literacy Education Vs Peer Pressure </a:t>
            </a:r>
            <a:endParaRPr lang="el-GR" b="1" dirty="0">
              <a:solidFill>
                <a:schemeClr val="accent3"/>
              </a:solidFill>
              <a:latin typeface="+mj-lt"/>
              <a:cs typeface="Arial" panose="020B0604020202020204" pitchFamily="34" charset="0"/>
            </a:endParaRPr>
          </a:p>
        </p:txBody>
      </p:sp>
      <p:sp>
        <p:nvSpPr>
          <p:cNvPr id="4" name="Content Placeholder 3"/>
          <p:cNvSpPr>
            <a:spLocks noGrp="1"/>
          </p:cNvSpPr>
          <p:nvPr>
            <p:ph sz="quarter" idx="11"/>
          </p:nvPr>
        </p:nvSpPr>
        <p:spPr/>
        <p:txBody>
          <a:bodyPr>
            <a:normAutofit/>
          </a:bodyPr>
          <a:lstStyle/>
          <a:p>
            <a:pPr marL="0" indent="0">
              <a:buNone/>
            </a:pPr>
            <a:r>
              <a:rPr lang="en-GB" dirty="0" smtClean="0"/>
              <a:t>Young people using new media, learn mostly from peer learning and not from their teachers or adults. </a:t>
            </a:r>
          </a:p>
          <a:p>
            <a:pPr marL="0" indent="0">
              <a:buNone/>
            </a:pPr>
            <a:r>
              <a:rPr lang="en-GB" dirty="0" smtClean="0"/>
              <a:t>Such </a:t>
            </a:r>
            <a:r>
              <a:rPr lang="en-GB" dirty="0"/>
              <a:t>learning differs </a:t>
            </a:r>
            <a:r>
              <a:rPr lang="en-GB" dirty="0" smtClean="0"/>
              <a:t>form </a:t>
            </a:r>
            <a:r>
              <a:rPr lang="en-GB" dirty="0"/>
              <a:t>traditional instruction and </a:t>
            </a:r>
            <a:r>
              <a:rPr lang="en-GB" dirty="0" smtClean="0"/>
              <a:t>it </a:t>
            </a:r>
            <a:r>
              <a:rPr lang="en-GB" dirty="0"/>
              <a:t>has been often described </a:t>
            </a:r>
            <a:r>
              <a:rPr lang="en-GB" dirty="0" smtClean="0"/>
              <a:t>as </a:t>
            </a:r>
            <a:r>
              <a:rPr lang="en-GB" b="1" dirty="0" smtClean="0"/>
              <a:t>peer </a:t>
            </a:r>
            <a:r>
              <a:rPr lang="en-GB" b="1" dirty="0"/>
              <a:t>pressure learning</a:t>
            </a:r>
            <a:r>
              <a:rPr lang="en-GB" dirty="0"/>
              <a:t> process.  </a:t>
            </a:r>
            <a:endParaRPr lang="en-GB" dirty="0" smtClean="0"/>
          </a:p>
          <a:p>
            <a:pPr marL="0" indent="0">
              <a:buNone/>
            </a:pPr>
            <a:r>
              <a:rPr lang="en-GB" dirty="0" smtClean="0"/>
              <a:t>This learning process entails though some risks; both for the young people and the field of media literacy education.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86" y="1291804"/>
            <a:ext cx="5579577" cy="5579577"/>
          </a:xfrm>
          <a:prstGeom prst="rect">
            <a:avLst/>
          </a:prstGeom>
        </p:spPr>
      </p:pic>
    </p:spTree>
    <p:extLst>
      <p:ext uri="{BB962C8B-B14F-4D97-AF65-F5344CB8AC3E}">
        <p14:creationId xmlns:p14="http://schemas.microsoft.com/office/powerpoint/2010/main" val="2282792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ARDET Course template">
  <a:themeElements>
    <a:clrScheme name="YMB">
      <a:dk1>
        <a:srgbClr val="FFFFFF"/>
      </a:dk1>
      <a:lt1>
        <a:srgbClr val="FFFFFF"/>
      </a:lt1>
      <a:dk2>
        <a:srgbClr val="323232"/>
      </a:dk2>
      <a:lt2>
        <a:srgbClr val="323232"/>
      </a:lt2>
      <a:accent1>
        <a:srgbClr val="F4C05E"/>
      </a:accent1>
      <a:accent2>
        <a:srgbClr val="E45246"/>
      </a:accent2>
      <a:accent3>
        <a:srgbClr val="238E46"/>
      </a:accent3>
      <a:accent4>
        <a:srgbClr val="323232"/>
      </a:accent4>
      <a:accent5>
        <a:srgbClr val="F4C05E"/>
      </a:accent5>
      <a:accent6>
        <a:srgbClr val="E45246"/>
      </a:accent6>
      <a:hlink>
        <a:srgbClr val="41C76A"/>
      </a:hlink>
      <a:folHlink>
        <a:srgbClr val="64CC82"/>
      </a:folHlink>
    </a:clrScheme>
    <a:fontScheme name="YMB">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7975</TotalTime>
  <Words>1544</Words>
  <Application>Microsoft Office PowerPoint</Application>
  <PresentationFormat>Widescreen</PresentationFormat>
  <Paragraphs>114</Paragraphs>
  <Slides>17</Slides>
  <Notes>2</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17</vt:i4>
      </vt:variant>
    </vt:vector>
  </HeadingPairs>
  <TitlesOfParts>
    <vt:vector size="30" baseType="lpstr">
      <vt:lpstr>Arial</vt:lpstr>
      <vt:lpstr>Calibri</vt:lpstr>
      <vt:lpstr>Calibri Light</vt:lpstr>
      <vt:lpstr>Open Sans</vt:lpstr>
      <vt:lpstr>Roboto Slab</vt:lpstr>
      <vt:lpstr>Taffy</vt:lpstr>
      <vt:lpstr>CARDET Course template</vt:lpstr>
      <vt:lpstr>1_Custom Design</vt:lpstr>
      <vt:lpstr>2_Custom Design</vt:lpstr>
      <vt:lpstr>Custom Design</vt:lpstr>
      <vt:lpstr>3_Custom Design</vt:lpstr>
      <vt:lpstr>4_Custom Design</vt:lpstr>
      <vt:lpstr>5_Custom Design</vt:lpstr>
      <vt:lpstr>Media Literacy</vt:lpstr>
      <vt:lpstr>Objectives</vt:lpstr>
      <vt:lpstr>According to the European Charter of Media Literacy, there are seven areas of competences (or uses) related to media literacy </vt:lpstr>
      <vt:lpstr>What is Active Citizenship?</vt:lpstr>
      <vt:lpstr>Media Literacy and Active Citizenship</vt:lpstr>
      <vt:lpstr>Media Literacy and Active Citizenship</vt:lpstr>
      <vt:lpstr>Media Literacy and Employment</vt:lpstr>
      <vt:lpstr>Media Literacy and Employment</vt:lpstr>
      <vt:lpstr>Media Literacy Education Vs Peer Pressure </vt:lpstr>
      <vt:lpstr>Risks of Peer Pressure Learning</vt:lpstr>
      <vt:lpstr>Media Literacy Education </vt:lpstr>
      <vt:lpstr>Activity 1 (part 1)</vt:lpstr>
      <vt:lpstr>Activity 1 (part 2)</vt:lpstr>
      <vt:lpstr>Activity 2</vt:lpstr>
      <vt:lpstr>Evaluation</vt:lpstr>
      <vt:lpstr>References</vt:lpstr>
      <vt:lpstr>End of Unit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Eleni Nicolaou</cp:lastModifiedBy>
  <cp:revision>188</cp:revision>
  <dcterms:created xsi:type="dcterms:W3CDTF">2019-11-27T07:34:47Z</dcterms:created>
  <dcterms:modified xsi:type="dcterms:W3CDTF">2020-08-13T09:24:59Z</dcterms:modified>
</cp:coreProperties>
</file>