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60" r:id="rId4"/>
    <p:sldMasterId id="2147483696" r:id="rId5"/>
    <p:sldMasterId id="2147483708" r:id="rId6"/>
    <p:sldMasterId id="2147483720" r:id="rId7"/>
  </p:sldMasterIdLst>
  <p:sldIdLst>
    <p:sldId id="259" r:id="rId8"/>
    <p:sldId id="293" r:id="rId9"/>
    <p:sldId id="291" r:id="rId10"/>
    <p:sldId id="316" r:id="rId11"/>
    <p:sldId id="270" r:id="rId12"/>
    <p:sldId id="294" r:id="rId13"/>
    <p:sldId id="292" r:id="rId14"/>
    <p:sldId id="295" r:id="rId15"/>
    <p:sldId id="296" r:id="rId16"/>
    <p:sldId id="317" r:id="rId17"/>
    <p:sldId id="297" r:id="rId18"/>
    <p:sldId id="298" r:id="rId19"/>
    <p:sldId id="299" r:id="rId20"/>
    <p:sldId id="301" r:id="rId21"/>
    <p:sldId id="322" r:id="rId22"/>
    <p:sldId id="326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A"/>
    <a:srgbClr val="1D9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5269334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8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43478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3141869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34026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943478"/>
            <a:ext cx="8216855" cy="4617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83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1056" y="4691517"/>
            <a:ext cx="5575982" cy="1869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30469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4720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5386" y="4906737"/>
            <a:ext cx="5579578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4982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49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3310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3841502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0316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797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3457478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44185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32888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6822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2286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Pentagon 8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291805"/>
            <a:ext cx="11520000" cy="4493176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509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7882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Pentagon 13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9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96863"/>
            <a:ext cx="6964137" cy="11071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Course title goes here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962" y="1546085"/>
            <a:ext cx="5113337" cy="855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accent6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Unit title goes here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19" y="217613"/>
            <a:ext cx="3423568" cy="123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6164444"/>
            <a:ext cx="1932376" cy="404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256091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91223" y="398463"/>
            <a:ext cx="7832271" cy="9814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End of Module</a:t>
            </a:r>
            <a:endParaRPr lang="el-GR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>
          <a:xfrm>
            <a:off x="125413" y="6164444"/>
            <a:ext cx="1731962" cy="40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4617659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7805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20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34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7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263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30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670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4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36547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65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04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501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701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89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96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53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79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092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95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7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2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378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2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9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13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5531175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3788" y="1212611"/>
            <a:ext cx="5531175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779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1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430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310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64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36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26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28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4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206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31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4963" y="5989638"/>
            <a:ext cx="5531174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Objectives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" y="6059034"/>
            <a:ext cx="432707" cy="43270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11426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23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46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61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14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9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389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8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691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79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0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27126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095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703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93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88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56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31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197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2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6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82555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305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29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126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618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0025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435100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280295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17080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435100"/>
            <a:ext cx="8216855" cy="51260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 / 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58342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4.jp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4963" y="296863"/>
            <a:ext cx="11520000" cy="715879"/>
          </a:xfrm>
          <a:prstGeom prst="rect">
            <a:avLst/>
          </a:prstGeom>
        </p:spPr>
        <p:txBody>
          <a:bodyPr vert="horz" lIns="54000" tIns="54000" rIns="54000" bIns="54000" rtlCol="0" anchor="ctr">
            <a:noAutofit/>
          </a:bodyPr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74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50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9146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501-5804-4997-81BD-4C06B713886A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0"/>
            <a:ext cx="1225832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D0-580B-4807-BF93-4E4F6B81937E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1" y="3679314"/>
            <a:ext cx="3319904" cy="1433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26533" y="2184028"/>
            <a:ext cx="9144000" cy="74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l-GR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50680" y="3201149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EC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B46D-5F48-43EE-BD2C-FDBE424CAB3F}" type="datetimeFigureOut">
              <a:rPr lang="el-GR" smtClean="0"/>
              <a:t>13/8/2020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2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9655"/>
            <a:ext cx="4426083" cy="1911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524000" y="4319525"/>
            <a:ext cx="9144000" cy="46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24000" y="4552109"/>
            <a:ext cx="8686508" cy="1404135"/>
            <a:chOff x="999780" y="4165754"/>
            <a:chExt cx="10090765" cy="163112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0" y="4165754"/>
              <a:ext cx="2095835" cy="1631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15" y="4554831"/>
              <a:ext cx="1625218" cy="7579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39" y="4686043"/>
              <a:ext cx="1428750" cy="590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414" y="4532938"/>
              <a:ext cx="801701" cy="801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762" y="4532938"/>
              <a:ext cx="756050" cy="7560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097" y="4589398"/>
              <a:ext cx="1851448" cy="49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nectsafely.org/wp-content/uploads/Hate-Speech-8.5x11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e-E6W8VG0" TargetMode="External"/><Relationship Id="rId2" Type="http://schemas.openxmlformats.org/officeDocument/2006/relationships/hyperlink" Target="https://www.azquotes.com/quotes/topics/hate-speech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6szDpPh1A" TargetMode="External"/><Relationship Id="rId2" Type="http://schemas.openxmlformats.org/officeDocument/2006/relationships/hyperlink" Target="https://www.youtube.com/watch?v=4r0cCmFVMIg&amp;t=103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Hate speech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2: What is Hate speech?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1697" y="3497992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97" y="3717234"/>
            <a:ext cx="1044254" cy="7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Exercise 10 -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Victim groups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3" y="1203496"/>
            <a:ext cx="10991269" cy="36845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u-H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Tell us some examples in each categor</a:t>
            </a:r>
            <a:r>
              <a:rPr lang="en-GB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</a:t>
            </a:r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hu-HU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u-H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Have you ever had experience?</a:t>
            </a:r>
            <a:endParaRPr lang="hu-HU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u-H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Have you ever heard or read hate speech?</a:t>
            </a:r>
            <a:endParaRPr lang="el-GR" sz="18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520779"/>
            <a:ext cx="3216874" cy="774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cs typeface="Arial" panose="020B0604020202020204" pitchFamily="34" charset="0"/>
              </a:rPr>
              <a:t>Race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2559" y="2520779"/>
            <a:ext cx="3229231" cy="774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cs typeface="Arial" panose="020B0604020202020204" pitchFamily="34" charset="0"/>
              </a:rPr>
              <a:t>Religion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7920" y="2520779"/>
            <a:ext cx="3241585" cy="774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cs typeface="Arial" panose="020B0604020202020204" pitchFamily="34" charset="0"/>
              </a:rPr>
              <a:t>Sexual orientation</a:t>
            </a:r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843" y="3356358"/>
            <a:ext cx="3229231" cy="2505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32559" y="3334739"/>
            <a:ext cx="3229231" cy="2505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20275" y="3334739"/>
            <a:ext cx="3229231" cy="2505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Relationships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Hate speech harms our relationships with each other. </a:t>
            </a:r>
            <a:endParaRPr lang="hu-HU" b="1" i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It </a:t>
            </a:r>
            <a:r>
              <a:rPr lang="en-US" dirty="0">
                <a:latin typeface="+mn-lt"/>
                <a:cs typeface="Arial" panose="020B0604020202020204" pitchFamily="34" charset="0"/>
              </a:rPr>
              <a:t>interferes with our ability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communicate </a:t>
            </a:r>
            <a:r>
              <a:rPr lang="en-US" dirty="0">
                <a:latin typeface="+mn-lt"/>
                <a:cs typeface="Arial" panose="020B0604020202020204" pitchFamily="34" charset="0"/>
              </a:rPr>
              <a:t>with others and to empathize. Because it often relies on stereotypes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scapegoating</a:t>
            </a:r>
            <a:r>
              <a:rPr lang="en-US" dirty="0">
                <a:latin typeface="+mn-lt"/>
                <a:cs typeface="Arial" panose="020B0604020202020204" pitchFamily="34" charset="0"/>
              </a:rPr>
              <a:t>, it negatively impacts our ability to address the root causes 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social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problems</a:t>
            </a:r>
            <a:r>
              <a:rPr lang="en-US" dirty="0">
                <a:latin typeface="+mn-lt"/>
                <a:cs typeface="Arial" panose="020B0604020202020204" pitchFamily="34" charset="0"/>
              </a:rPr>
              <a:t>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Therefore </a:t>
            </a:r>
            <a:r>
              <a:rPr lang="en-US" dirty="0">
                <a:latin typeface="+mn-lt"/>
                <a:cs typeface="Arial" panose="020B0604020202020204" pitchFamily="34" charset="0"/>
              </a:rPr>
              <a:t>hate speech can also harm communities, even when it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targets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individuals</a:t>
            </a:r>
            <a:r>
              <a:rPr lang="hu-HU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9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Harming everyone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Hate speech harms everyone.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Expressions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hate against minority populations can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used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normalize discrimination, outbreaks of hate crimes, and targeted violence.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Even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for </a:t>
            </a:r>
            <a:r>
              <a:rPr lang="en-US" dirty="0">
                <a:latin typeface="+mn-lt"/>
                <a:cs typeface="Arial" panose="020B0604020202020204" pitchFamily="34" charset="0"/>
              </a:rPr>
              <a:t>those who simply witness it, hate speech harms our ability to effectively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process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information</a:t>
            </a:r>
            <a:r>
              <a:rPr lang="en-US" dirty="0">
                <a:latin typeface="+mn-lt"/>
                <a:cs typeface="Arial" panose="020B0604020202020204" pitchFamily="34" charset="0"/>
              </a:rPr>
              <a:t>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Many </a:t>
            </a:r>
            <a:r>
              <a:rPr lang="en-US" dirty="0">
                <a:latin typeface="+mn-lt"/>
                <a:cs typeface="Arial" panose="020B0604020202020204" pitchFamily="34" charset="0"/>
              </a:rPr>
              <a:t>examples of online disinformation are centered around exploiting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social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struggles </a:t>
            </a:r>
            <a:r>
              <a:rPr lang="en-US" dirty="0">
                <a:latin typeface="+mn-lt"/>
                <a:cs typeface="Arial" panose="020B0604020202020204" pitchFamily="34" charset="0"/>
              </a:rPr>
              <a:t>around race and ethnicity, deepening these social rifts through use 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hate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speech</a:t>
            </a:r>
            <a:r>
              <a:rPr lang="en-US" dirty="0">
                <a:latin typeface="+mn-lt"/>
                <a:cs typeface="Arial" panose="020B0604020202020204" pitchFamily="34" charset="0"/>
              </a:rPr>
              <a:t>. This is designed to inflame our emotions and prevent us from evaluating the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truth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or </a:t>
            </a:r>
            <a:r>
              <a:rPr lang="en-US" dirty="0">
                <a:latin typeface="+mn-lt"/>
                <a:cs typeface="Arial" panose="020B0604020202020204" pitchFamily="34" charset="0"/>
              </a:rPr>
              <a:t>falsity of the claim.</a:t>
            </a:r>
            <a:endParaRPr lang="hu-HU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Hate speech appearing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The majority of public critique about hate speech falls on mainstream popular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platforms,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but </a:t>
            </a:r>
            <a:r>
              <a:rPr lang="en-US" dirty="0">
                <a:latin typeface="+mn-lt"/>
                <a:cs typeface="Arial" panose="020B0604020202020204" pitchFamily="34" charset="0"/>
              </a:rPr>
              <a:t>many young people are moving to newer online spaces, especially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gaming-related,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live </a:t>
            </a:r>
            <a:r>
              <a:rPr lang="en-US" dirty="0">
                <a:latin typeface="+mn-lt"/>
                <a:cs typeface="Arial" panose="020B0604020202020204" pitchFamily="34" charset="0"/>
              </a:rPr>
              <a:t>streaming, and image sharing platforms.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Hate speech can also be found in chat rooms or message board-style forums,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including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ones </a:t>
            </a:r>
            <a:r>
              <a:rPr lang="en-US" dirty="0">
                <a:latin typeface="+mn-lt"/>
                <a:cs typeface="Arial" panose="020B0604020202020204" pitchFamily="34" charset="0"/>
              </a:rPr>
              <a:t>known for so-called “controversial speech" and more mainstream sites where it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can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slip </a:t>
            </a:r>
            <a:r>
              <a:rPr lang="en-US" dirty="0">
                <a:latin typeface="+mn-lt"/>
                <a:cs typeface="Arial" panose="020B0604020202020204" pitchFamily="34" charset="0"/>
              </a:rPr>
              <a:t>in during live gaming sessions or chats or forums that are not constantly moderated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Hate speech can be found in videos, cartoons, drawing, even photos. Image and video based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platforms can also contain hateful content. These have a range of moderation, from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users enforcing and creating the rules to no moderation. 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The boards contain user generated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content, and in some forums, any type of content is allowed. Message boards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are the birthplace of many memes and internet hoaxes, which can often include hateful</a:t>
            </a:r>
            <a:r>
              <a:rPr lang="hu-HU" dirty="0">
                <a:latin typeface="+mn-lt"/>
                <a:cs typeface="Arial" panose="020B0604020202020204" pitchFamily="34" charset="0"/>
              </a:rPr>
              <a:t> speech.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+mj-lt"/>
                <a:cs typeface="Arial" panose="020B0604020202020204" pitchFamily="34" charset="0"/>
              </a:rPr>
              <a:t>Hate speech appearing</a:t>
            </a:r>
            <a:endParaRPr lang="hu-HU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Hate speech also occur in image and video sharing platforms, some of which are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extremely well-known and popular. The bigger ones and even some of the smaller ones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are moderated forums, but they still have challenges with content moderation, due to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lack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context presented with the images.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US" dirty="0">
                <a:latin typeface="+mn-lt"/>
                <a:cs typeface="Arial" panose="020B0604020202020204" pitchFamily="34" charset="0"/>
              </a:rPr>
              <a:t>platforms contain a mix 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user-generated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content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advertisements. Youth and internet influencers are often found here,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opposed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Facebook and Twitter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+mn-lt"/>
                <a:cs typeface="Arial" panose="020B0604020202020204" pitchFamily="34" charset="0"/>
              </a:rPr>
              <a:t>Hate </a:t>
            </a:r>
            <a:r>
              <a:rPr lang="en-US" dirty="0">
                <a:latin typeface="+mn-lt"/>
                <a:cs typeface="Arial" panose="020B0604020202020204" pitchFamily="34" charset="0"/>
              </a:rPr>
              <a:t>speech flourishes on fringe platforms. New platforms are developed all the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time, and sometimes existing platforms shut down. 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Many of these fringe platforms were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developed in response to content moderation and concerns over “censorship” on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mainstream platforms. 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Generally, any type of content is permitted, and many users are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part of fringe groups or extremist audiences that produce and consume hate speech.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7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Reference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Brittan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Heller, J.D., and Larry Magid,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Ed.D.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, 2017 – Combating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Hate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Speech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, p.1-3.: </a:t>
            </a:r>
            <a:r>
              <a:rPr lang="hu-HU" sz="1400" dirty="0">
                <a:latin typeface="+mn-lt"/>
                <a:hlinkClick r:id="rId2"/>
              </a:rPr>
              <a:t>https://www.connectsafely.org/wp-content/uploads/Hate-Speech-8.5x11.pdf</a:t>
            </a:r>
            <a:endParaRPr lang="hu-HU" sz="14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i="1" u="sng" dirty="0">
              <a:latin typeface="+mn-lt"/>
            </a:endParaRPr>
          </a:p>
          <a:p>
            <a:pPr marL="0" indent="0">
              <a:buNone/>
            </a:pPr>
            <a:endParaRPr lang="hu-HU" sz="1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0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End of Unit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931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The Internet d</a:t>
            </a:r>
            <a:r>
              <a:rPr lang="en-GB" b="1" dirty="0" err="1" smtClean="0">
                <a:latin typeface="+mj-lt"/>
                <a:cs typeface="Arial" panose="020B0604020202020204" pitchFamily="34" charset="0"/>
              </a:rPr>
              <a:t>i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mension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The internet is making it possible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for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people </a:t>
            </a:r>
            <a:r>
              <a:rPr lang="en-US" dirty="0">
                <a:latin typeface="+mn-lt"/>
                <a:cs typeface="Arial" panose="020B0604020202020204" pitchFamily="34" charset="0"/>
              </a:rPr>
              <a:t>around the world to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communicate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with </a:t>
            </a:r>
            <a:r>
              <a:rPr lang="en-US" dirty="0">
                <a:latin typeface="+mn-lt"/>
                <a:cs typeface="Arial" panose="020B0604020202020204" pitchFamily="34" charset="0"/>
              </a:rPr>
              <a:t>lightning speed and, for the most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part,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it’s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>
                <a:latin typeface="+mn-lt"/>
                <a:cs typeface="Arial" panose="020B0604020202020204" pitchFamily="34" charset="0"/>
              </a:rPr>
              <a:t>a good thing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hile </a:t>
            </a:r>
            <a:r>
              <a:rPr lang="en-US" dirty="0">
                <a:latin typeface="+mn-lt"/>
                <a:cs typeface="Arial" panose="020B0604020202020204" pitchFamily="34" charset="0"/>
              </a:rPr>
              <a:t>most of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online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interaction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is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kind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 </a:t>
            </a:r>
            <a:r>
              <a:rPr lang="en-US" dirty="0">
                <a:latin typeface="+mn-lt"/>
                <a:cs typeface="Arial" panose="020B0604020202020204" pitchFamily="34" charset="0"/>
              </a:rPr>
              <a:t>respectful, there are those who use it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demean</a:t>
            </a:r>
            <a:r>
              <a:rPr lang="en-US" dirty="0">
                <a:latin typeface="+mn-lt"/>
                <a:cs typeface="Arial" panose="020B0604020202020204" pitchFamily="34" charset="0"/>
              </a:rPr>
              <a:t>, insult, bully and abuse.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Hateful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speech </a:t>
            </a:r>
            <a:r>
              <a:rPr lang="en-US" dirty="0">
                <a:latin typeface="+mn-lt"/>
                <a:cs typeface="Arial" panose="020B0604020202020204" pitchFamily="34" charset="0"/>
              </a:rPr>
              <a:t>is horrible no matter who it’s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aimed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at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who witnesses it, but it’s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especially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troubling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when it affects children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teens,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who </a:t>
            </a:r>
            <a:r>
              <a:rPr lang="en-US" dirty="0">
                <a:latin typeface="+mn-lt"/>
                <a:cs typeface="Arial" panose="020B0604020202020204" pitchFamily="34" charset="0"/>
              </a:rPr>
              <a:t>may not have the experience level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emotional </a:t>
            </a:r>
            <a:r>
              <a:rPr lang="en-US" dirty="0">
                <a:latin typeface="+mn-lt"/>
                <a:cs typeface="Arial" panose="020B0604020202020204" pitchFamily="34" charset="0"/>
              </a:rPr>
              <a:t>maturity to compartmentalize it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know </a:t>
            </a:r>
            <a:r>
              <a:rPr lang="en-US" dirty="0">
                <a:latin typeface="+mn-lt"/>
                <a:cs typeface="Arial" panose="020B0604020202020204" pitchFamily="34" charset="0"/>
              </a:rPr>
              <a:t>where to seek help.</a:t>
            </a:r>
            <a:endParaRPr lang="hu-HU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What is hate </a:t>
            </a:r>
            <a:r>
              <a:rPr lang="hu-HU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speech</a:t>
            </a:r>
            <a:endParaRPr lang="hu-HU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en-US" dirty="0">
                <a:latin typeface="+mn-lt"/>
                <a:cs typeface="Arial" panose="020B0604020202020204" pitchFamily="34" charset="0"/>
              </a:rPr>
              <a:t>busive or threatening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speech</a:t>
            </a:r>
            <a:r>
              <a:rPr lang="en-US" dirty="0">
                <a:latin typeface="+mn-lt"/>
                <a:cs typeface="Arial" panose="020B0604020202020204" pitchFamily="34" charset="0"/>
              </a:rPr>
              <a:t> or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writing</a:t>
            </a:r>
            <a:r>
              <a:rPr lang="en-US" dirty="0">
                <a:latin typeface="+mn-lt"/>
                <a:cs typeface="Arial" panose="020B0604020202020204" pitchFamily="34" charset="0"/>
              </a:rPr>
              <a:t> that expresses prejudice against a particular group, especially on the basis of race, religion, or sexual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orientation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ny </a:t>
            </a:r>
            <a:r>
              <a:rPr lang="en-US" dirty="0">
                <a:latin typeface="+mn-lt"/>
                <a:cs typeface="Arial" panose="020B0604020202020204" pitchFamily="34" charset="0"/>
              </a:rPr>
              <a:t>kind of communication in speech, writing or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behavior, that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attacks </a:t>
            </a:r>
            <a:r>
              <a:rPr lang="en-US" dirty="0">
                <a:latin typeface="+mn-lt"/>
                <a:cs typeface="Arial" panose="020B0604020202020204" pitchFamily="34" charset="0"/>
              </a:rPr>
              <a:t>or uses pejorative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or discriminatory language </a:t>
            </a:r>
            <a:r>
              <a:rPr lang="en-US" dirty="0">
                <a:latin typeface="+mn-lt"/>
                <a:cs typeface="Arial" panose="020B0604020202020204" pitchFamily="34" charset="0"/>
              </a:rPr>
              <a:t>with reference to a person or a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group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on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 basis of who they are, in other words, based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on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their religion, ethnicity,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nationality,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race</a:t>
            </a:r>
            <a:r>
              <a:rPr lang="en-US" dirty="0">
                <a:latin typeface="+mn-lt"/>
                <a:cs typeface="Arial" panose="020B0604020202020204" pitchFamily="34" charset="0"/>
              </a:rPr>
              <a:t>, colour, descent, gender or other identity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factor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.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5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Exercise 7 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-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u-HU" b="1" dirty="0">
                <a:latin typeface="+mj-lt"/>
                <a:cs typeface="Arial" panose="020B0604020202020204" pitchFamily="34" charset="0"/>
              </a:rPr>
              <a:t>H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ate speech in action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Here you can read news! Find hate speech in here!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https://www.azquotes.com/quotes/topics/hate-speech.html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Here you can watch movies! Investigate hate speech</a:t>
            </a:r>
            <a:r>
              <a:rPr lang="en-US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https://www.youtube.com/watch?v=Qpe-E6W8VG0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2527" y="2471546"/>
            <a:ext cx="5338119" cy="42177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7152" y="2435135"/>
            <a:ext cx="5338119" cy="42177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Hate speech </a:t>
            </a:r>
            <a:r>
              <a:rPr lang="en-GB" b="1" dirty="0" err="1">
                <a:latin typeface="+mj-lt"/>
                <a:cs typeface="Arial" panose="020B0604020202020204" pitchFamily="34" charset="0"/>
              </a:rPr>
              <a:t>V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s </a:t>
            </a:r>
            <a:r>
              <a:rPr lang="en-GB" b="1" dirty="0" err="1" smtClean="0">
                <a:latin typeface="+mj-lt"/>
                <a:cs typeface="Arial" panose="020B0604020202020204" pitchFamily="34" charset="0"/>
              </a:rPr>
              <a:t>C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ritical speech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Not all negative speech is hate speech. </a:t>
            </a:r>
            <a:endParaRPr lang="en-US" b="1" dirty="0" smtClean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You </a:t>
            </a:r>
            <a:r>
              <a:rPr lang="en-US" dirty="0">
                <a:latin typeface="+mn-lt"/>
                <a:cs typeface="Arial" panose="020B0604020202020204" pitchFamily="34" charset="0"/>
              </a:rPr>
              <a:t>could, for example, disagree with a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religious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doctrine </a:t>
            </a:r>
            <a:r>
              <a:rPr lang="en-US" dirty="0">
                <a:latin typeface="+mn-lt"/>
                <a:cs typeface="Arial" panose="020B0604020202020204" pitchFamily="34" charset="0"/>
              </a:rPr>
              <a:t>or policy without being hateful. You could be opposed to a government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whose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citizens </a:t>
            </a:r>
            <a:r>
              <a:rPr lang="en-US" dirty="0">
                <a:latin typeface="+mn-lt"/>
                <a:cs typeface="Arial" panose="020B0604020202020204" pitchFamily="34" charset="0"/>
              </a:rPr>
              <a:t>widely practice a particular religion or are from a dominant ethnic group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without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being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hateful to that group.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You </a:t>
            </a:r>
            <a:r>
              <a:rPr lang="en-US" dirty="0">
                <a:latin typeface="+mn-lt"/>
                <a:cs typeface="Arial" panose="020B0604020202020204" pitchFamily="34" charset="0"/>
              </a:rPr>
              <a:t>could criticize customs practiced by different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groups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without </a:t>
            </a:r>
            <a:r>
              <a:rPr lang="en-US" dirty="0">
                <a:latin typeface="+mn-lt"/>
                <a:cs typeface="Arial" panose="020B0604020202020204" pitchFamily="34" charset="0"/>
              </a:rPr>
              <a:t>necessarily demeaning individuals in those groups or threatening their well-being.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You can certainly disagree or criticize a public official or any other person without it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being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hate </a:t>
            </a:r>
            <a:r>
              <a:rPr lang="hu-HU" dirty="0">
                <a:latin typeface="+mn-lt"/>
                <a:cs typeface="Arial" panose="020B0604020202020204" pitchFamily="34" charset="0"/>
              </a:rPr>
              <a:t>speech.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Exercise 8 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-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 Hate speech in action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ead news!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Divide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critical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thinking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from hate speech!</a:t>
            </a:r>
          </a:p>
          <a:p>
            <a:pPr marL="0" indent="0"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527" y="1898189"/>
            <a:ext cx="5338119" cy="46395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1250" y="1898189"/>
            <a:ext cx="5338119" cy="46395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Hate speech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V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s. 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B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ullying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Hate speech and bullying often </a:t>
            </a:r>
            <a:r>
              <a:rPr lang="en-US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overlap.</a:t>
            </a:r>
            <a:r>
              <a:rPr lang="hu-HU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Bullying</a:t>
            </a:r>
            <a:r>
              <a:rPr lang="en-US" dirty="0">
                <a:latin typeface="+mn-lt"/>
                <a:cs typeface="Arial" panose="020B0604020202020204" pitchFamily="34" charset="0"/>
              </a:rPr>
              <a:t>, whether in-person or online,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defined </a:t>
            </a:r>
            <a:r>
              <a:rPr lang="en-US" dirty="0">
                <a:latin typeface="+mn-lt"/>
                <a:cs typeface="Arial" panose="020B0604020202020204" pitchFamily="34" charset="0"/>
              </a:rPr>
              <a:t>as repeated, unwanted,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aggressive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behavior </a:t>
            </a:r>
            <a:r>
              <a:rPr lang="en-US" dirty="0">
                <a:latin typeface="+mn-lt"/>
                <a:cs typeface="Arial" panose="020B0604020202020204" pitchFamily="34" charset="0"/>
              </a:rPr>
              <a:t>that involves a real or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perceived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power </a:t>
            </a:r>
            <a:r>
              <a:rPr lang="en-US" dirty="0">
                <a:latin typeface="+mn-lt"/>
                <a:cs typeface="Arial" panose="020B0604020202020204" pitchFamily="34" charset="0"/>
              </a:rPr>
              <a:t>imbalance. Often, but not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always,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bullying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can involve demeaning a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person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based </a:t>
            </a:r>
            <a:r>
              <a:rPr lang="en-US" dirty="0">
                <a:latin typeface="+mn-lt"/>
                <a:cs typeface="Arial" panose="020B0604020202020204" pitchFamily="34" charset="0"/>
              </a:rPr>
              <a:t>on characteristics such as their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race,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gender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>
                <a:latin typeface="+mn-lt"/>
                <a:cs typeface="Arial" panose="020B0604020202020204" pitchFamily="34" charset="0"/>
              </a:rPr>
              <a:t>identity</a:t>
            </a:r>
            <a:r>
              <a:rPr lang="hu-HU" dirty="0">
                <a:latin typeface="+mn-lt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+mn-lt"/>
                <a:cs typeface="Arial" panose="020B0604020202020204" pitchFamily="34" charset="0"/>
              </a:rPr>
              <a:t>sexual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>
                <a:latin typeface="+mn-lt"/>
                <a:cs typeface="Arial" panose="020B0604020202020204" pitchFamily="34" charset="0"/>
              </a:rPr>
              <a:t>orientation</a:t>
            </a:r>
            <a:r>
              <a:rPr lang="hu-HU" dirty="0">
                <a:latin typeface="+mn-lt"/>
                <a:cs typeface="Arial" panose="020B0604020202020204" pitchFamily="34" charset="0"/>
              </a:rPr>
              <a:t>,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religion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dirty="0">
                <a:latin typeface="+mn-lt"/>
                <a:cs typeface="Arial" panose="020B0604020202020204" pitchFamily="34" charset="0"/>
              </a:rPr>
              <a:t>disability or body image.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In </a:t>
            </a:r>
            <a:r>
              <a:rPr lang="en-US" dirty="0">
                <a:latin typeface="+mn-lt"/>
                <a:cs typeface="Arial" panose="020B0604020202020204" pitchFamily="34" charset="0"/>
              </a:rPr>
              <a:t>some of these cases, depending on the motivation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content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of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 aggression, bullying could also be defined as hate speech. In these cases,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bullying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takes </a:t>
            </a:r>
            <a:r>
              <a:rPr lang="en-US" dirty="0">
                <a:latin typeface="+mn-lt"/>
                <a:cs typeface="Arial" panose="020B0604020202020204" pitchFamily="34" charset="0"/>
              </a:rPr>
              <a:t>on an especially harmful dimension.</a:t>
            </a:r>
            <a:endParaRPr lang="hu-HU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Exercise 9 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-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u-HU" b="1" dirty="0">
                <a:latin typeface="+mj-lt"/>
                <a:cs typeface="Arial" panose="020B0604020202020204" pitchFamily="34" charset="0"/>
              </a:rPr>
              <a:t>H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ate speech in action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Here you can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read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+mn-lt"/>
                <a:cs typeface="Arial" panose="020B0604020202020204" pitchFamily="34" charset="0"/>
              </a:rPr>
              <a:t>news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! Find here bullying and hate speech elements!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https://www.youtube.com/watch?v=4r0cCmFVMIg&amp;t=103s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Here you can read stories! What happened and how would you intervene?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https://www.youtube.com/watch?v=Cn6szDpPh1A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892" y="2679050"/>
            <a:ext cx="5338119" cy="38343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7152" y="2679050"/>
            <a:ext cx="5338119" cy="38343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Victim groups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Hate speech can harm individuals, communities and societies. </a:t>
            </a:r>
            <a:endParaRPr lang="hu-HU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Research </a:t>
            </a:r>
            <a:r>
              <a:rPr lang="en-US" dirty="0">
                <a:latin typeface="+mn-lt"/>
                <a:cs typeface="Arial" panose="020B0604020202020204" pitchFamily="34" charset="0"/>
              </a:rPr>
              <a:t>focused on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impact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racial, ethnic, religious, gendered, and LGBTQ hate speech finds that the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targets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of </a:t>
            </a:r>
            <a:r>
              <a:rPr lang="en-US" dirty="0">
                <a:latin typeface="+mn-lt"/>
                <a:cs typeface="Arial" panose="020B0604020202020204" pitchFamily="34" charset="0"/>
              </a:rPr>
              <a:t>hate speech can experience negative emotional, mental, and physical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consequences.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These </a:t>
            </a:r>
            <a:r>
              <a:rPr lang="en-US" dirty="0">
                <a:latin typeface="+mn-lt"/>
                <a:cs typeface="Arial" panose="020B0604020202020204" pitchFamily="34" charset="0"/>
              </a:rPr>
              <a:t>can include low self-worth, anxiety, fear for their lives, and even self-harm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suicide</a:t>
            </a:r>
            <a:r>
              <a:rPr lang="hu-HU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DET Course template">
  <a:themeElements>
    <a:clrScheme name="YMB">
      <a:dk1>
        <a:srgbClr val="FFFFFF"/>
      </a:dk1>
      <a:lt1>
        <a:srgbClr val="FFFFFF"/>
      </a:lt1>
      <a:dk2>
        <a:srgbClr val="323232"/>
      </a:dk2>
      <a:lt2>
        <a:srgbClr val="323232"/>
      </a:lt2>
      <a:accent1>
        <a:srgbClr val="F4C05E"/>
      </a:accent1>
      <a:accent2>
        <a:srgbClr val="E45246"/>
      </a:accent2>
      <a:accent3>
        <a:srgbClr val="238E46"/>
      </a:accent3>
      <a:accent4>
        <a:srgbClr val="323232"/>
      </a:accent4>
      <a:accent5>
        <a:srgbClr val="F4C05E"/>
      </a:accent5>
      <a:accent6>
        <a:srgbClr val="E45246"/>
      </a:accent6>
      <a:hlink>
        <a:srgbClr val="41C76A"/>
      </a:hlink>
      <a:folHlink>
        <a:srgbClr val="64CC82"/>
      </a:folHlink>
    </a:clrScheme>
    <a:fontScheme name="YMB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1113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Roboto Slab</vt:lpstr>
      <vt:lpstr>CARDET Course template</vt:lpstr>
      <vt:lpstr>1_Custom Design</vt:lpstr>
      <vt:lpstr>2_Custom Design</vt:lpstr>
      <vt:lpstr>Custom Design</vt:lpstr>
      <vt:lpstr>3_Custom Design</vt:lpstr>
      <vt:lpstr>4_Custom Design</vt:lpstr>
      <vt:lpstr>5_Custom Design</vt:lpstr>
      <vt:lpstr>Hate speech</vt:lpstr>
      <vt:lpstr>The Internet dimension</vt:lpstr>
      <vt:lpstr>What is hate speech</vt:lpstr>
      <vt:lpstr>Exercise 7 - Hate speech in action</vt:lpstr>
      <vt:lpstr>Hate speech Vs Critical speech</vt:lpstr>
      <vt:lpstr>Exercise 8 - Hate speech in action</vt:lpstr>
      <vt:lpstr>Hate speech Vs. Bullying</vt:lpstr>
      <vt:lpstr>Exercise 9 - Hate speech in action</vt:lpstr>
      <vt:lpstr>Victim groups</vt:lpstr>
      <vt:lpstr>Exercise 10 - Victim groups</vt:lpstr>
      <vt:lpstr>Relationships</vt:lpstr>
      <vt:lpstr>Harming everyone</vt:lpstr>
      <vt:lpstr>Hate speech appearing</vt:lpstr>
      <vt:lpstr>Hate speech appearing</vt:lpstr>
      <vt:lpstr>Reference</vt:lpstr>
      <vt:lpstr>End of Unit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Eleni Nicolaou</cp:lastModifiedBy>
  <cp:revision>69</cp:revision>
  <dcterms:created xsi:type="dcterms:W3CDTF">2019-11-27T07:34:47Z</dcterms:created>
  <dcterms:modified xsi:type="dcterms:W3CDTF">2020-08-13T09:27:55Z</dcterms:modified>
</cp:coreProperties>
</file>