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672" r:id="rId2"/>
    <p:sldMasterId id="2147483684" r:id="rId3"/>
    <p:sldMasterId id="2147483660" r:id="rId4"/>
    <p:sldMasterId id="2147483696" r:id="rId5"/>
    <p:sldMasterId id="2147483708" r:id="rId6"/>
    <p:sldMasterId id="2147483720" r:id="rId7"/>
  </p:sldMasterIdLst>
  <p:sldIdLst>
    <p:sldId id="284" r:id="rId8"/>
    <p:sldId id="285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302" r:id="rId17"/>
    <p:sldId id="294" r:id="rId18"/>
    <p:sldId id="296" r:id="rId19"/>
    <p:sldId id="286" r:id="rId20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9245"/>
    <a:srgbClr val="FEC8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2" autoAdjust="0"/>
    <p:restoredTop sz="94660"/>
  </p:normalViewPr>
  <p:slideViewPr>
    <p:cSldViewPr snapToGrid="0">
      <p:cViewPr varScale="1">
        <p:scale>
          <a:sx n="50" d="100"/>
          <a:sy n="50" d="100"/>
        </p:scale>
        <p:origin x="58" y="6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ext - 1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800">
                <a:latin typeface="+mn-lt"/>
                <a:ea typeface="Roboto Slab" pitchFamily="2" charset="0"/>
              </a:defRPr>
            </a:lvl1pPr>
          </a:lstStyle>
          <a:p>
            <a:r>
              <a:rPr lang="en-US" dirty="0" smtClean="0"/>
              <a:t>Section title goes here</a:t>
            </a:r>
            <a:endParaRPr lang="el-GR" dirty="0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2"/>
          </p:nvPr>
        </p:nvSpPr>
        <p:spPr>
          <a:xfrm>
            <a:off x="334963" y="1291804"/>
            <a:ext cx="11520000" cy="5269334"/>
          </a:xfrm>
          <a:prstGeom prst="rect">
            <a:avLst/>
          </a:prstGeom>
        </p:spPr>
        <p:txBody>
          <a:bodyPr/>
          <a:lstStyle>
            <a:lvl1pPr algn="l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defRPr sz="180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98547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ubtitle Text - 1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Section title goes here</a:t>
            </a:r>
            <a:endParaRPr lang="el-GR" dirty="0"/>
          </a:p>
        </p:txBody>
      </p:sp>
      <p:sp>
        <p:nvSpPr>
          <p:cNvPr id="2" name="Rectangle 1"/>
          <p:cNvSpPr/>
          <p:nvPr userDrawn="1"/>
        </p:nvSpPr>
        <p:spPr>
          <a:xfrm>
            <a:off x="6281056" y="4691517"/>
            <a:ext cx="5575982" cy="18696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6"/>
                </a:solidFill>
              </a:rPr>
              <a:t>Quote</a:t>
            </a:r>
            <a:r>
              <a:rPr lang="en-US" baseline="0" dirty="0" smtClean="0">
                <a:solidFill>
                  <a:schemeClr val="accent6"/>
                </a:solidFill>
              </a:rPr>
              <a:t> text here</a:t>
            </a:r>
            <a:endParaRPr lang="el-GR" dirty="0">
              <a:solidFill>
                <a:schemeClr val="accent6"/>
              </a:solidFill>
            </a:endParaRPr>
          </a:p>
        </p:txBody>
      </p:sp>
      <p:sp>
        <p:nvSpPr>
          <p:cNvPr id="6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332888" y="1291804"/>
            <a:ext cx="5533249" cy="5269334"/>
          </a:xfrm>
          <a:prstGeom prst="rect">
            <a:avLst/>
          </a:prstGeom>
        </p:spPr>
        <p:txBody>
          <a:bodyPr/>
          <a:lstStyle>
            <a:lvl1pPr>
              <a:defRPr lang="en-US" sz="180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algn="l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Content goes here (text / image / diagram / video). Make sure all media/graphics fit the column width, for better display results. 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6273311" y="1291804"/>
            <a:ext cx="5581652" cy="3046931"/>
          </a:xfrm>
          <a:prstGeom prst="rect">
            <a:avLst/>
          </a:prstGeom>
        </p:spPr>
        <p:txBody>
          <a:bodyPr/>
          <a:lstStyle>
            <a:lvl1pPr>
              <a:defRPr lang="en-US" sz="180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algn="l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Content goes here (text / image / diagram / video). Make sure all media/graphics fit the column width, for better display results. </a:t>
            </a:r>
          </a:p>
        </p:txBody>
      </p:sp>
    </p:spTree>
    <p:extLst>
      <p:ext uri="{BB962C8B-B14F-4D97-AF65-F5344CB8AC3E}">
        <p14:creationId xmlns:p14="http://schemas.microsoft.com/office/powerpoint/2010/main" val="24108365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ubtitle Text - 1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Section title goes here</a:t>
            </a:r>
            <a:endParaRPr lang="el-GR" dirty="0"/>
          </a:p>
        </p:txBody>
      </p:sp>
      <p:sp>
        <p:nvSpPr>
          <p:cNvPr id="7" name="Rectangle 6"/>
          <p:cNvSpPr/>
          <p:nvPr userDrawn="1"/>
        </p:nvSpPr>
        <p:spPr>
          <a:xfrm>
            <a:off x="6275386" y="4906737"/>
            <a:ext cx="5579578" cy="165440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6"/>
                </a:solidFill>
              </a:rPr>
              <a:t>Quote</a:t>
            </a:r>
            <a:r>
              <a:rPr lang="en-US" baseline="0" dirty="0" smtClean="0">
                <a:solidFill>
                  <a:schemeClr val="accent6"/>
                </a:solidFill>
              </a:rPr>
              <a:t> text here</a:t>
            </a:r>
            <a:endParaRPr lang="el-GR" dirty="0">
              <a:solidFill>
                <a:schemeClr val="accent6"/>
              </a:solidFill>
            </a:endParaRPr>
          </a:p>
        </p:txBody>
      </p:sp>
      <p:sp>
        <p:nvSpPr>
          <p:cNvPr id="8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334963" y="1943478"/>
            <a:ext cx="5533249" cy="4617660"/>
          </a:xfrm>
          <a:prstGeom prst="rect">
            <a:avLst/>
          </a:prstGeom>
        </p:spPr>
        <p:txBody>
          <a:bodyPr/>
          <a:lstStyle>
            <a:lvl1pPr>
              <a:defRPr lang="en-US" sz="180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algn="l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Content goes here (text / image / diagram / video). Make sure all media/graphics fit the column width, for better display results. 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6275386" y="1943478"/>
            <a:ext cx="5581652" cy="2749820"/>
          </a:xfrm>
          <a:prstGeom prst="rect">
            <a:avLst/>
          </a:prstGeom>
        </p:spPr>
        <p:txBody>
          <a:bodyPr/>
          <a:lstStyle>
            <a:lvl1pPr>
              <a:defRPr lang="en-US" sz="180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algn="l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Content goes here (text / image / diagram / video). Make sure all media/graphics fit the column width, for better display results.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37037" y="1212611"/>
            <a:ext cx="11520001" cy="530998"/>
          </a:xfrm>
          <a:prstGeom prst="rect">
            <a:avLst/>
          </a:prstGeom>
          <a:noFill/>
        </p:spPr>
        <p:txBody>
          <a:bodyPr anchor="ctr" anchorCtr="0"/>
          <a:lstStyle>
            <a:lvl1pPr>
              <a:defRPr sz="2000" b="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Sub-section title goes here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91246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ubtitle Text - 1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Section title goes here</a:t>
            </a:r>
            <a:endParaRPr lang="el-GR" dirty="0"/>
          </a:p>
        </p:txBody>
      </p:sp>
      <p:sp>
        <p:nvSpPr>
          <p:cNvPr id="7" name="Rectangle 6"/>
          <p:cNvSpPr/>
          <p:nvPr userDrawn="1"/>
        </p:nvSpPr>
        <p:spPr>
          <a:xfrm>
            <a:off x="6273310" y="4906736"/>
            <a:ext cx="5581653" cy="165440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6"/>
                </a:solidFill>
              </a:rPr>
              <a:t>Quote</a:t>
            </a:r>
            <a:r>
              <a:rPr lang="en-US" baseline="0" dirty="0" smtClean="0">
                <a:solidFill>
                  <a:schemeClr val="accent6"/>
                </a:solidFill>
              </a:rPr>
              <a:t> text here</a:t>
            </a:r>
            <a:endParaRPr lang="el-GR" dirty="0">
              <a:solidFill>
                <a:schemeClr val="accent6"/>
              </a:solidFill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334963" y="1943478"/>
            <a:ext cx="5533249" cy="3841502"/>
          </a:xfrm>
          <a:prstGeom prst="rect">
            <a:avLst/>
          </a:prstGeom>
        </p:spPr>
        <p:txBody>
          <a:bodyPr/>
          <a:lstStyle>
            <a:lvl1pPr>
              <a:defRPr lang="en-US" sz="180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algn="l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Content goes here (text / image / diagram / video). Make sure all media/graphics fit the column width, for better display results. 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6275386" y="1943478"/>
            <a:ext cx="5581652" cy="2703167"/>
          </a:xfrm>
          <a:prstGeom prst="rect">
            <a:avLst/>
          </a:prstGeom>
        </p:spPr>
        <p:txBody>
          <a:bodyPr/>
          <a:lstStyle>
            <a:lvl1pPr>
              <a:defRPr lang="en-US" sz="180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algn="l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Content goes here (text / image / diagram / video). Make sure all media/graphics fit the column width, for better display results. 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37037" y="1212611"/>
            <a:ext cx="11520001" cy="530998"/>
          </a:xfrm>
          <a:prstGeom prst="rect">
            <a:avLst/>
          </a:prstGeom>
          <a:noFill/>
        </p:spPr>
        <p:txBody>
          <a:bodyPr anchor="ctr" anchorCtr="0"/>
          <a:lstStyle>
            <a:lvl1pPr>
              <a:defRPr sz="2000" b="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Sub-section title goes here</a:t>
            </a:r>
            <a:endParaRPr lang="el-GR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332888" y="5989638"/>
            <a:ext cx="2988810" cy="571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Button</a:t>
            </a:r>
            <a:r>
              <a:rPr lang="en-US" sz="1600" baseline="0" dirty="0" smtClean="0"/>
              <a:t> text here</a:t>
            </a:r>
            <a:endParaRPr lang="el-GR" sz="1600" dirty="0"/>
          </a:p>
        </p:txBody>
      </p:sp>
    </p:spTree>
    <p:extLst>
      <p:ext uri="{BB962C8B-B14F-4D97-AF65-F5344CB8AC3E}">
        <p14:creationId xmlns:p14="http://schemas.microsoft.com/office/powerpoint/2010/main" val="1717383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ubtitle Text - 1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Section title goes here</a:t>
            </a:r>
            <a:endParaRPr lang="el-GR" dirty="0"/>
          </a:p>
        </p:txBody>
      </p:sp>
      <p:sp>
        <p:nvSpPr>
          <p:cNvPr id="17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332888" y="1291804"/>
            <a:ext cx="5533249" cy="3457478"/>
          </a:xfrm>
          <a:prstGeom prst="rect">
            <a:avLst/>
          </a:prstGeom>
        </p:spPr>
        <p:txBody>
          <a:bodyPr/>
          <a:lstStyle>
            <a:lvl1pPr>
              <a:defRPr lang="en-US" sz="180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algn="l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Content goes here (text / image / diagram / video). Make sure all media/graphics fit the column width, for better display results. 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6273311" y="1291804"/>
            <a:ext cx="5581652" cy="4418531"/>
          </a:xfrm>
          <a:prstGeom prst="rect">
            <a:avLst/>
          </a:prstGeom>
        </p:spPr>
        <p:txBody>
          <a:bodyPr/>
          <a:lstStyle>
            <a:lvl1pPr>
              <a:defRPr lang="en-US" sz="180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algn="l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Content goes here (text / image / diagram / video). Make sure all media/graphics fit the column width, for better display results. 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332888" y="4906736"/>
            <a:ext cx="5581653" cy="165440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6"/>
                </a:solidFill>
              </a:rPr>
              <a:t>Quote</a:t>
            </a:r>
            <a:r>
              <a:rPr lang="en-US" baseline="0" dirty="0" smtClean="0">
                <a:solidFill>
                  <a:schemeClr val="accent6"/>
                </a:solidFill>
              </a:rPr>
              <a:t> text here</a:t>
            </a:r>
            <a:endParaRPr lang="el-GR" dirty="0">
              <a:solidFill>
                <a:schemeClr val="accent6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8868228" y="5989638"/>
            <a:ext cx="2988810" cy="571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Button</a:t>
            </a:r>
            <a:r>
              <a:rPr lang="en-US" sz="1600" baseline="0" dirty="0" smtClean="0"/>
              <a:t> text here</a:t>
            </a:r>
            <a:endParaRPr lang="el-GR" sz="1600" dirty="0"/>
          </a:p>
        </p:txBody>
      </p:sp>
    </p:spTree>
    <p:extLst>
      <p:ext uri="{BB962C8B-B14F-4D97-AF65-F5344CB8AC3E}">
        <p14:creationId xmlns:p14="http://schemas.microsoft.com/office/powerpoint/2010/main" val="1542670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ubtitle Text - 1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Section title goes here</a:t>
            </a:r>
            <a:endParaRPr lang="el-GR" dirty="0"/>
          </a:p>
        </p:txBody>
      </p:sp>
      <p:sp>
        <p:nvSpPr>
          <p:cNvPr id="9" name="Pentagon 8"/>
          <p:cNvSpPr/>
          <p:nvPr userDrawn="1"/>
        </p:nvSpPr>
        <p:spPr>
          <a:xfrm>
            <a:off x="334962" y="5959981"/>
            <a:ext cx="3600041" cy="602846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+mj-lt"/>
              </a:rPr>
              <a:t>Step 1</a:t>
            </a:r>
            <a:endParaRPr lang="el-GR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Chevron 9"/>
          <p:cNvSpPr/>
          <p:nvPr userDrawn="1"/>
        </p:nvSpPr>
        <p:spPr>
          <a:xfrm>
            <a:off x="4361093" y="5959981"/>
            <a:ext cx="3541325" cy="602846"/>
          </a:xfrm>
          <a:prstGeom prst="chevron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3"/>
                </a:solidFill>
                <a:latin typeface="+mj-lt"/>
              </a:rPr>
              <a:t>Step 2</a:t>
            </a:r>
            <a:endParaRPr lang="el-GR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12" name="Chevron 11"/>
          <p:cNvSpPr/>
          <p:nvPr userDrawn="1"/>
        </p:nvSpPr>
        <p:spPr>
          <a:xfrm>
            <a:off x="8320760" y="5959981"/>
            <a:ext cx="3536278" cy="602846"/>
          </a:xfrm>
          <a:prstGeom prst="chevron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3"/>
                </a:solidFill>
                <a:latin typeface="+mj-lt"/>
              </a:rPr>
              <a:t>Step 3</a:t>
            </a:r>
            <a:endParaRPr lang="el-GR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7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334963" y="1291805"/>
            <a:ext cx="11520000" cy="4493176"/>
          </a:xfrm>
          <a:prstGeom prst="rect">
            <a:avLst/>
          </a:prstGeom>
        </p:spPr>
        <p:txBody>
          <a:bodyPr/>
          <a:lstStyle>
            <a:lvl1pPr>
              <a:defRPr lang="en-US" sz="180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algn="l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Content goes here (text / image / diagram / video). Make sure all media/graphics fit the column width, for better display results. </a:t>
            </a:r>
          </a:p>
        </p:txBody>
      </p:sp>
    </p:spTree>
    <p:extLst>
      <p:ext uri="{BB962C8B-B14F-4D97-AF65-F5344CB8AC3E}">
        <p14:creationId xmlns:p14="http://schemas.microsoft.com/office/powerpoint/2010/main" val="3023070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ubtitle Text - 1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Section title goes here</a:t>
            </a:r>
            <a:endParaRPr lang="el-GR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37037" y="1212611"/>
            <a:ext cx="11520001" cy="530998"/>
          </a:xfrm>
          <a:prstGeom prst="rect">
            <a:avLst/>
          </a:prstGeom>
          <a:noFill/>
        </p:spPr>
        <p:txBody>
          <a:bodyPr anchor="ctr" anchorCtr="0"/>
          <a:lstStyle>
            <a:lvl1pPr>
              <a:defRPr sz="2000" b="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Sub-section title goes here</a:t>
            </a:r>
            <a:endParaRPr lang="el-GR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334963" y="1943479"/>
            <a:ext cx="11520000" cy="3878823"/>
          </a:xfrm>
          <a:prstGeom prst="rect">
            <a:avLst/>
          </a:prstGeom>
        </p:spPr>
        <p:txBody>
          <a:bodyPr/>
          <a:lstStyle>
            <a:lvl1pPr>
              <a:defRPr lang="en-US" sz="180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algn="l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Content goes here (text / image / diagram / video). Make sure all media/graphics fit the column width, for better display results. </a:t>
            </a:r>
          </a:p>
        </p:txBody>
      </p:sp>
      <p:sp>
        <p:nvSpPr>
          <p:cNvPr id="14" name="Pentagon 13"/>
          <p:cNvSpPr/>
          <p:nvPr userDrawn="1"/>
        </p:nvSpPr>
        <p:spPr>
          <a:xfrm>
            <a:off x="334962" y="5959981"/>
            <a:ext cx="3600041" cy="602846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+mj-lt"/>
              </a:rPr>
              <a:t>Step 1</a:t>
            </a:r>
            <a:endParaRPr lang="el-GR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Chevron 14"/>
          <p:cNvSpPr/>
          <p:nvPr userDrawn="1"/>
        </p:nvSpPr>
        <p:spPr>
          <a:xfrm>
            <a:off x="4361093" y="5959981"/>
            <a:ext cx="3541325" cy="602846"/>
          </a:xfrm>
          <a:prstGeom prst="chevron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3"/>
                </a:solidFill>
                <a:latin typeface="+mj-lt"/>
              </a:rPr>
              <a:t>Step 2</a:t>
            </a:r>
            <a:endParaRPr lang="el-GR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16" name="Chevron 15"/>
          <p:cNvSpPr/>
          <p:nvPr userDrawn="1"/>
        </p:nvSpPr>
        <p:spPr>
          <a:xfrm>
            <a:off x="8320760" y="5959981"/>
            <a:ext cx="3536278" cy="602846"/>
          </a:xfrm>
          <a:prstGeom prst="chevron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3"/>
                </a:solidFill>
                <a:latin typeface="+mj-lt"/>
              </a:rPr>
              <a:t>Step 3</a:t>
            </a:r>
            <a:endParaRPr lang="el-GR" dirty="0">
              <a:solidFill>
                <a:schemeClr val="accent3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71347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2" y="-1126643"/>
            <a:ext cx="12275944" cy="6911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4963" y="296863"/>
            <a:ext cx="6964137" cy="110712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800">
                <a:solidFill>
                  <a:srgbClr val="209146"/>
                </a:solidFill>
                <a:latin typeface="+mn-lt"/>
                <a:ea typeface="Roboto Slab" pitchFamily="2" charset="0"/>
              </a:defRPr>
            </a:lvl1pPr>
          </a:lstStyle>
          <a:p>
            <a:r>
              <a:rPr lang="en-US" dirty="0" smtClean="0"/>
              <a:t>Course title goes here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4962" y="1546085"/>
            <a:ext cx="5113337" cy="8556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 baseline="0">
                <a:solidFill>
                  <a:schemeClr val="accent6"/>
                </a:solidFill>
                <a:latin typeface="+mn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 smtClean="0"/>
              <a:t>Unit title goes here</a:t>
            </a:r>
            <a:endParaRPr lang="el-GR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6919" y="217613"/>
            <a:ext cx="3423568" cy="12307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13" y="6164444"/>
            <a:ext cx="1932376" cy="4049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957" y="6030795"/>
            <a:ext cx="1426905" cy="4830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280" y="5947577"/>
            <a:ext cx="1518065" cy="64951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3255" y="5924373"/>
            <a:ext cx="674485" cy="6727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87" b="22951"/>
          <a:stretch/>
        </p:blipFill>
        <p:spPr>
          <a:xfrm>
            <a:off x="6737158" y="5970070"/>
            <a:ext cx="1447826" cy="62701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01" b="23508"/>
          <a:stretch/>
        </p:blipFill>
        <p:spPr>
          <a:xfrm>
            <a:off x="9941641" y="5917181"/>
            <a:ext cx="1312319" cy="679907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1857375" y="5850259"/>
            <a:ext cx="333358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0" i="0" kern="1200" dirty="0" smtClean="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rPr>
              <a:t>This project (</a:t>
            </a:r>
            <a:r>
              <a:rPr lang="en-US" sz="900" b="1" i="0" kern="1200" dirty="0" smtClean="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rPr>
              <a:t>2019-1-EL02-KA205-004863</a:t>
            </a:r>
            <a:r>
              <a:rPr lang="en-US" sz="900" b="0" i="0" kern="1200" dirty="0" smtClean="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rPr>
              <a:t>) has been funded with support from the European Commission. This website reflects the views only of the author, and </a:t>
            </a:r>
            <a:r>
              <a:rPr lang="en-US" sz="900" b="0" i="0" kern="1200" baseline="0" dirty="0" smtClean="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900" b="0" i="0" kern="1200" dirty="0" smtClean="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rPr>
              <a:t>the Commission cannot be held responsible for any use which may be made of the information contained therein.</a:t>
            </a:r>
          </a:p>
        </p:txBody>
      </p:sp>
    </p:spTree>
    <p:extLst>
      <p:ext uri="{BB962C8B-B14F-4D97-AF65-F5344CB8AC3E}">
        <p14:creationId xmlns:p14="http://schemas.microsoft.com/office/powerpoint/2010/main" val="14647683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2" y="-1126643"/>
            <a:ext cx="12275944" cy="6911005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2091223" y="398463"/>
            <a:ext cx="7832271" cy="98143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2800">
                <a:solidFill>
                  <a:srgbClr val="209146"/>
                </a:solidFill>
                <a:latin typeface="+mn-lt"/>
                <a:ea typeface="Roboto Slab" pitchFamily="2" charset="0"/>
              </a:defRPr>
            </a:lvl1pPr>
          </a:lstStyle>
          <a:p>
            <a:r>
              <a:rPr lang="en-US" dirty="0" smtClean="0"/>
              <a:t>End of Module</a:t>
            </a:r>
            <a:endParaRPr lang="el-GR" dirty="0"/>
          </a:p>
        </p:txBody>
      </p:sp>
      <p:sp>
        <p:nvSpPr>
          <p:cNvPr id="21" name="TextBox 20"/>
          <p:cNvSpPr txBox="1"/>
          <p:nvPr userDrawn="1"/>
        </p:nvSpPr>
        <p:spPr>
          <a:xfrm>
            <a:off x="1857375" y="5850259"/>
            <a:ext cx="333358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0" i="0" kern="1200" dirty="0" smtClean="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rPr>
              <a:t>This project (</a:t>
            </a:r>
            <a:r>
              <a:rPr lang="en-US" sz="900" b="1" i="0" kern="1200" dirty="0" smtClean="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rPr>
              <a:t>2019-1-EL02-KA205-004863</a:t>
            </a:r>
            <a:r>
              <a:rPr lang="en-US" sz="900" b="0" i="0" kern="1200" dirty="0" smtClean="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rPr>
              <a:t>) has been funded with support from the European Commission. This website reflects the views only of the author, and </a:t>
            </a:r>
            <a:r>
              <a:rPr lang="en-US" sz="900" b="0" i="0" kern="1200" baseline="0" dirty="0" smtClean="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900" b="0" i="0" kern="1200" dirty="0" smtClean="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rPr>
              <a:t>the Commission cannot be held responsible for any use which may be made of the information contained therein.</a:t>
            </a:r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72"/>
          <a:stretch/>
        </p:blipFill>
        <p:spPr>
          <a:xfrm>
            <a:off x="125413" y="6164444"/>
            <a:ext cx="1731962" cy="40493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957" y="6030795"/>
            <a:ext cx="1426905" cy="48307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280" y="5947577"/>
            <a:ext cx="1518065" cy="64951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3255" y="5924373"/>
            <a:ext cx="674485" cy="67271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87" b="22951"/>
          <a:stretch/>
        </p:blipFill>
        <p:spPr>
          <a:xfrm>
            <a:off x="6737158" y="5970070"/>
            <a:ext cx="1447826" cy="62701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01" b="23508"/>
          <a:stretch/>
        </p:blipFill>
        <p:spPr>
          <a:xfrm>
            <a:off x="9941641" y="5917181"/>
            <a:ext cx="1312319" cy="679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9737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842A6F-0A40-4B6B-98D9-3D79B07621EE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3B25DE-FCC1-46AD-B33C-4455F99A512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82163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842A6F-0A40-4B6B-98D9-3D79B07621EE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3B25DE-FCC1-46AD-B33C-4455F99A512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63205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Content - 2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Section title goes here</a:t>
            </a:r>
            <a:endParaRPr lang="el-GR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37037" y="1212611"/>
            <a:ext cx="11520001" cy="530998"/>
          </a:xfrm>
          <a:prstGeom prst="rect">
            <a:avLst/>
          </a:prstGeom>
          <a:noFill/>
        </p:spPr>
        <p:txBody>
          <a:bodyPr anchor="ctr" anchorCtr="0"/>
          <a:lstStyle>
            <a:lvl1pPr>
              <a:defRPr sz="2000" b="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Sub-section title goes here</a:t>
            </a:r>
            <a:endParaRPr lang="el-GR" dirty="0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334963" y="1943479"/>
            <a:ext cx="11520000" cy="4617659"/>
          </a:xfrm>
          <a:prstGeom prst="rect">
            <a:avLst/>
          </a:prstGeom>
        </p:spPr>
        <p:txBody>
          <a:bodyPr/>
          <a:lstStyle>
            <a:lvl1pPr>
              <a:defRPr lang="en-US" sz="180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algn="l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Content goes here (text / image / diagram / video). Make sure all media/graphics fit the column width, for better display results. </a:t>
            </a:r>
          </a:p>
        </p:txBody>
      </p:sp>
    </p:spTree>
    <p:extLst>
      <p:ext uri="{BB962C8B-B14F-4D97-AF65-F5344CB8AC3E}">
        <p14:creationId xmlns:p14="http://schemas.microsoft.com/office/powerpoint/2010/main" val="2461817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842A6F-0A40-4B6B-98D9-3D79B07621EE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3B25DE-FCC1-46AD-B33C-4455F99A512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517713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842A6F-0A40-4B6B-98D9-3D79B07621EE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3B25DE-FCC1-46AD-B33C-4455F99A512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743341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842A6F-0A40-4B6B-98D9-3D79B07621EE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3B25DE-FCC1-46AD-B33C-4455F99A512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20259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842A6F-0A40-4B6B-98D9-3D79B07621EE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3B25DE-FCC1-46AD-B33C-4455F99A512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020810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842A6F-0A40-4B6B-98D9-3D79B07621EE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3B25DE-FCC1-46AD-B33C-4455F99A512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8975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842A6F-0A40-4B6B-98D9-3D79B07621EE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3B25DE-FCC1-46AD-B33C-4455F99A512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682639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842A6F-0A40-4B6B-98D9-3D79B07621EE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3B25DE-FCC1-46AD-B33C-4455F99A512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292300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842A6F-0A40-4B6B-98D9-3D79B07621EE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3B25DE-FCC1-46AD-B33C-4455F99A512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126704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842A6F-0A40-4B6B-98D9-3D79B07621EE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3B25DE-FCC1-46AD-B33C-4455F99A512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24483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CD09C7-8C7E-422D-B8F2-48674D1615EC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D8CB52-65AF-414F-897D-FEE01A52A73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37659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- 2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Section title goes here</a:t>
            </a:r>
            <a:endParaRPr lang="el-GR" dirty="0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334963" y="1291804"/>
            <a:ext cx="5533249" cy="5269334"/>
          </a:xfrm>
          <a:prstGeom prst="rect">
            <a:avLst/>
          </a:prstGeom>
        </p:spPr>
        <p:txBody>
          <a:bodyPr/>
          <a:lstStyle>
            <a:lvl1pPr>
              <a:defRPr lang="en-US" sz="180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algn="l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Content goes here (text / image / diagram / video). Make sure all media/graphics fit the column width, for better display results. 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6275386" y="1291804"/>
            <a:ext cx="5581652" cy="5269334"/>
          </a:xfrm>
          <a:prstGeom prst="rect">
            <a:avLst/>
          </a:prstGeom>
        </p:spPr>
        <p:txBody>
          <a:bodyPr/>
          <a:lstStyle>
            <a:lvl1pPr>
              <a:defRPr lang="en-US" sz="180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algn="l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Content goes here (text / image / diagram / video). Make sure all media/graphics fit the column width, for better display results. </a:t>
            </a:r>
          </a:p>
        </p:txBody>
      </p:sp>
    </p:spTree>
    <p:extLst>
      <p:ext uri="{BB962C8B-B14F-4D97-AF65-F5344CB8AC3E}">
        <p14:creationId xmlns:p14="http://schemas.microsoft.com/office/powerpoint/2010/main" val="178485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CD09C7-8C7E-422D-B8F2-48674D1615EC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D8CB52-65AF-414F-897D-FEE01A52A73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83916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CD09C7-8C7E-422D-B8F2-48674D1615EC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D8CB52-65AF-414F-897D-FEE01A52A73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18236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CD09C7-8C7E-422D-B8F2-48674D1615EC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D8CB52-65AF-414F-897D-FEE01A52A73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890940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CD09C7-8C7E-422D-B8F2-48674D1615EC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D8CB52-65AF-414F-897D-FEE01A52A73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71040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CD09C7-8C7E-422D-B8F2-48674D1615EC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D8CB52-65AF-414F-897D-FEE01A52A73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215015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CD09C7-8C7E-422D-B8F2-48674D1615EC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D8CB52-65AF-414F-897D-FEE01A52A73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927016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CD09C7-8C7E-422D-B8F2-48674D1615EC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D8CB52-65AF-414F-897D-FEE01A52A73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579890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CD09C7-8C7E-422D-B8F2-48674D1615EC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D8CB52-65AF-414F-897D-FEE01A52A73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219961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CD09C7-8C7E-422D-B8F2-48674D1615EC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D8CB52-65AF-414F-897D-FEE01A52A73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616754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FCD09C7-8C7E-422D-B8F2-48674D1615EC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D8CB52-65AF-414F-897D-FEE01A52A73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50679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Text - 1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Section title goes here</a:t>
            </a:r>
            <a:endParaRPr lang="el-GR" dirty="0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334963" y="1943478"/>
            <a:ext cx="5533249" cy="4617660"/>
          </a:xfrm>
          <a:prstGeom prst="rect">
            <a:avLst/>
          </a:prstGeom>
        </p:spPr>
        <p:txBody>
          <a:bodyPr/>
          <a:lstStyle>
            <a:lvl1pPr>
              <a:defRPr lang="en-US" sz="180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>
              <a:spcBef>
                <a:spcPts val="600"/>
              </a:spcBef>
              <a:spcAft>
                <a:spcPts val="300"/>
              </a:spcAft>
            </a:pPr>
            <a:r>
              <a:rPr lang="en-US" dirty="0" smtClean="0"/>
              <a:t>Content goes here (text / image / diagram / video). Make sure all media/graphics fit the column width, for better display results. 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6275386" y="1943478"/>
            <a:ext cx="5581652" cy="4617660"/>
          </a:xfrm>
          <a:prstGeom prst="rect">
            <a:avLst/>
          </a:prstGeom>
        </p:spPr>
        <p:txBody>
          <a:bodyPr/>
          <a:lstStyle>
            <a:lvl1pPr>
              <a:defRPr lang="en-US" sz="180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>
              <a:spcBef>
                <a:spcPts val="600"/>
              </a:spcBef>
              <a:spcAft>
                <a:spcPts val="300"/>
              </a:spcAft>
            </a:pPr>
            <a:r>
              <a:rPr lang="en-US" dirty="0" smtClean="0"/>
              <a:t>Content goes here (text / image / diagram / video). Make sure all media/graphics fit the column width, for better display results. 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37037" y="1212611"/>
            <a:ext cx="11520001" cy="530998"/>
          </a:xfrm>
          <a:prstGeom prst="rect">
            <a:avLst/>
          </a:prstGeom>
          <a:noFill/>
        </p:spPr>
        <p:txBody>
          <a:bodyPr anchor="ctr" anchorCtr="0"/>
          <a:lstStyle>
            <a:lvl1pPr>
              <a:defRPr sz="2000" b="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Sub-section title goes here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69995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C3501-5804-4997-81BD-4C06B713886A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FE354-FCD2-4103-B672-72014C0DAD3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600926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C3501-5804-4997-81BD-4C06B713886A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FE354-FCD2-4103-B672-72014C0DAD3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8179563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C3501-5804-4997-81BD-4C06B713886A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FE354-FCD2-4103-B672-72014C0DAD3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820274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C3501-5804-4997-81BD-4C06B713886A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FE354-FCD2-4103-B672-72014C0DAD3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308259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C3501-5804-4997-81BD-4C06B713886A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FE354-FCD2-4103-B672-72014C0DAD3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6637854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C3501-5804-4997-81BD-4C06B713886A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FE354-FCD2-4103-B672-72014C0DAD3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83202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C3501-5804-4997-81BD-4C06B713886A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FE354-FCD2-4103-B672-72014C0DAD3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0692911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C3501-5804-4997-81BD-4C06B713886A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FE354-FCD2-4103-B672-72014C0DAD3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481385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C3501-5804-4997-81BD-4C06B713886A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FE354-FCD2-4103-B672-72014C0DAD3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7746147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C3501-5804-4997-81BD-4C06B713886A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FE354-FCD2-4103-B672-72014C0DAD3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2411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ubtitle Text - 1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Section title goes here</a:t>
            </a:r>
            <a:endParaRPr lang="el-GR" dirty="0"/>
          </a:p>
        </p:txBody>
      </p:sp>
      <p:sp>
        <p:nvSpPr>
          <p:cNvPr id="2" name="Rectangle 1"/>
          <p:cNvSpPr/>
          <p:nvPr userDrawn="1"/>
        </p:nvSpPr>
        <p:spPr>
          <a:xfrm>
            <a:off x="334963" y="5989638"/>
            <a:ext cx="5531174" cy="571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Learning Objectives</a:t>
            </a:r>
            <a:endParaRPr lang="el-GR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89" y="6059034"/>
            <a:ext cx="432707" cy="432707"/>
          </a:xfrm>
          <a:prstGeom prst="rect">
            <a:avLst/>
          </a:prstGeom>
        </p:spPr>
      </p:pic>
      <p:sp>
        <p:nvSpPr>
          <p:cNvPr id="10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332888" y="1291804"/>
            <a:ext cx="5533249" cy="4490687"/>
          </a:xfrm>
          <a:prstGeom prst="rect">
            <a:avLst/>
          </a:prstGeom>
        </p:spPr>
        <p:txBody>
          <a:bodyPr/>
          <a:lstStyle>
            <a:lvl1pPr>
              <a:defRPr lang="en-US" sz="180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algn="l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Content goes here (text / image / diagram / video). Make sure all media/graphics fit the column width, for better display results. 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6273311" y="1291804"/>
            <a:ext cx="5581652" cy="5269334"/>
          </a:xfrm>
          <a:prstGeom prst="rect">
            <a:avLst/>
          </a:prstGeom>
        </p:spPr>
        <p:txBody>
          <a:bodyPr/>
          <a:lstStyle>
            <a:lvl1pPr>
              <a:defRPr lang="en-US" sz="180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algn="l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Content goes here (text / image / diagram / video). Make sure all media/graphics fit the column width, for better display results. </a:t>
            </a:r>
          </a:p>
        </p:txBody>
      </p:sp>
    </p:spTree>
    <p:extLst>
      <p:ext uri="{BB962C8B-B14F-4D97-AF65-F5344CB8AC3E}">
        <p14:creationId xmlns:p14="http://schemas.microsoft.com/office/powerpoint/2010/main" val="2500407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C3501-5804-4997-81BD-4C06B713886A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FE354-FCD2-4103-B672-72014C0DAD3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3443033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DCD0-580B-4807-BF93-4E4F6B81937E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C71F9-0909-476D-A07A-7B072A595A4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6431057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DCD0-580B-4807-BF93-4E4F6B81937E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C71F9-0909-476D-A07A-7B072A595A4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3526469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DCD0-580B-4807-BF93-4E4F6B81937E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C71F9-0909-476D-A07A-7B072A595A4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3273690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DCD0-580B-4807-BF93-4E4F6B81937E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C71F9-0909-476D-A07A-7B072A595A4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692610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DCD0-580B-4807-BF93-4E4F6B81937E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C71F9-0909-476D-A07A-7B072A595A4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272876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DCD0-580B-4807-BF93-4E4F6B81937E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C71F9-0909-476D-A07A-7B072A595A4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0444105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DCD0-580B-4807-BF93-4E4F6B81937E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C71F9-0909-476D-A07A-7B072A595A4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8720664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DCD0-580B-4807-BF93-4E4F6B81937E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C71F9-0909-476D-A07A-7B072A595A4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7831109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DCD0-580B-4807-BF93-4E4F6B81937E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C71F9-0909-476D-A07A-7B072A595A4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2023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ubtitle Text - 1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Section title goes here</a:t>
            </a:r>
            <a:endParaRPr lang="el-GR" dirty="0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332888" y="1291804"/>
            <a:ext cx="5533249" cy="4490687"/>
          </a:xfrm>
          <a:prstGeom prst="rect">
            <a:avLst/>
          </a:prstGeom>
        </p:spPr>
        <p:txBody>
          <a:bodyPr/>
          <a:lstStyle>
            <a:lvl1pPr>
              <a:defRPr lang="en-US" sz="180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algn="l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Content goes here (text / image / diagram / video). Make sure all media/graphics fit the column width, for better display results. 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6273311" y="1291804"/>
            <a:ext cx="5581652" cy="5269334"/>
          </a:xfrm>
          <a:prstGeom prst="rect">
            <a:avLst/>
          </a:prstGeom>
        </p:spPr>
        <p:txBody>
          <a:bodyPr/>
          <a:lstStyle>
            <a:lvl1pPr>
              <a:defRPr lang="en-US" sz="180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algn="l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Content goes here (text / image / diagram / video). Make sure all media/graphics fit the column width, for better display results. 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32888" y="5989638"/>
            <a:ext cx="2988810" cy="571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Button</a:t>
            </a:r>
            <a:r>
              <a:rPr lang="en-US" sz="1600" baseline="0" dirty="0" smtClean="0"/>
              <a:t> text here</a:t>
            </a:r>
            <a:endParaRPr lang="el-GR" sz="1600" dirty="0"/>
          </a:p>
        </p:txBody>
      </p:sp>
    </p:spTree>
    <p:extLst>
      <p:ext uri="{BB962C8B-B14F-4D97-AF65-F5344CB8AC3E}">
        <p14:creationId xmlns:p14="http://schemas.microsoft.com/office/powerpoint/2010/main" val="381777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DCD0-580B-4807-BF93-4E4F6B81937E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C71F9-0909-476D-A07A-7B072A595A4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6946590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FDCD0-580B-4807-BF93-4E4F6B81937E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C71F9-0909-476D-A07A-7B072A595A4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486141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B8AD69-0226-4954-B29D-246FD36621CB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D4637E-F89A-426A-B77A-38179D20D31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5431467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B8AD69-0226-4954-B29D-246FD36621CB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D4637E-F89A-426A-B77A-38179D20D31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7916955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B8AD69-0226-4954-B29D-246FD36621CB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D4637E-F89A-426A-B77A-38179D20D31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0838927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B8AD69-0226-4954-B29D-246FD36621CB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D4637E-F89A-426A-B77A-38179D20D31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5556884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B8AD69-0226-4954-B29D-246FD36621CB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D4637E-F89A-426A-B77A-38179D20D31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3569172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B8AD69-0226-4954-B29D-246FD36621CB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D4637E-F89A-426A-B77A-38179D20D31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007905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B8AD69-0226-4954-B29D-246FD36621CB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D4637E-F89A-426A-B77A-38179D20D31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1540969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B8AD69-0226-4954-B29D-246FD36621CB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D4637E-F89A-426A-B77A-38179D20D31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26095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ubtitle Text - 1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Section title goes here</a:t>
            </a:r>
            <a:endParaRPr lang="el-GR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37037" y="1212611"/>
            <a:ext cx="11520001" cy="530998"/>
          </a:xfrm>
          <a:prstGeom prst="rect">
            <a:avLst/>
          </a:prstGeom>
          <a:noFill/>
        </p:spPr>
        <p:txBody>
          <a:bodyPr anchor="ctr" anchorCtr="0"/>
          <a:lstStyle>
            <a:lvl1pPr>
              <a:defRPr sz="2000" b="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Sub-section title goes here</a:t>
            </a:r>
            <a:endParaRPr lang="el-GR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334963" y="1943479"/>
            <a:ext cx="11520000" cy="3882555"/>
          </a:xfrm>
          <a:prstGeom prst="rect">
            <a:avLst/>
          </a:prstGeom>
        </p:spPr>
        <p:txBody>
          <a:bodyPr/>
          <a:lstStyle>
            <a:lvl1pPr>
              <a:defRPr lang="en-US" sz="180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algn="l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Content goes here (text / image / diagram / video). Make sure all media/graphics fit the column width, for better display results. 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332888" y="5989638"/>
            <a:ext cx="2988810" cy="571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Button</a:t>
            </a:r>
            <a:r>
              <a:rPr lang="en-US" sz="1600" baseline="0" dirty="0" smtClean="0"/>
              <a:t> text here</a:t>
            </a:r>
            <a:endParaRPr lang="el-GR" sz="1600" dirty="0"/>
          </a:p>
        </p:txBody>
      </p:sp>
    </p:spTree>
    <p:extLst>
      <p:ext uri="{BB962C8B-B14F-4D97-AF65-F5344CB8AC3E}">
        <p14:creationId xmlns:p14="http://schemas.microsoft.com/office/powerpoint/2010/main" val="380567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B8AD69-0226-4954-B29D-246FD36621CB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D4637E-F89A-426A-B77A-38179D20D31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4470379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B8AD69-0226-4954-B29D-246FD36621CB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D4637E-F89A-426A-B77A-38179D20D31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129309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B8AD69-0226-4954-B29D-246FD36621CB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D4637E-F89A-426A-B77A-38179D20D31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8438834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6B46D-5F48-43EE-BD2C-FDBE424CAB3F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39AF4-6E5E-4CCC-A942-1B2EE0A6C6C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9215692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6B46D-5F48-43EE-BD2C-FDBE424CAB3F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39AF4-6E5E-4CCC-A942-1B2EE0A6C6C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5633131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6B46D-5F48-43EE-BD2C-FDBE424CAB3F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39AF4-6E5E-4CCC-A942-1B2EE0A6C6C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1351972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6B46D-5F48-43EE-BD2C-FDBE424CAB3F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39AF4-6E5E-4CCC-A942-1B2EE0A6C6C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43211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6B46D-5F48-43EE-BD2C-FDBE424CAB3F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39AF4-6E5E-4CCC-A942-1B2EE0A6C6C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130698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6B46D-5F48-43EE-BD2C-FDBE424CAB3F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39AF4-6E5E-4CCC-A942-1B2EE0A6C6C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8188697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6B46D-5F48-43EE-BD2C-FDBE424CAB3F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39AF4-6E5E-4CCC-A942-1B2EE0A6C6C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24329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Text - 1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Section title goes here</a:t>
            </a:r>
            <a:endParaRPr lang="el-GR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34963" y="1435100"/>
            <a:ext cx="3008087" cy="1022487"/>
          </a:xfrm>
          <a:prstGeom prst="rect">
            <a:avLst/>
          </a:prstGeom>
          <a:solidFill>
            <a:schemeClr val="accent6"/>
          </a:solidFill>
        </p:spPr>
        <p:txBody>
          <a:bodyPr anchor="ctr" anchorCtr="0"/>
          <a:lstStyle>
            <a:lvl1pPr algn="ctr">
              <a:defRPr sz="1800"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Tab Title</a:t>
            </a:r>
            <a:endParaRPr lang="el-GR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34966" y="2802950"/>
            <a:ext cx="3008087" cy="10224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anchor="ctr" anchorCtr="0"/>
          <a:lstStyle>
            <a:lvl1pPr algn="ctr">
              <a:defRPr sz="1800" b="1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Tab Title</a:t>
            </a:r>
            <a:endParaRPr lang="el-GR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334965" y="4170800"/>
            <a:ext cx="3008087" cy="10224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anchor="ctr" anchorCtr="0"/>
          <a:lstStyle>
            <a:lvl1pPr algn="ctr">
              <a:defRPr sz="1800" b="1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Tab Title</a:t>
            </a:r>
            <a:endParaRPr lang="el-GR" dirty="0"/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334964" y="5538651"/>
            <a:ext cx="3008087" cy="10224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anchor="ctr" anchorCtr="0"/>
          <a:lstStyle>
            <a:lvl1pPr algn="ctr">
              <a:defRPr sz="1800" b="1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Tab Title</a:t>
            </a:r>
            <a:endParaRPr lang="el-GR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18" hasCustomPrompt="1"/>
          </p:nvPr>
        </p:nvSpPr>
        <p:spPr>
          <a:xfrm>
            <a:off x="3640183" y="1435100"/>
            <a:ext cx="8216855" cy="5126038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 lIns="144000" tIns="144000" rIns="144000" bIns="144000"/>
          <a:lstStyle>
            <a:lvl1pPr>
              <a:defRPr lang="en-US" sz="180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algn="l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Content goes here (text / image / diagram / video). Make sure all media / graphics fit the column width, for better display results. </a:t>
            </a:r>
          </a:p>
        </p:txBody>
      </p:sp>
    </p:spTree>
    <p:extLst>
      <p:ext uri="{BB962C8B-B14F-4D97-AF65-F5344CB8AC3E}">
        <p14:creationId xmlns:p14="http://schemas.microsoft.com/office/powerpoint/2010/main" val="1248689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6B46D-5F48-43EE-BD2C-FDBE424CAB3F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39AF4-6E5E-4CCC-A942-1B2EE0A6C6C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2812633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6B46D-5F48-43EE-BD2C-FDBE424CAB3F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39AF4-6E5E-4CCC-A942-1B2EE0A6C6C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826187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6B46D-5F48-43EE-BD2C-FDBE424CAB3F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39AF4-6E5E-4CCC-A942-1B2EE0A6C6C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100258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6B46D-5F48-43EE-BD2C-FDBE424CAB3F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39AF4-6E5E-4CCC-A942-1B2EE0A6C6C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62882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ubtitle Text - 1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Section title goes here</a:t>
            </a:r>
            <a:endParaRPr lang="el-GR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34963" y="1943478"/>
            <a:ext cx="3008087" cy="1022487"/>
          </a:xfrm>
          <a:prstGeom prst="rect">
            <a:avLst/>
          </a:prstGeom>
          <a:solidFill>
            <a:schemeClr val="accent6"/>
          </a:solidFill>
        </p:spPr>
        <p:txBody>
          <a:bodyPr anchor="ctr" anchorCtr="0"/>
          <a:lstStyle>
            <a:lvl1pPr algn="ctr">
              <a:defRPr sz="1800"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Tab Title</a:t>
            </a:r>
            <a:endParaRPr lang="el-GR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34966" y="3141869"/>
            <a:ext cx="3008087" cy="10224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anchor="ctr" anchorCtr="0"/>
          <a:lstStyle>
            <a:lvl1pPr algn="ctr">
              <a:defRPr sz="1800" b="1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Tab Title</a:t>
            </a:r>
            <a:endParaRPr lang="el-GR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334965" y="4340260"/>
            <a:ext cx="3008087" cy="10224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anchor="ctr" anchorCtr="0"/>
          <a:lstStyle>
            <a:lvl1pPr algn="ctr">
              <a:defRPr sz="1800" b="1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Tab Title</a:t>
            </a:r>
            <a:endParaRPr lang="el-GR" dirty="0"/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334964" y="5538651"/>
            <a:ext cx="3008087" cy="10224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anchor="ctr" anchorCtr="0"/>
          <a:lstStyle>
            <a:lvl1pPr algn="ctr">
              <a:defRPr sz="1800" b="1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Tab Title</a:t>
            </a:r>
            <a:endParaRPr lang="el-GR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18" hasCustomPrompt="1"/>
          </p:nvPr>
        </p:nvSpPr>
        <p:spPr>
          <a:xfrm>
            <a:off x="3640183" y="1943478"/>
            <a:ext cx="8216855" cy="4617660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 lIns="144000" tIns="144000" rIns="144000" bIns="144000"/>
          <a:lstStyle>
            <a:lvl1pPr>
              <a:defRPr lang="en-US" sz="1800" dirty="0" smtClean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lvl="0" algn="l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Content goes here (text / image / diagram / video). Make sure all media/graphics fit the column width, for better display results. 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9" hasCustomPrompt="1"/>
          </p:nvPr>
        </p:nvSpPr>
        <p:spPr>
          <a:xfrm>
            <a:off x="337037" y="1212611"/>
            <a:ext cx="11520001" cy="530998"/>
          </a:xfrm>
          <a:prstGeom prst="rect">
            <a:avLst/>
          </a:prstGeom>
          <a:noFill/>
        </p:spPr>
        <p:txBody>
          <a:bodyPr anchor="ctr" anchorCtr="0"/>
          <a:lstStyle>
            <a:lvl1pPr>
              <a:defRPr sz="2000" b="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Sub-section title goes here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68391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image" Target="../media/image11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image" Target="../media/image13.jpg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image" Target="../media/image14.jpg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image" Target="../media/image11.jp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image" Target="../media/image11.jp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image" Target="../media/image14.jpg"/><Relationship Id="rId18" Type="http://schemas.openxmlformats.org/officeDocument/2006/relationships/image" Target="../media/image18.jpeg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theme" Target="../theme/theme7.xml"/><Relationship Id="rId17" Type="http://schemas.openxmlformats.org/officeDocument/2006/relationships/image" Target="../media/image17.png"/><Relationship Id="rId2" Type="http://schemas.openxmlformats.org/officeDocument/2006/relationships/slideLayout" Target="../slideLayouts/slideLayout74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image" Target="../media/image15.png"/><Relationship Id="rId10" Type="http://schemas.openxmlformats.org/officeDocument/2006/relationships/slideLayout" Target="../slideLayouts/slideLayout82.xml"/><Relationship Id="rId19" Type="http://schemas.openxmlformats.org/officeDocument/2006/relationships/image" Target="../media/image19.png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image" Target="../media/image1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334963" y="296863"/>
            <a:ext cx="11520000" cy="715879"/>
          </a:xfrm>
          <a:prstGeom prst="rect">
            <a:avLst/>
          </a:prstGeom>
        </p:spPr>
        <p:txBody>
          <a:bodyPr vert="horz" lIns="54000" tIns="54000" rIns="54000" bIns="54000" rtlCol="0" anchor="ctr">
            <a:noAutofit/>
          </a:bodyPr>
          <a:lstStyle/>
          <a:p>
            <a:r>
              <a:rPr lang="en-US" dirty="0" smtClean="0"/>
              <a:t>Section title goes here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29413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iming>
    <p:tnLst>
      <p:par>
        <p:cTn id="1" dur="indefinite" restart="never" nodeType="tmRoot"/>
      </p:par>
    </p:tnLst>
  </p:timing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rgbClr val="209146"/>
          </a:solidFill>
          <a:latin typeface="+mn-lt"/>
          <a:ea typeface="Roboto Slab" pitchFamily="2" charset="0"/>
          <a:cs typeface="+mj-cs"/>
        </a:defRPr>
      </a:lvl1pPr>
    </p:titleStyle>
    <p:bodyStyle>
      <a:lvl1pPr marL="0" indent="0" algn="just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200" kern="1200">
          <a:solidFill>
            <a:schemeClr val="bg2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F26B43"/>
          </p15:clr>
        </p15:guide>
        <p15:guide id="2" pos="211">
          <p15:clr>
            <a:srgbClr val="F26B43"/>
          </p15:clr>
        </p15:guide>
        <p15:guide id="3" orient="horz" pos="4133">
          <p15:clr>
            <a:srgbClr val="F26B43"/>
          </p15:clr>
        </p15:guide>
        <p15:guide id="4" pos="7469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629" y="405395"/>
            <a:ext cx="2532416" cy="109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446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009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C3501-5804-4997-81BD-4C06B713886A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FE354-FCD2-4103-B672-72014C0DAD33}" type="slidenum">
              <a:rPr lang="el-GR" smtClean="0"/>
              <a:t>‹#›</a:t>
            </a:fld>
            <a:endParaRPr lang="el-GR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590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430" y="0"/>
            <a:ext cx="12258328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FDCD0-580B-4807-BF93-4E4F6B81937E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C71F9-0909-476D-A07A-7B072A595A40}" type="slidenum">
              <a:rPr lang="el-GR" smtClean="0"/>
              <a:t>‹#›</a:t>
            </a:fld>
            <a:endParaRPr lang="el-GR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629" y="405395"/>
            <a:ext cx="2532416" cy="109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185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581" y="3679314"/>
            <a:ext cx="3319904" cy="1433719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 userDrawn="1"/>
        </p:nvSpPr>
        <p:spPr>
          <a:xfrm>
            <a:off x="1426533" y="2184028"/>
            <a:ext cx="9144000" cy="74497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  <a:endParaRPr lang="el-GR" sz="48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5650680" y="3201149"/>
            <a:ext cx="890640" cy="81058"/>
          </a:xfrm>
          <a:prstGeom prst="rect">
            <a:avLst/>
          </a:prstGeom>
          <a:solidFill>
            <a:srgbClr val="FEC8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EC80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736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6B46D-5F48-43EE-BD2C-FDBE424CAB3F}" type="datetimeFigureOut">
              <a:rPr lang="el-GR" smtClean="0"/>
              <a:t>7/8/2020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F39AF4-6E5E-4CCC-A942-1B2EE0A6C6CF}" type="slidenum">
              <a:rPr lang="el-GR" smtClean="0"/>
              <a:t>‹#›</a:t>
            </a:fld>
            <a:endParaRPr lang="el-GR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58328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379655"/>
            <a:ext cx="4426083" cy="1911429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 userDrawn="1"/>
        </p:nvSpPr>
        <p:spPr>
          <a:xfrm>
            <a:off x="1524000" y="4319525"/>
            <a:ext cx="9144000" cy="46516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  <a:r>
              <a:rPr lang="en-US" sz="2000" b="1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Partners</a:t>
            </a:r>
            <a:endParaRPr lang="el-GR" sz="2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1524000" y="4552109"/>
            <a:ext cx="8686508" cy="1404135"/>
            <a:chOff x="999780" y="4165754"/>
            <a:chExt cx="10090765" cy="1631127"/>
          </a:xfrm>
        </p:grpSpPr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9780" y="4165754"/>
              <a:ext cx="2095835" cy="1631127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5615" y="4554831"/>
              <a:ext cx="1625218" cy="757914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8039" y="4686043"/>
              <a:ext cx="1428750" cy="59055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1414" y="4532938"/>
              <a:ext cx="801701" cy="801701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12762" y="4532938"/>
              <a:ext cx="756050" cy="75605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39097" y="4589398"/>
              <a:ext cx="1851448" cy="4914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23255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nva.com/learn/examples-of-propaganda/" TargetMode="External"/><Relationship Id="rId7" Type="http://schemas.openxmlformats.org/officeDocument/2006/relationships/hyperlink" Target="https://www.sagepub.com/sites/default/files/upm-binaries/95392_Chapter_1_What_is_Propaganda,_and_How_Does_it_Differ_from_Persuasion.pdf" TargetMode="External"/><Relationship Id="rId2" Type="http://schemas.openxmlformats.org/officeDocument/2006/relationships/hyperlink" Target="https://marketingwit.com/types-of-propaganda-techniques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thebalancesmb.com/what-is-propaganda-and-how-does-it-work-2295248#famous-examples-of-propaganda" TargetMode="External"/><Relationship Id="rId5" Type="http://schemas.openxmlformats.org/officeDocument/2006/relationships/hyperlink" Target="https://advergize.com/advertising/examples-of-propaganda/" TargetMode="External"/><Relationship Id="rId4" Type="http://schemas.openxmlformats.org/officeDocument/2006/relationships/hyperlink" Target="http://www.butte.edu/departments/cas/tipsheets/thinking/fallacies.htm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mmonsenseethics.com/blog/6-ways-to-avoid-being-manipulated-and-dumbed-down-by-the-media" TargetMode="External"/><Relationship Id="rId2" Type="http://schemas.openxmlformats.org/officeDocument/2006/relationships/hyperlink" Target="https://www.britannica.com/topic/propaganda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b="1" dirty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Propaganda and manipulation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/>
            </a:r>
            <a:b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</a:b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/>
            </a:r>
            <a:b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</a:br>
            <a:endParaRPr lang="el-GR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34962" y="1546085"/>
            <a:ext cx="7977016" cy="855662"/>
          </a:xfrm>
        </p:spPr>
        <p:txBody>
          <a:bodyPr/>
          <a:lstStyle/>
          <a:p>
            <a:r>
              <a:rPr lang="en-US" dirty="0" smtClean="0"/>
              <a:t>Unit 3</a:t>
            </a:r>
            <a:r>
              <a:rPr lang="en-US" dirty="0"/>
              <a:t>: How to spot and avoid propaganda and </a:t>
            </a:r>
            <a:r>
              <a:rPr lang="en-US" dirty="0" smtClean="0"/>
              <a:t>manipulation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224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>
                <a:latin typeface="+mj-lt"/>
                <a:cs typeface="Arial" pitchFamily="34" charset="0"/>
              </a:rPr>
              <a:t>References</a:t>
            </a:r>
            <a:endParaRPr lang="en-US" sz="2800" b="1" dirty="0">
              <a:latin typeface="+mj-lt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Johnstone</a:t>
            </a:r>
            <a:r>
              <a:rPr lang="en-US" sz="1400" dirty="0"/>
              <a:t>, Caitlin. Thirty-Two Tips For Navigating Propaganda and Manipulation., SCOOP: 2019. </a:t>
            </a: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 smtClean="0"/>
              <a:t>Richlovsky</a:t>
            </a:r>
            <a:r>
              <a:rPr lang="en-US" sz="1400" dirty="0"/>
              <a:t>, Paul. How to Sharpen Your Critical-Thinking Skills., Top Resume.</a:t>
            </a:r>
          </a:p>
        </p:txBody>
      </p:sp>
    </p:spTree>
    <p:extLst>
      <p:ext uri="{BB962C8B-B14F-4D97-AF65-F5344CB8AC3E}">
        <p14:creationId xmlns:p14="http://schemas.microsoft.com/office/powerpoint/2010/main" val="2466724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+mj-lt"/>
                <a:cs typeface="Arial" pitchFamily="34" charset="0"/>
              </a:rPr>
              <a:t>Useful links and something to read…</a:t>
            </a:r>
            <a:endParaRPr lang="en-US" b="1" dirty="0">
              <a:latin typeface="+mj-lt"/>
              <a:cs typeface="Arial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 smtClean="0"/>
              <a:t>Propaganda Techniques: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hlinkClick r:id="rId2"/>
              </a:rPr>
              <a:t>https://</a:t>
            </a:r>
            <a:r>
              <a:rPr lang="en-US" sz="1400" dirty="0" smtClean="0">
                <a:hlinkClick r:id="rId2"/>
              </a:rPr>
              <a:t>marketingwit.com/types-of-propaganda-techniques</a:t>
            </a: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hlinkClick r:id="rId3"/>
              </a:rPr>
              <a:t>https://www.canva.com/learn/examples-of-propaganda</a:t>
            </a:r>
            <a:r>
              <a:rPr lang="en-US" sz="1400" dirty="0" smtClean="0">
                <a:hlinkClick r:id="rId3"/>
              </a:rPr>
              <a:t>/</a:t>
            </a: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hlinkClick r:id="rId4"/>
              </a:rPr>
              <a:t>http://</a:t>
            </a:r>
            <a:r>
              <a:rPr lang="en-US" sz="1400" dirty="0" smtClean="0">
                <a:hlinkClick r:id="rId4"/>
              </a:rPr>
              <a:t>www.butte.edu/departments/cas/tipsheets/thinking/fallacies.html</a:t>
            </a: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hlinkClick r:id="rId5"/>
              </a:rPr>
              <a:t>https</a:t>
            </a:r>
            <a:r>
              <a:rPr lang="en-US" sz="1400" dirty="0">
                <a:hlinkClick r:id="rId5"/>
              </a:rPr>
              <a:t>://advergize.com/advertising/examples-of-propaganda</a:t>
            </a:r>
            <a:r>
              <a:rPr lang="en-US" sz="1400" dirty="0" smtClean="0">
                <a:hlinkClick r:id="rId5"/>
              </a:rPr>
              <a:t>/</a:t>
            </a:r>
            <a:endParaRPr lang="en-US" sz="1400" dirty="0"/>
          </a:p>
          <a:p>
            <a:r>
              <a:rPr lang="en-US" sz="1400" dirty="0">
                <a:latin typeface="+mn-lt"/>
                <a:cs typeface="Arial" pitchFamily="34" charset="0"/>
              </a:rPr>
              <a:t>Propaganda Mechanism: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+mn-lt"/>
                <a:cs typeface="Arial" pitchFamily="34" charset="0"/>
                <a:hlinkClick r:id="rId6"/>
              </a:rPr>
              <a:t>https://</a:t>
            </a:r>
            <a:r>
              <a:rPr lang="en-US" sz="1400" dirty="0" smtClean="0">
                <a:latin typeface="+mn-lt"/>
                <a:cs typeface="Arial" pitchFamily="34" charset="0"/>
                <a:hlinkClick r:id="rId6"/>
              </a:rPr>
              <a:t>www.thebalancesmb.com/what-is-propaganda-and-how-does-it-work-2295248#famous-examples-of-propaganda</a:t>
            </a:r>
            <a:endParaRPr lang="en-US" sz="1400" dirty="0">
              <a:latin typeface="+mn-lt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+mn-lt"/>
                <a:cs typeface="Arial" pitchFamily="34" charset="0"/>
                <a:hlinkClick r:id="rId7"/>
              </a:rPr>
              <a:t>https://</a:t>
            </a:r>
            <a:r>
              <a:rPr lang="en-US" sz="1400" dirty="0" smtClean="0">
                <a:latin typeface="+mn-lt"/>
                <a:cs typeface="Arial" pitchFamily="34" charset="0"/>
                <a:hlinkClick r:id="rId7"/>
              </a:rPr>
              <a:t>www.sagepub.com/sites/default/files/upm-binaries/95392_Chapter_1_What_is_Propaganda%2C_and_How_Does_it_Differ_from_Persuasion.pdf</a:t>
            </a:r>
            <a:endParaRPr lang="en-US" sz="1400" dirty="0">
              <a:latin typeface="+mn-lt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+mn-lt"/>
                <a:cs typeface="Arial" pitchFamily="34" charset="0"/>
                <a:hlinkClick r:id="rId7"/>
              </a:rPr>
              <a:t>https://www.sagepub.com/sites/default/files/upm-binaries/95392_Chapter_1_What_is_Propaganda%2C_and_How_Does_it_Differ_from_Persuasion.pdf</a:t>
            </a:r>
            <a:endParaRPr lang="en-US" sz="1400" dirty="0">
              <a:latin typeface="+mn-lt"/>
              <a:cs typeface="Arial" pitchFamily="34" charset="0"/>
            </a:endParaRPr>
          </a:p>
          <a:p>
            <a:endParaRPr lang="en-US" sz="1400" dirty="0" smtClean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860282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+mj-lt"/>
                <a:cs typeface="Arial" pitchFamily="34" charset="0"/>
              </a:rPr>
              <a:t>Useful links and something to read…</a:t>
            </a:r>
            <a:endParaRPr lang="en-US" dirty="0">
              <a:latin typeface="+mj-lt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400" dirty="0" smtClean="0"/>
              <a:t>The ways to avoid propaganda and manipulation: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hlinkClick r:id="rId2"/>
              </a:rPr>
              <a:t>https://</a:t>
            </a:r>
            <a:r>
              <a:rPr lang="en-US" sz="1400" dirty="0" smtClean="0">
                <a:hlinkClick r:id="rId2"/>
              </a:rPr>
              <a:t>www.britannica.com/topic/propaganda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hlinkClick r:id="rId3"/>
              </a:rPr>
              <a:t>https://www.commonsenseethics.com/blog/6-ways-to-avoid-being-manipulated-and-dumbed-down-by-the-media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22544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End of Module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56436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>
                <a:latin typeface="+mj-lt"/>
                <a:cs typeface="Arial" pitchFamily="34" charset="0"/>
              </a:rPr>
              <a:t>U</a:t>
            </a:r>
            <a:r>
              <a:rPr lang="en-US" b="1" dirty="0" smtClean="0">
                <a:latin typeface="+mj-lt"/>
                <a:cs typeface="Arial" pitchFamily="34" charset="0"/>
              </a:rPr>
              <a:t>seful </a:t>
            </a:r>
            <a:r>
              <a:rPr lang="en-US" b="1" dirty="0" smtClean="0">
                <a:latin typeface="+mj-lt"/>
                <a:cs typeface="Arial" pitchFamily="34" charset="0"/>
              </a:rPr>
              <a:t>tips </a:t>
            </a:r>
            <a:r>
              <a:rPr lang="en-US" b="1" dirty="0" smtClean="0">
                <a:latin typeface="+mj-lt"/>
                <a:cs typeface="Arial" pitchFamily="34" charset="0"/>
              </a:rPr>
              <a:t>on how </a:t>
            </a:r>
            <a:r>
              <a:rPr lang="en-US" b="1" dirty="0" smtClean="0">
                <a:latin typeface="+mj-lt"/>
                <a:cs typeface="Arial" pitchFamily="34" charset="0"/>
              </a:rPr>
              <a:t>to avoid </a:t>
            </a:r>
            <a:r>
              <a:rPr lang="en-US" b="1" dirty="0" smtClean="0">
                <a:latin typeface="+mj-lt"/>
                <a:cs typeface="Arial" pitchFamily="34" charset="0"/>
              </a:rPr>
              <a:t>manipulation and </a:t>
            </a:r>
            <a:r>
              <a:rPr lang="en-US" b="1" dirty="0" smtClean="0">
                <a:latin typeface="+mj-lt"/>
                <a:cs typeface="Arial" pitchFamily="34" charset="0"/>
              </a:rPr>
              <a:t>propaganda</a:t>
            </a:r>
            <a:endParaRPr lang="en-US" b="1" dirty="0">
              <a:latin typeface="+mj-lt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 smtClean="0">
                <a:latin typeface="+mn-lt"/>
                <a:cs typeface="Arial" pitchFamily="34" charset="0"/>
              </a:rPr>
              <a:t>Be </a:t>
            </a:r>
            <a:r>
              <a:rPr lang="en-US" dirty="0">
                <a:latin typeface="+mn-lt"/>
                <a:cs typeface="Arial" pitchFamily="34" charset="0"/>
              </a:rPr>
              <a:t>humble and open enough to know that you can be fooled. </a:t>
            </a:r>
            <a:endParaRPr lang="en-US" dirty="0" smtClean="0">
              <a:latin typeface="+mn-lt"/>
              <a:cs typeface="Arial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dirty="0" smtClean="0">
              <a:latin typeface="+mn-lt"/>
              <a:cs typeface="Arial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b="1" dirty="0" smtClean="0">
                <a:solidFill>
                  <a:schemeClr val="accent2"/>
                </a:solidFill>
                <a:latin typeface="+mn-lt"/>
                <a:cs typeface="Arial" pitchFamily="34" charset="0"/>
              </a:rPr>
              <a:t>Remember! </a:t>
            </a:r>
            <a:r>
              <a:rPr lang="en-US" dirty="0" smtClean="0">
                <a:latin typeface="+mn-lt"/>
                <a:cs typeface="Arial" pitchFamily="34" charset="0"/>
              </a:rPr>
              <a:t>It’s </a:t>
            </a:r>
            <a:r>
              <a:rPr lang="en-US" dirty="0">
                <a:latin typeface="+mn-lt"/>
                <a:cs typeface="Arial" pitchFamily="34" charset="0"/>
              </a:rPr>
              <a:t>not shameful to be deceived, it’s shameful to deceive people.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312" y="1475099"/>
            <a:ext cx="5179728" cy="2915667"/>
          </a:xfrm>
        </p:spPr>
      </p:pic>
    </p:spTree>
    <p:extLst>
      <p:ext uri="{BB962C8B-B14F-4D97-AF65-F5344CB8AC3E}">
        <p14:creationId xmlns:p14="http://schemas.microsoft.com/office/powerpoint/2010/main" val="2596269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>
                <a:solidFill>
                  <a:schemeClr val="accent3"/>
                </a:solidFill>
                <a:latin typeface="+mj-lt"/>
                <a:cs typeface="Arial" pitchFamily="34" charset="0"/>
              </a:rPr>
              <a:t>Learn to see how trust and sympathy are </a:t>
            </a:r>
            <a:r>
              <a:rPr lang="en-US" b="1" dirty="0" smtClean="0">
                <a:solidFill>
                  <a:schemeClr val="accent3"/>
                </a:solidFill>
                <a:latin typeface="+mj-lt"/>
                <a:cs typeface="Arial" pitchFamily="34" charset="0"/>
              </a:rPr>
              <a:t>used</a:t>
            </a:r>
            <a:br>
              <a:rPr lang="en-US" b="1" dirty="0" smtClean="0">
                <a:solidFill>
                  <a:schemeClr val="accent3"/>
                </a:solidFill>
                <a:latin typeface="+mj-lt"/>
                <a:cs typeface="Arial" pitchFamily="34" charset="0"/>
              </a:rPr>
            </a:br>
            <a:r>
              <a:rPr lang="en-US" b="1" dirty="0" smtClean="0">
                <a:solidFill>
                  <a:schemeClr val="accent3"/>
                </a:solidFill>
                <a:latin typeface="+mj-lt"/>
                <a:cs typeface="Arial" pitchFamily="34" charset="0"/>
              </a:rPr>
              <a:t>by </a:t>
            </a:r>
            <a:r>
              <a:rPr lang="en-US" b="1" dirty="0">
                <a:solidFill>
                  <a:schemeClr val="accent3"/>
                </a:solidFill>
                <a:latin typeface="+mj-lt"/>
                <a:cs typeface="Arial" pitchFamily="34" charset="0"/>
              </a:rPr>
              <a:t>manipulators to trick </a:t>
            </a:r>
            <a:r>
              <a:rPr lang="en-US" b="1" dirty="0" smtClean="0">
                <a:solidFill>
                  <a:schemeClr val="accent3"/>
                </a:solidFill>
                <a:latin typeface="+mj-lt"/>
                <a:cs typeface="Arial" pitchFamily="34" charset="0"/>
              </a:rPr>
              <a:t>people.</a:t>
            </a:r>
            <a:endParaRPr lang="en-US" dirty="0">
              <a:solidFill>
                <a:schemeClr val="accent3"/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 smtClean="0">
                <a:latin typeface="+mn-lt"/>
                <a:cs typeface="Arial" pitchFamily="34" charset="0"/>
              </a:rPr>
              <a:t>Every </a:t>
            </a:r>
            <a:r>
              <a:rPr lang="en-US" dirty="0">
                <a:latin typeface="+mn-lt"/>
                <a:cs typeface="Arial" pitchFamily="34" charset="0"/>
              </a:rPr>
              <a:t>manipulator uses trust and</a:t>
            </a:r>
            <a:r>
              <a:rPr lang="en-US" dirty="0" smtClean="0">
                <a:latin typeface="+mn-lt"/>
                <a:cs typeface="Arial" pitchFamily="34" charset="0"/>
              </a:rPr>
              <a:t>/ or </a:t>
            </a:r>
            <a:r>
              <a:rPr lang="en-US" dirty="0">
                <a:latin typeface="+mn-lt"/>
                <a:cs typeface="Arial" pitchFamily="34" charset="0"/>
              </a:rPr>
              <a:t>sympathy as a primer for their manipulations, because if you don’t have trust or sympathy for them, you’re not going to mentally subscribe to their stories.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092" y="1367781"/>
            <a:ext cx="5193357" cy="5193357"/>
          </a:xfrm>
        </p:spPr>
      </p:pic>
    </p:spTree>
    <p:extLst>
      <p:ext uri="{BB962C8B-B14F-4D97-AF65-F5344CB8AC3E}">
        <p14:creationId xmlns:p14="http://schemas.microsoft.com/office/powerpoint/2010/main" val="3086018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b="1" dirty="0" smtClean="0">
                <a:solidFill>
                  <a:schemeClr val="accent3"/>
                </a:solidFill>
                <a:latin typeface="+mj-lt"/>
                <a:cs typeface="Arial" pitchFamily="34" charset="0"/>
              </a:rPr>
              <a:t>Understand </a:t>
            </a:r>
            <a:r>
              <a:rPr lang="en-US" sz="3100" b="1" dirty="0">
                <a:solidFill>
                  <a:schemeClr val="accent3"/>
                </a:solidFill>
                <a:latin typeface="+mj-lt"/>
                <a:cs typeface="Arial" pitchFamily="34" charset="0"/>
              </a:rPr>
              <a:t>that propaganda is the single </a:t>
            </a:r>
            <a:r>
              <a:rPr lang="en-US" sz="3100" b="1" dirty="0" smtClean="0">
                <a:solidFill>
                  <a:schemeClr val="accent3"/>
                </a:solidFill>
                <a:latin typeface="+mj-lt"/>
                <a:cs typeface="Arial" pitchFamily="34" charset="0"/>
              </a:rPr>
              <a:t/>
            </a:r>
            <a:br>
              <a:rPr lang="en-US" sz="3100" b="1" dirty="0" smtClean="0">
                <a:solidFill>
                  <a:schemeClr val="accent3"/>
                </a:solidFill>
                <a:latin typeface="+mj-lt"/>
                <a:cs typeface="Arial" pitchFamily="34" charset="0"/>
              </a:rPr>
            </a:br>
            <a:r>
              <a:rPr lang="en-US" sz="3100" b="1" dirty="0" smtClean="0">
                <a:solidFill>
                  <a:schemeClr val="accent3"/>
                </a:solidFill>
                <a:latin typeface="+mj-lt"/>
                <a:cs typeface="Arial" pitchFamily="34" charset="0"/>
              </a:rPr>
              <a:t>most </a:t>
            </a:r>
            <a:r>
              <a:rPr lang="en-US" sz="3100" b="1" dirty="0">
                <a:solidFill>
                  <a:schemeClr val="accent3"/>
                </a:solidFill>
                <a:latin typeface="+mj-lt"/>
                <a:cs typeface="Arial" pitchFamily="34" charset="0"/>
              </a:rPr>
              <a:t>overlooked and under-appreciated aspect of our society.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 smtClean="0"/>
              <a:t>The </a:t>
            </a:r>
            <a:r>
              <a:rPr lang="en-US" dirty="0"/>
              <a:t>fact that </a:t>
            </a:r>
            <a:r>
              <a:rPr lang="en-US" b="1" dirty="0"/>
              <a:t>powerful people are constantly manipulating</a:t>
            </a:r>
            <a:r>
              <a:rPr lang="en-US" dirty="0"/>
              <a:t> the way we think, act and vote should be at the forefront of everyone’s </a:t>
            </a:r>
            <a:r>
              <a:rPr lang="en-US" dirty="0" smtClean="0"/>
              <a:t>awareness.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963" y="1397538"/>
            <a:ext cx="5581650" cy="3723757"/>
          </a:xfrm>
        </p:spPr>
      </p:pic>
    </p:spTree>
    <p:extLst>
      <p:ext uri="{BB962C8B-B14F-4D97-AF65-F5344CB8AC3E}">
        <p14:creationId xmlns:p14="http://schemas.microsoft.com/office/powerpoint/2010/main" val="2658302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>
                <a:latin typeface="+mj-lt"/>
                <a:cs typeface="Arial" pitchFamily="34" charset="0"/>
              </a:rPr>
              <a:t>Put </a:t>
            </a:r>
            <a:r>
              <a:rPr lang="en-US" b="1" dirty="0">
                <a:latin typeface="+mj-lt"/>
                <a:cs typeface="Arial" pitchFamily="34" charset="0"/>
              </a:rPr>
              <a:t>effort into developing a good news-sense</a:t>
            </a:r>
            <a:r>
              <a:rPr lang="en-US" b="1" dirty="0" smtClean="0">
                <a:latin typeface="+mj-lt"/>
                <a:cs typeface="Arial" pitchFamily="34" charset="0"/>
              </a:rPr>
              <a:t>,</a:t>
            </a:r>
            <a:br>
              <a:rPr lang="en-US" b="1" dirty="0" smtClean="0">
                <a:latin typeface="+mj-lt"/>
                <a:cs typeface="Arial" pitchFamily="34" charset="0"/>
              </a:rPr>
            </a:br>
            <a:r>
              <a:rPr lang="en-US" b="1" dirty="0" smtClean="0">
                <a:latin typeface="+mj-lt"/>
                <a:cs typeface="Arial" pitchFamily="34" charset="0"/>
              </a:rPr>
              <a:t>a </a:t>
            </a:r>
            <a:r>
              <a:rPr lang="en-US" b="1" dirty="0">
                <a:latin typeface="+mj-lt"/>
                <a:cs typeface="Arial" pitchFamily="34" charset="0"/>
              </a:rPr>
              <a:t>sense for what’s newsworthy and what’s not.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/>
              <a:t>This takes time and practice, but it lets you see which newsworthy stories are going unreported by the mass media and which non-stories are being overblown to shape an establishment-friendly narrative. </a:t>
            </a:r>
            <a:endParaRPr lang="en-US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en-US" dirty="0" smtClean="0"/>
              <a:t>When </a:t>
            </a:r>
            <a:r>
              <a:rPr lang="en-US" dirty="0"/>
              <a:t>you’ve got that nailed down, you’ll notice “Why are they acting like this is a news story?” and “Why is nobody reporting this??” stories all the time.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248" y="1422796"/>
            <a:ext cx="5581650" cy="3146020"/>
          </a:xfrm>
        </p:spPr>
      </p:pic>
    </p:spTree>
    <p:extLst>
      <p:ext uri="{BB962C8B-B14F-4D97-AF65-F5344CB8AC3E}">
        <p14:creationId xmlns:p14="http://schemas.microsoft.com/office/powerpoint/2010/main" val="3662105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100" b="1" dirty="0" smtClean="0">
                <a:latin typeface="+mj-lt"/>
                <a:cs typeface="Arial" pitchFamily="34" charset="0"/>
              </a:rPr>
              <a:t>Seek </a:t>
            </a:r>
            <a:r>
              <a:rPr lang="en-US" sz="3100" b="1" dirty="0">
                <a:latin typeface="+mj-lt"/>
                <a:cs typeface="Arial" pitchFamily="34" charset="0"/>
              </a:rPr>
              <a:t>Out Dialog and </a:t>
            </a:r>
            <a:r>
              <a:rPr lang="en-US" sz="3100" b="1" dirty="0" smtClean="0">
                <a:latin typeface="+mj-lt"/>
                <a:cs typeface="Arial" pitchFamily="34" charset="0"/>
              </a:rPr>
              <a:t>Long-Form, Investigative </a:t>
            </a:r>
            <a:r>
              <a:rPr lang="en-US" sz="3100" b="1" dirty="0">
                <a:latin typeface="+mj-lt"/>
                <a:cs typeface="Arial" pitchFamily="34" charset="0"/>
              </a:rPr>
              <a:t>Journalism </a:t>
            </a:r>
            <a:endParaRPr lang="en-US" sz="3100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 smtClean="0">
                <a:latin typeface="+mn-lt"/>
                <a:cs typeface="Arial" pitchFamily="34" charset="0"/>
              </a:rPr>
              <a:t>Find </a:t>
            </a:r>
            <a:r>
              <a:rPr lang="en-US" dirty="0">
                <a:latin typeface="+mn-lt"/>
                <a:cs typeface="Arial" pitchFamily="34" charset="0"/>
              </a:rPr>
              <a:t>news and discussion programs which emphasize dialog and debate. These are less likely to be propaganda.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772" y="1413432"/>
            <a:ext cx="5581650" cy="3016466"/>
          </a:xfrm>
        </p:spPr>
      </p:pic>
    </p:spTree>
    <p:extLst>
      <p:ext uri="{BB962C8B-B14F-4D97-AF65-F5344CB8AC3E}">
        <p14:creationId xmlns:p14="http://schemas.microsoft.com/office/powerpoint/2010/main" val="1207458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100" b="1" dirty="0" smtClean="0">
                <a:solidFill>
                  <a:schemeClr val="accent3"/>
                </a:solidFill>
                <a:latin typeface="+mj-lt"/>
                <a:cs typeface="Arial" pitchFamily="34" charset="0"/>
              </a:rPr>
              <a:t>Sharpen </a:t>
            </a:r>
            <a:r>
              <a:rPr lang="en-US" sz="3100" b="1" dirty="0">
                <a:solidFill>
                  <a:schemeClr val="accent3"/>
                </a:solidFill>
                <a:latin typeface="+mj-lt"/>
                <a:cs typeface="Arial" pitchFamily="34" charset="0"/>
              </a:rPr>
              <a:t>Your Critical Thinking </a:t>
            </a:r>
            <a:r>
              <a:rPr lang="en-US" sz="3100" b="1" dirty="0" smtClean="0">
                <a:solidFill>
                  <a:schemeClr val="accent3"/>
                </a:solidFill>
                <a:latin typeface="+mj-lt"/>
                <a:cs typeface="Arial" pitchFamily="34" charset="0"/>
              </a:rPr>
              <a:t>Skills</a:t>
            </a:r>
            <a:endParaRPr lang="en-US" sz="3100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/>
              <a:t>Critical thinking skills are essential for independent thought about what to believe and what to do. Critical thinking is also important for examining arguments, detecting inconsistencies, and solving problems.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241" y="1449859"/>
            <a:ext cx="5487960" cy="3252321"/>
          </a:xfrm>
        </p:spPr>
      </p:pic>
    </p:spTree>
    <p:extLst>
      <p:ext uri="{BB962C8B-B14F-4D97-AF65-F5344CB8AC3E}">
        <p14:creationId xmlns:p14="http://schemas.microsoft.com/office/powerpoint/2010/main" val="4189167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100" b="1" dirty="0" smtClean="0">
                <a:solidFill>
                  <a:schemeClr val="accent3"/>
                </a:solidFill>
              </a:rPr>
              <a:t>Don't </a:t>
            </a:r>
            <a:r>
              <a:rPr lang="en-US" sz="3100" b="1" dirty="0">
                <a:solidFill>
                  <a:schemeClr val="accent3"/>
                </a:solidFill>
              </a:rPr>
              <a:t>Take Sides </a:t>
            </a:r>
            <a:r>
              <a:rPr lang="en-US" sz="3100" b="1" dirty="0" smtClean="0">
                <a:solidFill>
                  <a:schemeClr val="accent3"/>
                </a:solidFill>
              </a:rPr>
              <a:t>Politically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/>
              <a:t>Not taking sides politically while keeping an eye on the big picture allows you to not get sucked in by propaganda and </a:t>
            </a:r>
            <a:r>
              <a:rPr lang="en-US" dirty="0" smtClean="0"/>
              <a:t>counterpropaganda.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Remaining politically independent helps you to avoid a group think mindset and entrenched belief systems.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865" y="1462024"/>
            <a:ext cx="5263057" cy="2549804"/>
          </a:xfrm>
        </p:spPr>
      </p:pic>
    </p:spTree>
    <p:extLst>
      <p:ext uri="{BB962C8B-B14F-4D97-AF65-F5344CB8AC3E}">
        <p14:creationId xmlns:p14="http://schemas.microsoft.com/office/powerpoint/2010/main" val="1875069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>
                <a:latin typeface="+mj-lt"/>
                <a:cs typeface="Arial" pitchFamily="34" charset="0"/>
              </a:rPr>
              <a:t>So…to sum up everything we just learned about how to</a:t>
            </a:r>
            <a:br>
              <a:rPr lang="en-US" b="1" dirty="0" smtClean="0">
                <a:latin typeface="+mj-lt"/>
                <a:cs typeface="Arial" pitchFamily="34" charset="0"/>
              </a:rPr>
            </a:br>
            <a:r>
              <a:rPr lang="en-US" b="1" dirty="0" smtClean="0">
                <a:latin typeface="+mj-lt"/>
                <a:cs typeface="Arial" pitchFamily="34" charset="0"/>
              </a:rPr>
              <a:t>avoid propaganda and manipulation…</a:t>
            </a:r>
            <a:endParaRPr lang="en-US" b="1" dirty="0">
              <a:latin typeface="+mj-lt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cs typeface="Arial" pitchFamily="34" charset="0"/>
              </a:rPr>
              <a:t>Learn to see how trust and sympathy are used</a:t>
            </a:r>
            <a:br>
              <a:rPr lang="en-US" dirty="0">
                <a:latin typeface="+mn-lt"/>
                <a:cs typeface="Arial" pitchFamily="34" charset="0"/>
              </a:rPr>
            </a:br>
            <a:r>
              <a:rPr lang="en-US" dirty="0">
                <a:latin typeface="+mn-lt"/>
                <a:cs typeface="Arial" pitchFamily="34" charset="0"/>
              </a:rPr>
              <a:t>by manipulators to trick people</a:t>
            </a:r>
            <a:r>
              <a:rPr lang="en-US" dirty="0" smtClean="0">
                <a:latin typeface="+mn-lt"/>
                <a:cs typeface="Arial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  <a:cs typeface="Arial" pitchFamily="34" charset="0"/>
              </a:rPr>
              <a:t>Try to develop a </a:t>
            </a:r>
            <a:r>
              <a:rPr lang="en-US" dirty="0">
                <a:latin typeface="+mn-lt"/>
                <a:cs typeface="Arial" pitchFamily="34" charset="0"/>
              </a:rPr>
              <a:t>good </a:t>
            </a:r>
            <a:r>
              <a:rPr lang="en-US" dirty="0" smtClean="0">
                <a:latin typeface="+mn-lt"/>
                <a:cs typeface="Arial" pitchFamily="34" charset="0"/>
              </a:rPr>
              <a:t>news-sense.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cs typeface="Arial" pitchFamily="34" charset="0"/>
              </a:rPr>
              <a:t>Find news and discussion programs which emphasize dialog and </a:t>
            </a:r>
            <a:r>
              <a:rPr lang="en-US" dirty="0" smtClean="0">
                <a:latin typeface="+mn-lt"/>
                <a:cs typeface="Arial" pitchFamily="34" charset="0"/>
              </a:rPr>
              <a:t>debate.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  <a:cs typeface="Arial" pitchFamily="34" charset="0"/>
              </a:rPr>
              <a:t>Remain politically independent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+mn-lt"/>
                <a:cs typeface="Arial" pitchFamily="34" charset="0"/>
              </a:rPr>
              <a:t>Develop your Critical </a:t>
            </a:r>
            <a:r>
              <a:rPr lang="en-US" dirty="0">
                <a:latin typeface="+mn-lt"/>
                <a:cs typeface="Arial" pitchFamily="34" charset="0"/>
              </a:rPr>
              <a:t>Thinking Skills</a:t>
            </a:r>
            <a:endParaRPr lang="en-US" dirty="0" smtClean="0">
              <a:latin typeface="+mn-lt"/>
              <a:cs typeface="Arial" pitchFamily="34" charset="0"/>
            </a:endParaRPr>
          </a:p>
          <a:p>
            <a:endParaRPr lang="en-US" dirty="0">
              <a:latin typeface="+mn-lt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531" y="1398566"/>
            <a:ext cx="5142074" cy="3972504"/>
          </a:xfrm>
        </p:spPr>
      </p:pic>
    </p:spTree>
    <p:extLst>
      <p:ext uri="{BB962C8B-B14F-4D97-AF65-F5344CB8AC3E}">
        <p14:creationId xmlns:p14="http://schemas.microsoft.com/office/powerpoint/2010/main" val="2282042560"/>
      </p:ext>
    </p:extLst>
  </p:cSld>
  <p:clrMapOvr>
    <a:masterClrMapping/>
  </p:clrMapOvr>
</p:sld>
</file>

<file path=ppt/theme/theme1.xml><?xml version="1.0" encoding="utf-8"?>
<a:theme xmlns:a="http://schemas.openxmlformats.org/drawingml/2006/main" name="CARDET Course template">
  <a:themeElements>
    <a:clrScheme name="YMB">
      <a:dk1>
        <a:srgbClr val="FFFFFF"/>
      </a:dk1>
      <a:lt1>
        <a:srgbClr val="FFFFFF"/>
      </a:lt1>
      <a:dk2>
        <a:srgbClr val="323232"/>
      </a:dk2>
      <a:lt2>
        <a:srgbClr val="323232"/>
      </a:lt2>
      <a:accent1>
        <a:srgbClr val="F4C05E"/>
      </a:accent1>
      <a:accent2>
        <a:srgbClr val="E45246"/>
      </a:accent2>
      <a:accent3>
        <a:srgbClr val="238E46"/>
      </a:accent3>
      <a:accent4>
        <a:srgbClr val="323232"/>
      </a:accent4>
      <a:accent5>
        <a:srgbClr val="F4C05E"/>
      </a:accent5>
      <a:accent6>
        <a:srgbClr val="E45246"/>
      </a:accent6>
      <a:hlink>
        <a:srgbClr val="41C76A"/>
      </a:hlink>
      <a:folHlink>
        <a:srgbClr val="64CC82"/>
      </a:folHlink>
    </a:clrScheme>
    <a:fontScheme name="YMB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817</TotalTime>
  <Words>397</Words>
  <Application>Microsoft Office PowerPoint</Application>
  <PresentationFormat>Widescreen</PresentationFormat>
  <Paragraphs>46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Arial</vt:lpstr>
      <vt:lpstr>Calibri</vt:lpstr>
      <vt:lpstr>Calibri Light</vt:lpstr>
      <vt:lpstr>Open Sans</vt:lpstr>
      <vt:lpstr>Roboto Slab</vt:lpstr>
      <vt:lpstr>CARDET Course template</vt:lpstr>
      <vt:lpstr>1_Custom Design</vt:lpstr>
      <vt:lpstr>2_Custom Design</vt:lpstr>
      <vt:lpstr>Custom Design</vt:lpstr>
      <vt:lpstr>3_Custom Design</vt:lpstr>
      <vt:lpstr>4_Custom Design</vt:lpstr>
      <vt:lpstr>5_Custom Design</vt:lpstr>
      <vt:lpstr>Propaganda and manipulation  </vt:lpstr>
      <vt:lpstr>Useful tips on how to avoid manipulation and propaganda</vt:lpstr>
      <vt:lpstr>Learn to see how trust and sympathy are used by manipulators to trick people.</vt:lpstr>
      <vt:lpstr>Understand that propaganda is the single  most overlooked and under-appreciated aspect of our society.</vt:lpstr>
      <vt:lpstr>Put effort into developing a good news-sense, a sense for what’s newsworthy and what’s not.</vt:lpstr>
      <vt:lpstr>Seek Out Dialog and Long-Form, Investigative Journalism </vt:lpstr>
      <vt:lpstr>Sharpen Your Critical Thinking Skills</vt:lpstr>
      <vt:lpstr>Don't Take Sides Politically</vt:lpstr>
      <vt:lpstr>So…to sum up everything we just learned about how to avoid propaganda and manipulation…</vt:lpstr>
      <vt:lpstr>References</vt:lpstr>
      <vt:lpstr>Useful links and something to read…</vt:lpstr>
      <vt:lpstr>Useful links and something to read…</vt:lpstr>
      <vt:lpstr>End of Module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Theognosia Petrou</cp:lastModifiedBy>
  <cp:revision>61</cp:revision>
  <dcterms:created xsi:type="dcterms:W3CDTF">2019-11-27T07:34:47Z</dcterms:created>
  <dcterms:modified xsi:type="dcterms:W3CDTF">2020-08-07T09:00:35Z</dcterms:modified>
</cp:coreProperties>
</file>