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notesMasterIdLst>
    <p:notesMasterId r:id="rId26"/>
  </p:notesMasterIdLst>
  <p:sldIdLst>
    <p:sldId id="256" r:id="rId8"/>
    <p:sldId id="270" r:id="rId9"/>
    <p:sldId id="258" r:id="rId10"/>
    <p:sldId id="289" r:id="rId11"/>
    <p:sldId id="288" r:id="rId12"/>
    <p:sldId id="285" r:id="rId13"/>
    <p:sldId id="282" r:id="rId14"/>
    <p:sldId id="303" r:id="rId15"/>
    <p:sldId id="267" r:id="rId16"/>
    <p:sldId id="300" r:id="rId17"/>
    <p:sldId id="287" r:id="rId18"/>
    <p:sldId id="321" r:id="rId19"/>
    <p:sldId id="268" r:id="rId20"/>
    <p:sldId id="315" r:id="rId21"/>
    <p:sldId id="324" r:id="rId22"/>
    <p:sldId id="284" r:id="rId23"/>
    <p:sldId id="299" r:id="rId24"/>
    <p:sldId id="265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A"/>
    <a:srgbClr val="1D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2373" autoAdjust="0"/>
  </p:normalViewPr>
  <p:slideViewPr>
    <p:cSldViewPr snapToGrid="0">
      <p:cViewPr varScale="1">
        <p:scale>
          <a:sx n="46" d="100"/>
          <a:sy n="46" d="100"/>
        </p:scale>
        <p:origin x="67" y="586"/>
      </p:cViewPr>
      <p:guideLst/>
    </p:cSldViewPr>
  </p:slideViewPr>
  <p:outlineViewPr>
    <p:cViewPr>
      <p:scale>
        <a:sx n="33" d="100"/>
        <a:sy n="33" d="100"/>
      </p:scale>
      <p:origin x="0" y="-212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9C8D1-02FC-47DB-9116-CF61B4BD5BD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DDBC16-211D-4670-893F-66D845947C0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300" dirty="0" smtClean="0"/>
            <a:t>Critical Thinking </a:t>
          </a:r>
          <a:endParaRPr lang="en-GB" sz="1300" dirty="0"/>
        </a:p>
      </dgm:t>
    </dgm:pt>
    <dgm:pt modelId="{3E408497-1978-4DAB-B461-5F2273D5567C}" type="parTrans" cxnId="{52980D63-C27A-4797-BC0B-AF0DCC691869}">
      <dgm:prSet/>
      <dgm:spPr/>
      <dgm:t>
        <a:bodyPr/>
        <a:lstStyle/>
        <a:p>
          <a:endParaRPr lang="en-GB"/>
        </a:p>
      </dgm:t>
    </dgm:pt>
    <dgm:pt modelId="{064F7966-98AC-4459-81C2-005890C45430}" type="sibTrans" cxnId="{52980D63-C27A-4797-BC0B-AF0DCC691869}">
      <dgm:prSet custT="1"/>
      <dgm:spPr>
        <a:solidFill>
          <a:schemeClr val="accent1"/>
        </a:solidFill>
      </dgm:spPr>
      <dgm:t>
        <a:bodyPr/>
        <a:lstStyle/>
        <a:p>
          <a:r>
            <a:rPr lang="en-GB" sz="1300" dirty="0" smtClean="0"/>
            <a:t>Stay informed and up to date </a:t>
          </a:r>
          <a:endParaRPr lang="en-GB" sz="1300" dirty="0"/>
        </a:p>
      </dgm:t>
    </dgm:pt>
    <dgm:pt modelId="{7E0968B9-4B46-4201-87C1-4C4563993111}">
      <dgm:prSet phldrT="[Text]" custT="1"/>
      <dgm:spPr/>
      <dgm:t>
        <a:bodyPr/>
        <a:lstStyle/>
        <a:p>
          <a:r>
            <a:rPr lang="en-GB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LITERACY</a:t>
          </a:r>
          <a:endParaRPr lang="en-GB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CE4E6-BF69-47F6-8DB7-A6E99BDF0D97}" type="parTrans" cxnId="{D3FAA687-3892-490F-B4B7-08704B9FC26E}">
      <dgm:prSet/>
      <dgm:spPr/>
      <dgm:t>
        <a:bodyPr/>
        <a:lstStyle/>
        <a:p>
          <a:endParaRPr lang="en-GB"/>
        </a:p>
      </dgm:t>
    </dgm:pt>
    <dgm:pt modelId="{71AD2D9F-C168-4F8F-9B4E-726AA7B65E6A}" type="sibTrans" cxnId="{D3FAA687-3892-490F-B4B7-08704B9FC2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300" dirty="0" smtClean="0"/>
            <a:t>Self- Expression</a:t>
          </a:r>
          <a:endParaRPr lang="en-GB" sz="1300" dirty="0"/>
        </a:p>
      </dgm:t>
    </dgm:pt>
    <dgm:pt modelId="{12DEC1C2-F262-43B1-BD10-5759ADB07B7A}">
      <dgm:prSet phldrT="[Text]" custT="1"/>
      <dgm:spPr/>
      <dgm:t>
        <a:bodyPr/>
        <a:lstStyle/>
        <a:p>
          <a:r>
            <a:rPr lang="en-GB" sz="1300" dirty="0" smtClean="0"/>
            <a:t>Active Citizenship </a:t>
          </a:r>
          <a:endParaRPr lang="en-GB" sz="1300" dirty="0"/>
        </a:p>
      </dgm:t>
    </dgm:pt>
    <dgm:pt modelId="{FB81437C-80CE-4415-B409-7E492552612F}" type="parTrans" cxnId="{D6051BF9-E844-492D-A373-3B74520E9F67}">
      <dgm:prSet/>
      <dgm:spPr/>
      <dgm:t>
        <a:bodyPr/>
        <a:lstStyle/>
        <a:p>
          <a:endParaRPr lang="en-GB"/>
        </a:p>
      </dgm:t>
    </dgm:pt>
    <dgm:pt modelId="{37A22B24-4A25-46F8-9940-424B573CA6A0}" type="sibTrans" cxnId="{D6051BF9-E844-492D-A373-3B74520E9F6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300" dirty="0" smtClean="0"/>
            <a:t>Personal </a:t>
          </a:r>
          <a:r>
            <a:rPr lang="en-GB" sz="1200" dirty="0" smtClean="0"/>
            <a:t>Development</a:t>
          </a:r>
          <a:endParaRPr lang="en-GB" sz="1200" dirty="0"/>
        </a:p>
      </dgm:t>
    </dgm:pt>
    <dgm:pt modelId="{31130D0C-BEC9-469C-A7DD-D7BA1B06367B}" type="pres">
      <dgm:prSet presAssocID="{3D79C8D1-02FC-47DB-9116-CF61B4BD5BD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B0C0C1E-DC6C-443A-8588-7FA55ED1A9EC}" type="pres">
      <dgm:prSet presAssocID="{37DDBC16-211D-4670-893F-66D845947C02}" presName="composite" presStyleCnt="0"/>
      <dgm:spPr/>
    </dgm:pt>
    <dgm:pt modelId="{E6C8AF19-3A59-4905-A539-8CF7F9C16AA4}" type="pres">
      <dgm:prSet presAssocID="{37DDBC16-211D-4670-893F-66D845947C0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413F34-0E8C-4777-9ED3-FED421907012}" type="pres">
      <dgm:prSet presAssocID="{37DDBC16-211D-4670-893F-66D845947C0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AEE86A-B953-46EB-8CD2-F7E63A3CFCCD}" type="pres">
      <dgm:prSet presAssocID="{37DDBC16-211D-4670-893F-66D845947C02}" presName="BalanceSpacing" presStyleCnt="0"/>
      <dgm:spPr/>
    </dgm:pt>
    <dgm:pt modelId="{1C525B7D-3510-4E61-A552-DAA3C346848E}" type="pres">
      <dgm:prSet presAssocID="{37DDBC16-211D-4670-893F-66D845947C02}" presName="BalanceSpacing1" presStyleCnt="0"/>
      <dgm:spPr/>
    </dgm:pt>
    <dgm:pt modelId="{43F2877B-A578-42A5-9512-725DCE6258D0}" type="pres">
      <dgm:prSet presAssocID="{064F7966-98AC-4459-81C2-005890C45430}" presName="Accent1Text" presStyleLbl="node1" presStyleIdx="1" presStyleCnt="6"/>
      <dgm:spPr/>
      <dgm:t>
        <a:bodyPr/>
        <a:lstStyle/>
        <a:p>
          <a:endParaRPr lang="en-GB"/>
        </a:p>
      </dgm:t>
    </dgm:pt>
    <dgm:pt modelId="{1FEE6BEB-B3D4-4577-A94B-B7208BFE7300}" type="pres">
      <dgm:prSet presAssocID="{064F7966-98AC-4459-81C2-005890C45430}" presName="spaceBetweenRectangles" presStyleCnt="0"/>
      <dgm:spPr/>
    </dgm:pt>
    <dgm:pt modelId="{5E5618F5-FF8B-4799-923F-6E81A19EA6C5}" type="pres">
      <dgm:prSet presAssocID="{7E0968B9-4B46-4201-87C1-4C4563993111}" presName="composite" presStyleCnt="0"/>
      <dgm:spPr/>
    </dgm:pt>
    <dgm:pt modelId="{1C9F9674-7CCF-4BCF-B5B1-3B688C8C86C6}" type="pres">
      <dgm:prSet presAssocID="{7E0968B9-4B46-4201-87C1-4C456399311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E9FBEA-2E36-4DA1-A4EC-52285D38E3AE}" type="pres">
      <dgm:prSet presAssocID="{7E0968B9-4B46-4201-87C1-4C456399311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2687B8-E9FD-4BED-922F-E3522B6A3129}" type="pres">
      <dgm:prSet presAssocID="{7E0968B9-4B46-4201-87C1-4C4563993111}" presName="BalanceSpacing" presStyleCnt="0"/>
      <dgm:spPr/>
    </dgm:pt>
    <dgm:pt modelId="{697A2B7A-52D8-4F5E-88C3-E078DEF8BCE4}" type="pres">
      <dgm:prSet presAssocID="{7E0968B9-4B46-4201-87C1-4C4563993111}" presName="BalanceSpacing1" presStyleCnt="0"/>
      <dgm:spPr/>
    </dgm:pt>
    <dgm:pt modelId="{B120031B-F663-4092-BF99-66CEFFF292B4}" type="pres">
      <dgm:prSet presAssocID="{71AD2D9F-C168-4F8F-9B4E-726AA7B65E6A}" presName="Accent1Text" presStyleLbl="node1" presStyleIdx="3" presStyleCnt="6" custLinFactNeighborX="1481" custLinFactNeighborY="-429"/>
      <dgm:spPr/>
      <dgm:t>
        <a:bodyPr/>
        <a:lstStyle/>
        <a:p>
          <a:endParaRPr lang="en-GB"/>
        </a:p>
      </dgm:t>
    </dgm:pt>
    <dgm:pt modelId="{DEBF44B8-654B-4574-A857-1C1C68EBA8C9}" type="pres">
      <dgm:prSet presAssocID="{71AD2D9F-C168-4F8F-9B4E-726AA7B65E6A}" presName="spaceBetweenRectangles" presStyleCnt="0"/>
      <dgm:spPr/>
    </dgm:pt>
    <dgm:pt modelId="{31995EAC-42EC-42D0-AA19-BCE646909FC5}" type="pres">
      <dgm:prSet presAssocID="{12DEC1C2-F262-43B1-BD10-5759ADB07B7A}" presName="composite" presStyleCnt="0"/>
      <dgm:spPr/>
    </dgm:pt>
    <dgm:pt modelId="{EAF627A9-031F-4617-9170-B70F6F2ED90F}" type="pres">
      <dgm:prSet presAssocID="{12DEC1C2-F262-43B1-BD10-5759ADB07B7A}" presName="Parent1" presStyleLbl="node1" presStyleIdx="4" presStyleCnt="6" custLinFactX="-62447" custLinFactNeighborX="-100000" custLinFactNeighborY="-853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50D37-1DCE-4546-9169-FC46C3EF4E52}" type="pres">
      <dgm:prSet presAssocID="{12DEC1C2-F262-43B1-BD10-5759ADB07B7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8B4C55-EBFF-457F-8CF6-E5D5D198E69A}" type="pres">
      <dgm:prSet presAssocID="{12DEC1C2-F262-43B1-BD10-5759ADB07B7A}" presName="BalanceSpacing" presStyleCnt="0"/>
      <dgm:spPr/>
    </dgm:pt>
    <dgm:pt modelId="{D5DCBD3C-4C94-4052-926D-1BD17BCE8E5F}" type="pres">
      <dgm:prSet presAssocID="{12DEC1C2-F262-43B1-BD10-5759ADB07B7A}" presName="BalanceSpacing1" presStyleCnt="0"/>
      <dgm:spPr/>
    </dgm:pt>
    <dgm:pt modelId="{2A1BDE40-1FB3-40A0-BB61-3190C32C870E}" type="pres">
      <dgm:prSet presAssocID="{37A22B24-4A25-46F8-9940-424B573CA6A0}" presName="Accent1Text" presStyleLbl="node1" presStyleIdx="5" presStyleCnt="6" custLinFactNeighborY="3985"/>
      <dgm:spPr/>
      <dgm:t>
        <a:bodyPr/>
        <a:lstStyle/>
        <a:p>
          <a:endParaRPr lang="en-GB"/>
        </a:p>
      </dgm:t>
    </dgm:pt>
  </dgm:ptLst>
  <dgm:cxnLst>
    <dgm:cxn modelId="{D6051BF9-E844-492D-A373-3B74520E9F67}" srcId="{3D79C8D1-02FC-47DB-9116-CF61B4BD5BD9}" destId="{12DEC1C2-F262-43B1-BD10-5759ADB07B7A}" srcOrd="2" destOrd="0" parTransId="{FB81437C-80CE-4415-B409-7E492552612F}" sibTransId="{37A22B24-4A25-46F8-9940-424B573CA6A0}"/>
    <dgm:cxn modelId="{0452B7D0-C1B9-4B17-A828-BA1914549DB4}" type="presOf" srcId="{37A22B24-4A25-46F8-9940-424B573CA6A0}" destId="{2A1BDE40-1FB3-40A0-BB61-3190C32C870E}" srcOrd="0" destOrd="0" presId="urn:microsoft.com/office/officeart/2008/layout/AlternatingHexagons"/>
    <dgm:cxn modelId="{C5AD8B8D-74C8-4A3B-9ECF-233910FF396A}" type="presOf" srcId="{3D79C8D1-02FC-47DB-9116-CF61B4BD5BD9}" destId="{31130D0C-BEC9-469C-A7DD-D7BA1B06367B}" srcOrd="0" destOrd="0" presId="urn:microsoft.com/office/officeart/2008/layout/AlternatingHexagons"/>
    <dgm:cxn modelId="{D3FAA687-3892-490F-B4B7-08704B9FC26E}" srcId="{3D79C8D1-02FC-47DB-9116-CF61B4BD5BD9}" destId="{7E0968B9-4B46-4201-87C1-4C4563993111}" srcOrd="1" destOrd="0" parTransId="{398CE4E6-BF69-47F6-8DB7-A6E99BDF0D97}" sibTransId="{71AD2D9F-C168-4F8F-9B4E-726AA7B65E6A}"/>
    <dgm:cxn modelId="{52980D63-C27A-4797-BC0B-AF0DCC691869}" srcId="{3D79C8D1-02FC-47DB-9116-CF61B4BD5BD9}" destId="{37DDBC16-211D-4670-893F-66D845947C02}" srcOrd="0" destOrd="0" parTransId="{3E408497-1978-4DAB-B461-5F2273D5567C}" sibTransId="{064F7966-98AC-4459-81C2-005890C45430}"/>
    <dgm:cxn modelId="{F68A18A0-3CD6-491A-AB90-48DD2D02C864}" type="presOf" srcId="{12DEC1C2-F262-43B1-BD10-5759ADB07B7A}" destId="{EAF627A9-031F-4617-9170-B70F6F2ED90F}" srcOrd="0" destOrd="0" presId="urn:microsoft.com/office/officeart/2008/layout/AlternatingHexagons"/>
    <dgm:cxn modelId="{268C6469-5ECB-4B70-A4C9-7BE14C9982DE}" type="presOf" srcId="{7E0968B9-4B46-4201-87C1-4C4563993111}" destId="{1C9F9674-7CCF-4BCF-B5B1-3B688C8C86C6}" srcOrd="0" destOrd="0" presId="urn:microsoft.com/office/officeart/2008/layout/AlternatingHexagons"/>
    <dgm:cxn modelId="{5B25354A-5DE5-44BE-821A-D802B457F4CA}" type="presOf" srcId="{71AD2D9F-C168-4F8F-9B4E-726AA7B65E6A}" destId="{B120031B-F663-4092-BF99-66CEFFF292B4}" srcOrd="0" destOrd="0" presId="urn:microsoft.com/office/officeart/2008/layout/AlternatingHexagons"/>
    <dgm:cxn modelId="{D7AD29F5-6347-426E-8B86-0A7368871A89}" type="presOf" srcId="{064F7966-98AC-4459-81C2-005890C45430}" destId="{43F2877B-A578-42A5-9512-725DCE6258D0}" srcOrd="0" destOrd="0" presId="urn:microsoft.com/office/officeart/2008/layout/AlternatingHexagons"/>
    <dgm:cxn modelId="{FBC6EB31-5D34-44E1-BC20-5B2E7DA52943}" type="presOf" srcId="{37DDBC16-211D-4670-893F-66D845947C02}" destId="{E6C8AF19-3A59-4905-A539-8CF7F9C16AA4}" srcOrd="0" destOrd="0" presId="urn:microsoft.com/office/officeart/2008/layout/AlternatingHexagons"/>
    <dgm:cxn modelId="{A1DF7A44-ADFE-4BA4-B86A-0E0C8FF11FFC}" type="presParOf" srcId="{31130D0C-BEC9-469C-A7DD-D7BA1B06367B}" destId="{5B0C0C1E-DC6C-443A-8588-7FA55ED1A9EC}" srcOrd="0" destOrd="0" presId="urn:microsoft.com/office/officeart/2008/layout/AlternatingHexagons"/>
    <dgm:cxn modelId="{86BCB1F9-CB07-46E6-A8A0-A289CA019A2D}" type="presParOf" srcId="{5B0C0C1E-DC6C-443A-8588-7FA55ED1A9EC}" destId="{E6C8AF19-3A59-4905-A539-8CF7F9C16AA4}" srcOrd="0" destOrd="0" presId="urn:microsoft.com/office/officeart/2008/layout/AlternatingHexagons"/>
    <dgm:cxn modelId="{724E3884-5DE4-4D2F-88B3-E3BE5D440A7B}" type="presParOf" srcId="{5B0C0C1E-DC6C-443A-8588-7FA55ED1A9EC}" destId="{99413F34-0E8C-4777-9ED3-FED421907012}" srcOrd="1" destOrd="0" presId="urn:microsoft.com/office/officeart/2008/layout/AlternatingHexagons"/>
    <dgm:cxn modelId="{06B5B4D2-13E1-496A-9D52-98CC91AF6E3D}" type="presParOf" srcId="{5B0C0C1E-DC6C-443A-8588-7FA55ED1A9EC}" destId="{68AEE86A-B953-46EB-8CD2-F7E63A3CFCCD}" srcOrd="2" destOrd="0" presId="urn:microsoft.com/office/officeart/2008/layout/AlternatingHexagons"/>
    <dgm:cxn modelId="{CC5DE6A7-4E18-450F-9BF5-3CDBF58FB607}" type="presParOf" srcId="{5B0C0C1E-DC6C-443A-8588-7FA55ED1A9EC}" destId="{1C525B7D-3510-4E61-A552-DAA3C346848E}" srcOrd="3" destOrd="0" presId="urn:microsoft.com/office/officeart/2008/layout/AlternatingHexagons"/>
    <dgm:cxn modelId="{C2BC7177-C4F7-4D9F-92E0-11230477693F}" type="presParOf" srcId="{5B0C0C1E-DC6C-443A-8588-7FA55ED1A9EC}" destId="{43F2877B-A578-42A5-9512-725DCE6258D0}" srcOrd="4" destOrd="0" presId="urn:microsoft.com/office/officeart/2008/layout/AlternatingHexagons"/>
    <dgm:cxn modelId="{E1173223-0BC7-4803-A9FE-841D7DC18E49}" type="presParOf" srcId="{31130D0C-BEC9-469C-A7DD-D7BA1B06367B}" destId="{1FEE6BEB-B3D4-4577-A94B-B7208BFE7300}" srcOrd="1" destOrd="0" presId="urn:microsoft.com/office/officeart/2008/layout/AlternatingHexagons"/>
    <dgm:cxn modelId="{7230296B-439C-484C-88CE-49DACF4B5201}" type="presParOf" srcId="{31130D0C-BEC9-469C-A7DD-D7BA1B06367B}" destId="{5E5618F5-FF8B-4799-923F-6E81A19EA6C5}" srcOrd="2" destOrd="0" presId="urn:microsoft.com/office/officeart/2008/layout/AlternatingHexagons"/>
    <dgm:cxn modelId="{D032FA31-1A82-46D8-A224-137C5AE7AEFF}" type="presParOf" srcId="{5E5618F5-FF8B-4799-923F-6E81A19EA6C5}" destId="{1C9F9674-7CCF-4BCF-B5B1-3B688C8C86C6}" srcOrd="0" destOrd="0" presId="urn:microsoft.com/office/officeart/2008/layout/AlternatingHexagons"/>
    <dgm:cxn modelId="{12AD6657-AFF3-4C2A-9FF2-9C3CD07F6F58}" type="presParOf" srcId="{5E5618F5-FF8B-4799-923F-6E81A19EA6C5}" destId="{06E9FBEA-2E36-4DA1-A4EC-52285D38E3AE}" srcOrd="1" destOrd="0" presId="urn:microsoft.com/office/officeart/2008/layout/AlternatingHexagons"/>
    <dgm:cxn modelId="{5E43D651-429A-464F-8B0A-78A35565DD93}" type="presParOf" srcId="{5E5618F5-FF8B-4799-923F-6E81A19EA6C5}" destId="{B22687B8-E9FD-4BED-922F-E3522B6A3129}" srcOrd="2" destOrd="0" presId="urn:microsoft.com/office/officeart/2008/layout/AlternatingHexagons"/>
    <dgm:cxn modelId="{E4B05928-23C2-48F0-A766-9C560834DAE4}" type="presParOf" srcId="{5E5618F5-FF8B-4799-923F-6E81A19EA6C5}" destId="{697A2B7A-52D8-4F5E-88C3-E078DEF8BCE4}" srcOrd="3" destOrd="0" presId="urn:microsoft.com/office/officeart/2008/layout/AlternatingHexagons"/>
    <dgm:cxn modelId="{5825766D-1564-42DB-974B-3C4D90E2AA79}" type="presParOf" srcId="{5E5618F5-FF8B-4799-923F-6E81A19EA6C5}" destId="{B120031B-F663-4092-BF99-66CEFFF292B4}" srcOrd="4" destOrd="0" presId="urn:microsoft.com/office/officeart/2008/layout/AlternatingHexagons"/>
    <dgm:cxn modelId="{854C3282-D484-4E49-9A0D-9334A2A8D1C1}" type="presParOf" srcId="{31130D0C-BEC9-469C-A7DD-D7BA1B06367B}" destId="{DEBF44B8-654B-4574-A857-1C1C68EBA8C9}" srcOrd="3" destOrd="0" presId="urn:microsoft.com/office/officeart/2008/layout/AlternatingHexagons"/>
    <dgm:cxn modelId="{01184F67-E9FA-40EA-97F7-D8F330FF8823}" type="presParOf" srcId="{31130D0C-BEC9-469C-A7DD-D7BA1B06367B}" destId="{31995EAC-42EC-42D0-AA19-BCE646909FC5}" srcOrd="4" destOrd="0" presId="urn:microsoft.com/office/officeart/2008/layout/AlternatingHexagons"/>
    <dgm:cxn modelId="{437F26F5-108C-4058-A125-2EE1E297F947}" type="presParOf" srcId="{31995EAC-42EC-42D0-AA19-BCE646909FC5}" destId="{EAF627A9-031F-4617-9170-B70F6F2ED90F}" srcOrd="0" destOrd="0" presId="urn:microsoft.com/office/officeart/2008/layout/AlternatingHexagons"/>
    <dgm:cxn modelId="{B3C6B656-92A8-4B23-B655-A2312637B6BF}" type="presParOf" srcId="{31995EAC-42EC-42D0-AA19-BCE646909FC5}" destId="{B1750D37-1DCE-4546-9169-FC46C3EF4E52}" srcOrd="1" destOrd="0" presId="urn:microsoft.com/office/officeart/2008/layout/AlternatingHexagons"/>
    <dgm:cxn modelId="{F3C10F71-7059-4900-BCAF-87CCB66E5961}" type="presParOf" srcId="{31995EAC-42EC-42D0-AA19-BCE646909FC5}" destId="{828B4C55-EBFF-457F-8CF6-E5D5D198E69A}" srcOrd="2" destOrd="0" presId="urn:microsoft.com/office/officeart/2008/layout/AlternatingHexagons"/>
    <dgm:cxn modelId="{CE1D6812-F463-4D27-988C-65043A75CC20}" type="presParOf" srcId="{31995EAC-42EC-42D0-AA19-BCE646909FC5}" destId="{D5DCBD3C-4C94-4052-926D-1BD17BCE8E5F}" srcOrd="3" destOrd="0" presId="urn:microsoft.com/office/officeart/2008/layout/AlternatingHexagons"/>
    <dgm:cxn modelId="{66C26115-1667-4002-82C9-6BF2ECA0F9C3}" type="presParOf" srcId="{31995EAC-42EC-42D0-AA19-BCE646909FC5}" destId="{2A1BDE40-1FB3-40A0-BB61-3190C32C870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8AF19-3A59-4905-A539-8CF7F9C16AA4}">
      <dsp:nvSpPr>
        <dsp:cNvPr id="0" name=""/>
        <dsp:cNvSpPr/>
      </dsp:nvSpPr>
      <dsp:spPr>
        <a:xfrm rot="5400000">
          <a:off x="4143302" y="112116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Critical Thinking </a:t>
          </a:r>
          <a:endParaRPr lang="en-GB" sz="1300" kern="1200" dirty="0"/>
        </a:p>
      </dsp:txBody>
      <dsp:txXfrm rot="-5400000">
        <a:off x="4484287" y="266537"/>
        <a:ext cx="1018068" cy="1170193"/>
      </dsp:txXfrm>
    </dsp:sp>
    <dsp:sp modelId="{99413F34-0E8C-4777-9ED3-FED421907012}">
      <dsp:nvSpPr>
        <dsp:cNvPr id="0" name=""/>
        <dsp:cNvSpPr/>
      </dsp:nvSpPr>
      <dsp:spPr>
        <a:xfrm>
          <a:off x="5777719" y="341621"/>
          <a:ext cx="1897243" cy="1020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2877B-A578-42A5-9512-725DCE6258D0}">
      <dsp:nvSpPr>
        <dsp:cNvPr id="0" name=""/>
        <dsp:cNvSpPr/>
      </dsp:nvSpPr>
      <dsp:spPr>
        <a:xfrm rot="5400000">
          <a:off x="2545945" y="112116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Stay informed and up to date </a:t>
          </a:r>
          <a:endParaRPr lang="en-GB" sz="1300" kern="1200" dirty="0"/>
        </a:p>
      </dsp:txBody>
      <dsp:txXfrm rot="-5400000">
        <a:off x="2886930" y="266537"/>
        <a:ext cx="1018068" cy="1170193"/>
      </dsp:txXfrm>
    </dsp:sp>
    <dsp:sp modelId="{1C9F9674-7CCF-4BCF-B5B1-3B688C8C86C6}">
      <dsp:nvSpPr>
        <dsp:cNvPr id="0" name=""/>
        <dsp:cNvSpPr/>
      </dsp:nvSpPr>
      <dsp:spPr>
        <a:xfrm rot="5400000">
          <a:off x="3341563" y="1555109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LITERACY</a:t>
          </a:r>
          <a:endParaRPr lang="en-GB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82548" y="1709530"/>
        <a:ext cx="1018068" cy="1170193"/>
      </dsp:txXfrm>
    </dsp:sp>
    <dsp:sp modelId="{06E9FBEA-2E36-4DA1-A4EC-52285D38E3AE}">
      <dsp:nvSpPr>
        <dsp:cNvPr id="0" name=""/>
        <dsp:cNvSpPr/>
      </dsp:nvSpPr>
      <dsp:spPr>
        <a:xfrm>
          <a:off x="1554822" y="1784614"/>
          <a:ext cx="1836042" cy="1020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0031B-F663-4092-BF99-66CEFFF292B4}">
      <dsp:nvSpPr>
        <dsp:cNvPr id="0" name=""/>
        <dsp:cNvSpPr/>
      </dsp:nvSpPr>
      <dsp:spPr>
        <a:xfrm rot="5400000">
          <a:off x="4960824" y="1547816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Self- Expression</a:t>
          </a:r>
          <a:endParaRPr lang="en-GB" sz="1300" kern="1200" dirty="0"/>
        </a:p>
      </dsp:txBody>
      <dsp:txXfrm rot="-5400000">
        <a:off x="5301809" y="1702237"/>
        <a:ext cx="1018068" cy="1170193"/>
      </dsp:txXfrm>
    </dsp:sp>
    <dsp:sp modelId="{EAF627A9-031F-4617-9170-B70F6F2ED90F}">
      <dsp:nvSpPr>
        <dsp:cNvPr id="0" name=""/>
        <dsp:cNvSpPr/>
      </dsp:nvSpPr>
      <dsp:spPr>
        <a:xfrm rot="5400000">
          <a:off x="1740655" y="1546847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Active Citizenship </a:t>
          </a:r>
          <a:endParaRPr lang="en-GB" sz="1300" kern="1200" dirty="0"/>
        </a:p>
      </dsp:txBody>
      <dsp:txXfrm rot="-5400000">
        <a:off x="2081640" y="1701268"/>
        <a:ext cx="1018068" cy="1170193"/>
      </dsp:txXfrm>
    </dsp:sp>
    <dsp:sp modelId="{B1750D37-1DCE-4546-9169-FC46C3EF4E52}">
      <dsp:nvSpPr>
        <dsp:cNvPr id="0" name=""/>
        <dsp:cNvSpPr/>
      </dsp:nvSpPr>
      <dsp:spPr>
        <a:xfrm>
          <a:off x="5777719" y="3227608"/>
          <a:ext cx="1897243" cy="1020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BDE40-1FB3-40A0-BB61-3190C32C870E}">
      <dsp:nvSpPr>
        <dsp:cNvPr id="0" name=""/>
        <dsp:cNvSpPr/>
      </dsp:nvSpPr>
      <dsp:spPr>
        <a:xfrm rot="5400000">
          <a:off x="2545945" y="2999716"/>
          <a:ext cx="1700039" cy="14790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Personal </a:t>
          </a:r>
          <a:r>
            <a:rPr lang="en-GB" sz="1200" kern="1200" dirty="0" smtClean="0"/>
            <a:t>Development</a:t>
          </a:r>
          <a:endParaRPr lang="en-GB" sz="1200" kern="1200" dirty="0"/>
        </a:p>
      </dsp:txBody>
      <dsp:txXfrm rot="-5400000">
        <a:off x="2886930" y="3154137"/>
        <a:ext cx="1018068" cy="117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B138F-FA01-4F88-8B59-4774BB16801D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75AB-6EB7-4E1E-88A0-ACCE99C66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8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Y-z6HmRgI&amp;list=PLJicmE8fK0EjWxWJW83K4z93wmtxtanH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</a:p>
          <a:p>
            <a:pPr marL="0" indent="0">
              <a:buNone/>
            </a:pPr>
            <a:r>
              <a:rPr lang="en-GB" dirty="0" smtClean="0"/>
              <a:t>1. Fact</a:t>
            </a:r>
          </a:p>
          <a:p>
            <a:pPr marL="0" indent="0">
              <a:buNone/>
            </a:pPr>
            <a:r>
              <a:rPr lang="en-GB" dirty="0" smtClean="0"/>
              <a:t>2.</a:t>
            </a:r>
            <a:r>
              <a:rPr lang="en-GB" baseline="0" dirty="0" smtClean="0"/>
              <a:t> </a:t>
            </a:r>
            <a:r>
              <a:rPr lang="en-GB" dirty="0" smtClean="0"/>
              <a:t>Fact</a:t>
            </a:r>
          </a:p>
          <a:p>
            <a:pPr marL="0" indent="0">
              <a:buNone/>
            </a:pPr>
            <a:r>
              <a:rPr lang="en-GB" dirty="0" smtClean="0"/>
              <a:t>3.</a:t>
            </a:r>
            <a:r>
              <a:rPr lang="en-GB" baseline="0" dirty="0" smtClean="0"/>
              <a:t> </a:t>
            </a:r>
            <a:r>
              <a:rPr lang="en-GB" dirty="0" smtClean="0"/>
              <a:t>Opinion</a:t>
            </a:r>
          </a:p>
          <a:p>
            <a:pPr marL="0" indent="0">
              <a:buNone/>
            </a:pPr>
            <a:r>
              <a:rPr lang="en-GB" dirty="0" smtClean="0"/>
              <a:t>4. Opinion</a:t>
            </a:r>
          </a:p>
          <a:p>
            <a:pPr marL="0" indent="0">
              <a:buNone/>
            </a:pPr>
            <a:r>
              <a:rPr lang="en-GB" dirty="0" smtClean="0"/>
              <a:t>5.</a:t>
            </a:r>
            <a:r>
              <a:rPr lang="en-GB" baseline="0" dirty="0" smtClean="0"/>
              <a:t> Opinion</a:t>
            </a:r>
            <a:endParaRPr lang="en-GB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75AB-6EB7-4E1E-88A0-ACCE99C668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1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</a:t>
            </a:r>
            <a:r>
              <a:rPr lang="en-GB" baseline="0" dirty="0" smtClean="0"/>
              <a:t> you watch the video, start a discussion on what you have watched and </a:t>
            </a:r>
            <a:r>
              <a:rPr lang="en-GB" dirty="0" smtClean="0"/>
              <a:t>reflect on the video by asking the young</a:t>
            </a:r>
            <a:r>
              <a:rPr lang="en-GB" baseline="0" dirty="0" smtClean="0"/>
              <a:t> people:</a:t>
            </a:r>
          </a:p>
          <a:p>
            <a:r>
              <a:rPr lang="en-GB" baseline="0" dirty="0" smtClean="0"/>
              <a:t>if they agree, </a:t>
            </a:r>
          </a:p>
          <a:p>
            <a:r>
              <a:rPr lang="en-GB" baseline="0" dirty="0" smtClean="0"/>
              <a:t>if they have any other suggestions themselves on how to evaluate the news/ sources and </a:t>
            </a:r>
          </a:p>
          <a:p>
            <a:r>
              <a:rPr lang="en-GB" baseline="0" dirty="0" smtClean="0"/>
              <a:t>how they themselves choose their news.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Link: </a:t>
            </a:r>
            <a:r>
              <a:rPr lang="en-GB" sz="1200" dirty="0" smtClean="0">
                <a:hlinkClick r:id="rId3"/>
              </a:rPr>
              <a:t>https://www.youtube.com/watch?v=q-Y-z6HmRgI&amp;list=PLJicmE8fK0EjWxWJW83K4z93wmtxtanHG</a:t>
            </a:r>
            <a:r>
              <a:rPr lang="en-GB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75AB-6EB7-4E1E-88A0-ACCE99C668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9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Article</a:t>
            </a:r>
            <a:r>
              <a:rPr lang="en-GB" baseline="0" dirty="0" smtClean="0"/>
              <a:t> 1:</a:t>
            </a:r>
          </a:p>
          <a:p>
            <a:pPr marL="0" indent="0">
              <a:buNone/>
            </a:pPr>
            <a:r>
              <a:rPr lang="en-GB" sz="1200" dirty="0" smtClean="0"/>
              <a:t>- Who has created this message? The Youth</a:t>
            </a:r>
            <a:r>
              <a:rPr lang="en-GB" sz="1200" baseline="0" dirty="0" smtClean="0"/>
              <a:t> Employed Magazine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How is it constructed? It includes facts, statistics and quotes from official  documents of EU. It is an informative article.</a:t>
            </a:r>
          </a:p>
          <a:p>
            <a:pPr marL="0" indent="0">
              <a:buNone/>
            </a:pPr>
            <a:r>
              <a:rPr lang="en-GB" sz="1200" dirty="0" smtClean="0"/>
              <a:t>- What is their goal? The</a:t>
            </a:r>
            <a:r>
              <a:rPr lang="en-GB" sz="1200" baseline="0" dirty="0" smtClean="0"/>
              <a:t> goal is to present the situation of NEETs in EU and the efforts for solutions that have been made so far.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For whom is indented for? For young people mostly- specifically NEETs.</a:t>
            </a:r>
          </a:p>
          <a:p>
            <a:pPr marL="0" indent="0">
              <a:buNone/>
            </a:pPr>
            <a:r>
              <a:rPr lang="en-GB" sz="1200" dirty="0" smtClean="0"/>
              <a:t>- Is this message targeted to a local, national or a local audience? To EU citizens.</a:t>
            </a:r>
          </a:p>
          <a:p>
            <a:pPr marL="0" indent="0">
              <a:buNone/>
            </a:pPr>
            <a:r>
              <a:rPr lang="en-GB" sz="1200" dirty="0" smtClean="0"/>
              <a:t>- Do you agree with what is being said? This is not an opinion</a:t>
            </a:r>
            <a:r>
              <a:rPr lang="en-GB" sz="1200" baseline="0" dirty="0" smtClean="0"/>
              <a:t> article. It is created to present some facts and the programme running to help NEETs. However, a discussion can be developed to evaluate the role of EU in this effort of the programme “</a:t>
            </a:r>
            <a:r>
              <a:rPr lang="en-US" i="1" dirty="0" smtClean="0"/>
              <a:t>Youth on the Move”.</a:t>
            </a:r>
            <a:endParaRPr lang="en-GB" sz="120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Article 2:</a:t>
            </a:r>
          </a:p>
          <a:p>
            <a:pPr marL="0" indent="0">
              <a:buNone/>
            </a:pPr>
            <a:r>
              <a:rPr lang="en-GB" sz="1200" dirty="0" smtClean="0"/>
              <a:t>-Who has created this message? A</a:t>
            </a:r>
            <a:r>
              <a:rPr lang="en-GB" sz="1200" baseline="0" dirty="0" smtClean="0"/>
              <a:t> f</a:t>
            </a:r>
            <a:r>
              <a:rPr lang="en-GB" sz="1200" dirty="0" smtClean="0"/>
              <a:t>reelance journalist who has reported on social affairs, international politics, and refugees from Europe, the United States, and Africa.</a:t>
            </a:r>
          </a:p>
          <a:p>
            <a:pPr marL="0" indent="0">
              <a:buNone/>
            </a:pPr>
            <a:r>
              <a:rPr lang="en-GB" sz="1200" dirty="0" smtClean="0"/>
              <a:t>- How is it constructed? It’s an article that</a:t>
            </a:r>
            <a:r>
              <a:rPr lang="en-GB" sz="1200" baseline="0" dirty="0" smtClean="0"/>
              <a:t> it is based on true stories of refugees and backs up these stories with some facts and statistics by national reports. 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What is their goal? The goal</a:t>
            </a:r>
            <a:r>
              <a:rPr lang="en-GB" sz="1200" baseline="0" dirty="0" smtClean="0"/>
              <a:t> is to present the two contrasting sides of German refugee policy.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For whom is indented for? This is indented</a:t>
            </a:r>
            <a:r>
              <a:rPr lang="en-GB" sz="1200" baseline="0" dirty="0" smtClean="0"/>
              <a:t> for the general audience and policy makers even.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Is this message targeted to a local, national or a local audience? To national</a:t>
            </a:r>
            <a:r>
              <a:rPr lang="en-GB" sz="1200" baseline="0" dirty="0" smtClean="0"/>
              <a:t> audience and even a European one.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- Do you agree with what is being said? This is an article that shares some true facts</a:t>
            </a:r>
            <a:r>
              <a:rPr lang="en-GB" sz="1200" baseline="0" dirty="0" smtClean="0"/>
              <a:t> and policies. One can disagree ad agree with the way Germany is presented to the general audience and with the decisions made.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75AB-6EB7-4E1E-88A0-ACCE99C668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0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</a:p>
          <a:p>
            <a:endParaRPr lang="en-GB" dirty="0" smtClean="0"/>
          </a:p>
          <a:p>
            <a:r>
              <a:rPr lang="en-GB" dirty="0" smtClean="0"/>
              <a:t>What is media literacy?</a:t>
            </a:r>
            <a:r>
              <a:rPr lang="en-GB" baseline="0" dirty="0" smtClean="0"/>
              <a:t> (</a:t>
            </a:r>
            <a:r>
              <a:rPr lang="en-GB" dirty="0" smtClean="0"/>
              <a:t>Answer</a:t>
            </a:r>
            <a:r>
              <a:rPr lang="en-GB" baseline="0" dirty="0" smtClean="0"/>
              <a:t> in Slide 4)</a:t>
            </a:r>
          </a:p>
          <a:p>
            <a:r>
              <a:rPr lang="en-GB" sz="1200" dirty="0" smtClean="0"/>
              <a:t>Media literacy involves the ability to effectively use different types of media…</a:t>
            </a:r>
          </a:p>
          <a:p>
            <a:endParaRPr lang="en-GB" dirty="0" smtClean="0"/>
          </a:p>
          <a:p>
            <a:r>
              <a:rPr lang="en-GB" dirty="0" smtClean="0"/>
              <a:t>Why is Media Literacy important? (Answer in Slide 9)</a:t>
            </a:r>
          </a:p>
          <a:p>
            <a:r>
              <a:rPr lang="en-GB" dirty="0" smtClean="0"/>
              <a:t>Enhances Critical</a:t>
            </a:r>
            <a:r>
              <a:rPr lang="en-GB" baseline="0" dirty="0" smtClean="0"/>
              <a:t> Thinking, empowers people to be active as citizens and develop themselves…etc. </a:t>
            </a:r>
          </a:p>
          <a:p>
            <a:endParaRPr lang="en-GB" baseline="0" dirty="0" smtClean="0"/>
          </a:p>
          <a:p>
            <a:r>
              <a:rPr lang="en-GB" dirty="0" smtClean="0"/>
              <a:t>How can we identify if a statement is a fact or an opinion? (Answer in Slide 11)</a:t>
            </a:r>
          </a:p>
          <a:p>
            <a:r>
              <a:rPr lang="en-GB" dirty="0" smtClean="0"/>
              <a:t>A fact is supported by evidence; an opinion</a:t>
            </a:r>
            <a:r>
              <a:rPr lang="en-GB" baseline="0" dirty="0" smtClean="0"/>
              <a:t> is just a person’s point of view. </a:t>
            </a:r>
          </a:p>
          <a:p>
            <a:endParaRPr lang="en-GB" dirty="0" smtClean="0"/>
          </a:p>
          <a:p>
            <a:r>
              <a:rPr lang="en-GB" dirty="0" smtClean="0"/>
              <a:t>How do you evaluate a message transmitted to you? (Answer in Slide</a:t>
            </a:r>
            <a:r>
              <a:rPr lang="en-GB" baseline="0" dirty="0" smtClean="0"/>
              <a:t> 14)</a:t>
            </a:r>
          </a:p>
          <a:p>
            <a:r>
              <a:rPr lang="en-GB" baseline="0" dirty="0" smtClean="0"/>
              <a:t>By answering some questions (slide 14), cross-checking resources to understand if the message transmitted is true and follow reliable sources.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75AB-6EB7-4E1E-88A0-ACCE99C668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9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60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30737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32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0813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98863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03989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36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376801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404272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9468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75943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824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6211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37136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49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27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nanddamani.com/fact-and-opinion-the-filtering-process-bbb1408b234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-Y-z6HmRgI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AD9jhj6tM5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humanitarian.org/news-feature/2019/11/11/German-refugee-integration-policy" TargetMode="External"/><Relationship Id="rId2" Type="http://schemas.openxmlformats.org/officeDocument/2006/relationships/hyperlink" Target="https://youthemploymentmag.net/2019/12/15/youth-guarantee-eu-answer-to-the-neet-proble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google.com.cy/books?id=hTAII20unzwC&amp;printsec=frontcover&amp;dq=media+literacy&amp;hl=el&amp;sa=X&amp;ved=0ahUKEwjSwZ_P2L7mAhWMzIUKHb4qAXwQ6AEIZzAH#v=onepage&amp;q&amp;f=false" TargetMode="External"/><Relationship Id="rId3" Type="http://schemas.openxmlformats.org/officeDocument/2006/relationships/hyperlink" Target="https://www.britannica.com/topic/literacy" TargetMode="External"/><Relationship Id="rId7" Type="http://schemas.openxmlformats.org/officeDocument/2006/relationships/hyperlink" Target="https://books.google.com.cy/books?id=rpdHWLVwnikC&amp;pg=PA69&amp;dq=media+literacy&amp;hl=el&amp;sa=X&amp;ved=0ahUKEwjSwZ_P2L7mAhWMzIUKHb4qAXwQ6AEIcDAI#v=onepage&amp;q&amp;f=false" TargetMode="External"/><Relationship Id="rId2" Type="http://schemas.openxmlformats.org/officeDocument/2006/relationships/hyperlink" Target="https://blog.ananddamani.com/fact-and-opinion-the-filtering-process-bbb1408b234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xSYtwaXo2M" TargetMode="External"/><Relationship Id="rId5" Type="http://schemas.openxmlformats.org/officeDocument/2006/relationships/hyperlink" Target="https://www.youtube.com/watch?v=q-Y-z6HmRgI&amp;list=PLJicmE8fK0EjWxWJW83K4z93wmtxtanHG" TargetMode="External"/><Relationship Id="rId10" Type="http://schemas.openxmlformats.org/officeDocument/2006/relationships/hyperlink" Target="https://youthemploymentmag.net/2019/12/15/youth-guarantee-eu-answer-to-the-neet-problem/" TargetMode="External"/><Relationship Id="rId4" Type="http://schemas.openxmlformats.org/officeDocument/2006/relationships/hyperlink" Target="https://ec.europa.eu/culture/library/study-current-trends-and-approaches-media-literacy-europe_en" TargetMode="External"/><Relationship Id="rId9" Type="http://schemas.openxmlformats.org/officeDocument/2006/relationships/hyperlink" Target="https://www.thenewhumanitarian.org/news-feature/2019/11/11/German-refugee-integration-polic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topic/literac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ulture/library/study-current-trends-and-approaches-media-literacy-europe_e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ulture/library/study-current-trends-and-approaches-media-literacy-europe_en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Media Literacy</a:t>
            </a:r>
            <a:endParaRPr lang="el-GR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1: What </a:t>
            </a:r>
            <a:r>
              <a:rPr lang="en-US" dirty="0"/>
              <a:t>is Media Literacy?</a:t>
            </a:r>
          </a:p>
        </p:txBody>
      </p:sp>
    </p:spTree>
    <p:extLst>
      <p:ext uri="{BB962C8B-B14F-4D97-AF65-F5344CB8AC3E}">
        <p14:creationId xmlns:p14="http://schemas.microsoft.com/office/powerpoint/2010/main" val="40904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 Vs </a:t>
            </a:r>
            <a:r>
              <a:rPr lang="en-US" b="1" dirty="0" smtClean="0"/>
              <a:t>Opinion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18" y="1113597"/>
            <a:ext cx="6912488" cy="507856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985177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0384" y="6362489"/>
            <a:ext cx="8235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blog.ananddamani.com/fact-and-opinion-the-filtering-process-bbb1408b234f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01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whether the statements below are a fact or an opinion and explain why</a:t>
            </a:r>
            <a:r>
              <a:rPr lang="en-GB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b="1" dirty="0" smtClean="0"/>
          </a:p>
          <a:p>
            <a:pPr marL="0" indent="0">
              <a:buNone/>
            </a:pPr>
            <a:r>
              <a:rPr lang="en-GB" b="1" dirty="0" smtClean="0"/>
              <a:t>1.</a:t>
            </a:r>
            <a:r>
              <a:rPr lang="en-GB" dirty="0" smtClean="0"/>
              <a:t> </a:t>
            </a:r>
            <a:r>
              <a:rPr lang="en-GB" b="1" dirty="0" smtClean="0"/>
              <a:t>Lord </a:t>
            </a:r>
            <a:r>
              <a:rPr lang="en-GB" b="1" dirty="0"/>
              <a:t>of the Rings: Return of the King won eleven Oscars (Academy Awards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dirty="0"/>
              <a:t>Fact or Opinion Explain: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b="1" dirty="0"/>
              <a:t>Oranges contain both calcium and vitamin C. </a:t>
            </a:r>
          </a:p>
          <a:p>
            <a:pPr marL="0" indent="0">
              <a:buNone/>
            </a:pPr>
            <a:r>
              <a:rPr lang="en-GB" dirty="0" smtClean="0"/>
              <a:t>Fact or </a:t>
            </a:r>
            <a:r>
              <a:rPr lang="en-GB" dirty="0"/>
              <a:t>Opinion Explain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b="1" dirty="0" smtClean="0"/>
              <a:t>3. The </a:t>
            </a:r>
            <a:r>
              <a:rPr lang="en-GB" b="1" dirty="0"/>
              <a:t>more money someone has the more successful they are. 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Fact </a:t>
            </a:r>
            <a:r>
              <a:rPr lang="en-GB" dirty="0"/>
              <a:t>or Opinion Explain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b="1" dirty="0"/>
              <a:t>4</a:t>
            </a:r>
            <a:r>
              <a:rPr lang="en-GB" b="1" dirty="0" smtClean="0"/>
              <a:t>. Facebook is of high quality social media nowadays. </a:t>
            </a:r>
          </a:p>
          <a:p>
            <a:pPr marL="0" indent="0">
              <a:buNone/>
            </a:pPr>
            <a:r>
              <a:rPr lang="en-GB" dirty="0"/>
              <a:t>Fact or Opinion Explain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b="1" dirty="0" smtClean="0"/>
              <a:t>5. </a:t>
            </a:r>
            <a:r>
              <a:rPr lang="en-GB" b="1" dirty="0"/>
              <a:t>A digitally literate person </a:t>
            </a:r>
            <a:r>
              <a:rPr lang="en-GB" b="1" dirty="0" smtClean="0"/>
              <a:t>takes more informed decisions.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Fact or Opinion Explain</a:t>
            </a:r>
            <a:r>
              <a:rPr lang="en-GB" dirty="0" smtClean="0"/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200838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965049"/>
            <a:ext cx="10515600" cy="860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choose your news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4963" y="1350575"/>
            <a:ext cx="5533249" cy="5269334"/>
          </a:xfrm>
        </p:spPr>
        <p:txBody>
          <a:bodyPr/>
          <a:lstStyle/>
          <a:p>
            <a:r>
              <a:rPr lang="en-US" dirty="0"/>
              <a:t>How do we know what is happening in the world? How do we choose the news we follow?</a:t>
            </a:r>
          </a:p>
          <a:p>
            <a:endParaRPr lang="en-US" dirty="0"/>
          </a:p>
          <a:p>
            <a:r>
              <a:rPr lang="en-US" dirty="0"/>
              <a:t>Watch this video to get a side scoop on how the opinions and facts (and sometimes non-facts) make their way into the news and how the smart reader can tell them apart.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1042103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q-Y-z6HmRg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1086" y="1350575"/>
            <a:ext cx="5853877" cy="32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and why a specific message is being delivered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better understand and evaluate how and for what reason a message is being delivered to us we may ask ourselves the following: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Who </a:t>
            </a:r>
            <a:r>
              <a:rPr lang="en-GB" dirty="0"/>
              <a:t>has created this message?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is it constructed?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being left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their goal?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 I agree with what is being said?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 this message targeted to a local, national or a local audience?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is indented for</a:t>
            </a:r>
            <a:r>
              <a:rPr lang="en-GB" dirty="0" smtClean="0"/>
              <a:t>?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 algn="r">
              <a:buNone/>
            </a:pPr>
            <a:endParaRPr lang="en-GB" sz="1600" dirty="0" smtClean="0"/>
          </a:p>
          <a:p>
            <a:pPr marL="0" indent="0" algn="r">
              <a:buNone/>
            </a:pPr>
            <a:r>
              <a:rPr lang="en-GB" sz="1400" dirty="0" smtClean="0"/>
              <a:t>“Media Literacy Explained”, 2016. </a:t>
            </a:r>
            <a:r>
              <a:rPr lang="en-GB" sz="1400" dirty="0" smtClean="0">
                <a:hlinkClick r:id="rId2"/>
              </a:rPr>
              <a:t>https://www.youtube.com/watch?v=AD9jhj6tM50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235344"/>
            <a:ext cx="9194321" cy="1119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71" y="2120413"/>
            <a:ext cx="2760452" cy="30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2 (part 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5"/>
                </a:solidFill>
              </a:rPr>
              <a:t>Read the two articles: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2000" b="1" dirty="0" smtClean="0"/>
              <a:t>1. </a:t>
            </a:r>
            <a:r>
              <a:rPr lang="en-GB" sz="1800" b="1" dirty="0"/>
              <a:t>Youth Guarantee – EU answer to the NEET </a:t>
            </a:r>
            <a:r>
              <a:rPr lang="en-GB" sz="1800" b="1" dirty="0" smtClean="0"/>
              <a:t>problem</a:t>
            </a:r>
            <a:endParaRPr lang="en-GB" sz="1800" b="1" dirty="0">
              <a:hlinkClick r:id="rId2"/>
            </a:endParaRP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://youthemploymentmag.net/2019/12/15/youth-guarantee-eu-answer-to-the-neet-problem/</a:t>
            </a:r>
            <a:r>
              <a:rPr lang="en-GB" sz="1800" dirty="0"/>
              <a:t> </a:t>
            </a:r>
            <a:endParaRPr lang="en-GB" sz="1800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2</a:t>
            </a:r>
            <a:r>
              <a:rPr lang="en-GB" sz="2000" b="1" dirty="0"/>
              <a:t>. The two contrasting sides of German refugee </a:t>
            </a:r>
            <a:r>
              <a:rPr lang="en-GB" sz="2000" b="1" dirty="0" smtClean="0"/>
              <a:t>policy</a:t>
            </a:r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://www.thenewhumanitarian.org/news-feature/2019/11/11/German-refugee-integration-policy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965049"/>
            <a:ext cx="10515600" cy="860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32" y="2132166"/>
            <a:ext cx="4274652" cy="28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2 (part 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34963" y="1291804"/>
            <a:ext cx="8064966" cy="526933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5"/>
                </a:solidFill>
              </a:rPr>
              <a:t>Now, answer the questions: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dirty="0" smtClean="0"/>
              <a:t>- Who </a:t>
            </a:r>
            <a:r>
              <a:rPr lang="en-GB" dirty="0"/>
              <a:t>has created this message?</a:t>
            </a:r>
          </a:p>
          <a:p>
            <a:pPr marL="0" indent="0">
              <a:buNone/>
            </a:pPr>
            <a:r>
              <a:rPr lang="en-GB" dirty="0" smtClean="0"/>
              <a:t>- How </a:t>
            </a:r>
            <a:r>
              <a:rPr lang="en-GB" dirty="0"/>
              <a:t>is it constructed?</a:t>
            </a:r>
          </a:p>
          <a:p>
            <a:pPr marL="0" indent="0">
              <a:buNone/>
            </a:pPr>
            <a:r>
              <a:rPr lang="en-GB" dirty="0" smtClean="0"/>
              <a:t>- What </a:t>
            </a:r>
            <a:r>
              <a:rPr lang="en-GB" dirty="0"/>
              <a:t>is their goal?</a:t>
            </a:r>
          </a:p>
          <a:p>
            <a:pPr marL="0" indent="0">
              <a:buNone/>
            </a:pPr>
            <a:r>
              <a:rPr lang="en-GB" dirty="0" smtClean="0"/>
              <a:t>- For whom </a:t>
            </a:r>
            <a:r>
              <a:rPr lang="en-GB" dirty="0"/>
              <a:t>is </a:t>
            </a:r>
            <a:r>
              <a:rPr lang="en-GB" dirty="0" smtClean="0"/>
              <a:t>it indented </a:t>
            </a:r>
            <a:r>
              <a:rPr lang="en-GB" dirty="0"/>
              <a:t>for? 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Is this message targeted to a local, national or a local audience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Do </a:t>
            </a:r>
            <a:r>
              <a:rPr lang="en-GB" dirty="0" smtClean="0"/>
              <a:t>you </a:t>
            </a:r>
            <a:r>
              <a:rPr lang="en-GB" dirty="0"/>
              <a:t>agree with what is being said?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965049"/>
            <a:ext cx="10515600" cy="860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is media literacy?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Why is Media Literacy important?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can we identify if a statement is a fact or an opinion?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do you evaluate a message transmitted to you?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91327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965049"/>
            <a:ext cx="10515600" cy="860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err="1"/>
              <a:t>Damani</a:t>
            </a:r>
            <a:r>
              <a:rPr lang="en-GB" sz="1200" dirty="0"/>
              <a:t>, </a:t>
            </a:r>
            <a:r>
              <a:rPr lang="en-GB" sz="1200" dirty="0" err="1"/>
              <a:t>Anand</a:t>
            </a:r>
            <a:r>
              <a:rPr lang="en-GB" sz="1200" dirty="0"/>
              <a:t>. 2012</a:t>
            </a:r>
            <a:r>
              <a:rPr lang="en-GB" sz="1200" dirty="0" smtClean="0"/>
              <a:t>. “</a:t>
            </a:r>
            <a:r>
              <a:rPr lang="en-GB" sz="1200" dirty="0"/>
              <a:t>Fact and Opinion: The Filtering Process</a:t>
            </a:r>
            <a:r>
              <a:rPr lang="en-GB" sz="1200" dirty="0" smtClean="0"/>
              <a:t>”. Last </a:t>
            </a:r>
            <a:r>
              <a:rPr lang="en-GB" sz="1200" dirty="0"/>
              <a:t>retrieved 23.12.2019</a:t>
            </a:r>
            <a:r>
              <a:rPr lang="en-GB" sz="1200" dirty="0" smtClean="0"/>
              <a:t>. </a:t>
            </a:r>
            <a:r>
              <a:rPr lang="en-GB" sz="1200" dirty="0">
                <a:hlinkClick r:id="rId2"/>
              </a:rPr>
              <a:t>https://blog.ananddamani.com/fact-and-opinion-the-filtering-process-bbb1408b234f</a:t>
            </a:r>
            <a:r>
              <a:rPr lang="en-GB" sz="1200" dirty="0"/>
              <a:t>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Encyclopaedia Britannica. </a:t>
            </a:r>
            <a:r>
              <a:rPr lang="en-GB" sz="1200" dirty="0"/>
              <a:t>Last retrieved 23.12.2019</a:t>
            </a:r>
            <a:r>
              <a:rPr lang="en-GB" sz="1200" dirty="0" smtClean="0"/>
              <a:t>. </a:t>
            </a:r>
            <a:r>
              <a:rPr lang="en-GB" sz="1200" dirty="0">
                <a:hlinkClick r:id="rId3"/>
              </a:rPr>
              <a:t>https://www.britannica.com/topic/literacy</a:t>
            </a:r>
            <a:endParaRPr lang="en-GB" sz="120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European Commission</a:t>
            </a:r>
            <a:r>
              <a:rPr lang="en-GB" sz="1200" dirty="0" smtClean="0"/>
              <a:t>.</a:t>
            </a:r>
            <a:r>
              <a:rPr lang="en-GB" sz="1200" dirty="0"/>
              <a:t> 2007 Report. </a:t>
            </a:r>
            <a:r>
              <a:rPr lang="en-GB" sz="1200" dirty="0" smtClean="0"/>
              <a:t>“</a:t>
            </a:r>
            <a:r>
              <a:rPr lang="en-GB" sz="1200" dirty="0"/>
              <a:t>Study on the Current Trends and Approaches to Media Literacy in Europe”. </a:t>
            </a:r>
            <a:r>
              <a:rPr lang="en-GB" sz="1200" dirty="0" smtClean="0"/>
              <a:t>Last </a:t>
            </a:r>
            <a:r>
              <a:rPr lang="en-GB" sz="1200" dirty="0"/>
              <a:t>retrieved </a:t>
            </a:r>
            <a:r>
              <a:rPr lang="en-GB" sz="1200" dirty="0" smtClean="0"/>
              <a:t>23.12.2019. </a:t>
            </a:r>
            <a:r>
              <a:rPr lang="en-GB" sz="1200" dirty="0">
                <a:hlinkClick r:id="rId4"/>
              </a:rPr>
              <a:t>https://ec.europa.eu/culture/library/study-current-trends-and-approaches-media-literacy-europe_en</a:t>
            </a:r>
            <a:r>
              <a:rPr lang="en-GB" sz="1200" dirty="0"/>
              <a:t>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“</a:t>
            </a:r>
            <a:r>
              <a:rPr lang="en-GB" sz="1200" dirty="0"/>
              <a:t>How to choose your news</a:t>
            </a:r>
            <a:r>
              <a:rPr lang="en-GB" sz="1200" dirty="0" smtClean="0"/>
              <a:t>”. </a:t>
            </a:r>
            <a:r>
              <a:rPr lang="en-GB" sz="1200" dirty="0"/>
              <a:t>2014. </a:t>
            </a:r>
            <a:r>
              <a:rPr lang="en-GB" sz="1200" dirty="0">
                <a:hlinkClick r:id="rId5"/>
              </a:rPr>
              <a:t>https://www.youtube.com/watch?v=q-Y-z6HmRgI&amp;list=PLJicmE8fK0EjWxWJW83K4z93wmtxtanHG</a:t>
            </a:r>
            <a:r>
              <a:rPr lang="en-GB" sz="1200" dirty="0"/>
              <a:t>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“Media and Information Literacy</a:t>
            </a:r>
            <a:r>
              <a:rPr lang="en-GB" sz="1200" dirty="0" smtClean="0"/>
              <a:t>”. </a:t>
            </a:r>
            <a:r>
              <a:rPr lang="en-GB" sz="1200" dirty="0"/>
              <a:t>2016.</a:t>
            </a:r>
            <a:r>
              <a:rPr lang="en-GB" sz="1200" b="1" dirty="0"/>
              <a:t> </a:t>
            </a:r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www.youtube.com/watch?v=lxSYtwaXo2M</a:t>
            </a:r>
            <a:endParaRPr lang="en-GB" sz="120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Martens, Hans; and Renee,  Hobbs. </a:t>
            </a:r>
            <a:r>
              <a:rPr lang="en-GB" sz="1200" dirty="0" smtClean="0"/>
              <a:t>2013. “How </a:t>
            </a:r>
            <a:r>
              <a:rPr lang="en-GB" sz="1200" dirty="0"/>
              <a:t>Media Literacy Supports Civic Engagement in a Digital Age”. </a:t>
            </a:r>
            <a:r>
              <a:rPr lang="en-GB" sz="1200" dirty="0" smtClean="0"/>
              <a:t>Atlantic </a:t>
            </a:r>
            <a:r>
              <a:rPr lang="en-GB" sz="1200" dirty="0"/>
              <a:t>Journal of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Communication, 23:2, 120-137, DOI: </a:t>
            </a:r>
            <a:r>
              <a:rPr lang="en-GB" sz="1200" dirty="0" smtClean="0"/>
              <a:t>10.1080/15456870.2014.961636. </a:t>
            </a:r>
            <a:endParaRPr lang="en-GB" sz="12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/>
              <a:t>Kubey</a:t>
            </a:r>
            <a:r>
              <a:rPr lang="en-GB" sz="1200" dirty="0" smtClean="0"/>
              <a:t>, Robert. 1997. “Media Literacy in the Information Age. Current Perspectives”. Transaction Publishers. </a:t>
            </a:r>
            <a:r>
              <a:rPr lang="en-GB" sz="1200" dirty="0"/>
              <a:t>Last retrieved 23.12.2019. </a:t>
            </a:r>
            <a:r>
              <a:rPr lang="en-GB" sz="1200" dirty="0">
                <a:hlinkClick r:id="rId7"/>
              </a:rPr>
              <a:t>https://</a:t>
            </a:r>
            <a:r>
              <a:rPr lang="en-GB" sz="1200" dirty="0" smtClean="0">
                <a:hlinkClick r:id="rId7"/>
              </a:rPr>
              <a:t>books.google.com.cy/books?id=rpdHWLVwnikC&amp;pg=PA69&amp;dq=media+literacy&amp;hl=el&amp;sa=X&amp;ved=0ahUKEwjSwZ_P2L7mAhWMzIUKHb4qAXwQ6AEIcDAI#v=onepage&amp;q&amp;f=false</a:t>
            </a:r>
            <a:r>
              <a:rPr lang="en-GB" sz="1200" dirty="0" smtClean="0"/>
              <a:t>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Potter, W. James. 2011. “Media Literacy”. Sage Publications Inc. </a:t>
            </a:r>
            <a:r>
              <a:rPr lang="en-GB" sz="1200" dirty="0"/>
              <a:t>Last retrieved 23.12.2019. </a:t>
            </a:r>
            <a:r>
              <a:rPr lang="en-GB" sz="1200" dirty="0">
                <a:hlinkClick r:id="rId8"/>
              </a:rPr>
              <a:t>https://</a:t>
            </a:r>
            <a:r>
              <a:rPr lang="en-GB" sz="1200" dirty="0" smtClean="0">
                <a:hlinkClick r:id="rId8"/>
              </a:rPr>
              <a:t>books.google.com.cy/books?id=hTAII20unzwC&amp;printsec=frontcover&amp;dq=media+literacy&amp;hl=el&amp;sa=X&amp;ved=0ahUKEwjSwZ_P2L7mAhWMzIUKHb4qAXwQ6AEIZzAH#v=onepage&amp;q&amp;f=false</a:t>
            </a:r>
            <a:r>
              <a:rPr lang="en-GB" sz="1200" dirty="0" smtClean="0"/>
              <a:t> 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The New Humanitarian. 2019. “The </a:t>
            </a:r>
            <a:r>
              <a:rPr lang="en-GB" sz="1200" dirty="0"/>
              <a:t>two contrasting sides of German refugee </a:t>
            </a:r>
            <a:r>
              <a:rPr lang="en-GB" sz="1200" dirty="0" smtClean="0"/>
              <a:t>policy”. Last retrieved </a:t>
            </a:r>
            <a:r>
              <a:rPr lang="en-GB" sz="1200" dirty="0"/>
              <a:t>23.12.2019.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hlinkClick r:id="rId9"/>
              </a:rPr>
              <a:t>https://www.thenewhumanitarian.org/news-feature/2019/11/11/German-refugee-integration-policy</a:t>
            </a:r>
            <a:r>
              <a:rPr lang="en-GB" sz="1200" dirty="0"/>
              <a:t> </a:t>
            </a:r>
            <a:endParaRPr lang="en-GB" sz="120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Youth Impact. 2019. “Youth </a:t>
            </a:r>
            <a:r>
              <a:rPr lang="en-GB" sz="1200" dirty="0"/>
              <a:t>Guarantee – EU answer to the NEET </a:t>
            </a:r>
            <a:r>
              <a:rPr lang="en-GB" sz="1200" dirty="0" smtClean="0"/>
              <a:t>problem”. Last </a:t>
            </a:r>
            <a:r>
              <a:rPr lang="en-GB" sz="1200" dirty="0"/>
              <a:t>retrieved 23.12.2019</a:t>
            </a:r>
            <a:r>
              <a:rPr lang="en-GB" sz="1200" dirty="0" smtClean="0"/>
              <a:t>. </a:t>
            </a:r>
            <a:r>
              <a:rPr lang="en-GB" sz="1200" dirty="0" smtClean="0">
                <a:hlinkClick r:id="rId10"/>
              </a:rPr>
              <a:t>https</a:t>
            </a:r>
            <a:r>
              <a:rPr lang="en-GB" sz="1200" dirty="0">
                <a:hlinkClick r:id="rId10"/>
              </a:rPr>
              <a:t>://youthemploymentmag.net/2019/12/15/youth-guarantee-eu-answer-to-the-neet-problem/</a:t>
            </a:r>
            <a:r>
              <a:rPr lang="en-GB" sz="12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200838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965049"/>
            <a:ext cx="10515600" cy="860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of Unit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0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Objectives</a:t>
            </a:r>
            <a:endParaRPr lang="el-GR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the end of this unit you should be able </a:t>
            </a:r>
            <a:r>
              <a:rPr lang="en-US" dirty="0" smtClean="0"/>
              <a:t>to: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what Media Literacy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Understand the importance of Media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 how to be </a:t>
            </a:r>
            <a:r>
              <a:rPr lang="en-US" i="1" dirty="0" smtClean="0"/>
              <a:t>media literate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714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Definition of Media Literacy</a:t>
            </a:r>
            <a:endParaRPr lang="el-GR" sz="2400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What is Literacy?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dirty="0" smtClean="0">
                <a:latin typeface="+mn-lt"/>
              </a:rPr>
              <a:t>Literacy is the capacity </a:t>
            </a:r>
            <a:r>
              <a:rPr lang="en-GB" sz="1800" dirty="0">
                <a:latin typeface="+mn-lt"/>
              </a:rPr>
              <a:t>to communicate using inscribed, printed, or electronic signs or symbols for representing </a:t>
            </a:r>
            <a:r>
              <a:rPr lang="en-GB" sz="1800" dirty="0" smtClean="0">
                <a:latin typeface="+mn-lt"/>
              </a:rPr>
              <a:t>language. </a:t>
            </a:r>
            <a:r>
              <a:rPr lang="en-GB" sz="1800" dirty="0">
                <a:latin typeface="+mn-lt"/>
              </a:rPr>
              <a:t>Literacy is customarily contrasted with </a:t>
            </a:r>
            <a:r>
              <a:rPr lang="en-GB" sz="1800" dirty="0" smtClean="0">
                <a:latin typeface="+mn-lt"/>
              </a:rPr>
              <a:t>oral tradition, </a:t>
            </a:r>
            <a:r>
              <a:rPr lang="en-GB" sz="1800" dirty="0">
                <a:latin typeface="+mn-lt"/>
              </a:rPr>
              <a:t>which </a:t>
            </a:r>
            <a:r>
              <a:rPr lang="en-GB" sz="1800" dirty="0" smtClean="0">
                <a:latin typeface="+mn-lt"/>
              </a:rPr>
              <a:t>encompasses </a:t>
            </a:r>
            <a:r>
              <a:rPr lang="en-GB" sz="1800" dirty="0">
                <a:latin typeface="+mn-lt"/>
              </a:rPr>
              <a:t>a broad set of strategies for communicating through oral and aural media. In real world situations, however, literate and oral modes of </a:t>
            </a:r>
            <a:r>
              <a:rPr lang="en-GB" sz="1800" dirty="0" smtClean="0">
                <a:latin typeface="+mn-lt"/>
              </a:rPr>
              <a:t>communication </a:t>
            </a:r>
            <a:r>
              <a:rPr lang="en-GB" sz="1800" dirty="0">
                <a:latin typeface="+mn-lt"/>
              </a:rPr>
              <a:t>coexist and interact, not only within the same </a:t>
            </a:r>
            <a:r>
              <a:rPr lang="en-GB" sz="1800" dirty="0" smtClean="0">
                <a:latin typeface="+mn-lt"/>
              </a:rPr>
              <a:t>culture but </a:t>
            </a:r>
            <a:r>
              <a:rPr lang="en-GB" sz="1800" dirty="0">
                <a:latin typeface="+mn-lt"/>
              </a:rPr>
              <a:t>also within the very same </a:t>
            </a:r>
            <a:r>
              <a:rPr lang="en-GB" sz="1800" dirty="0" smtClean="0">
                <a:latin typeface="+mn-lt"/>
              </a:rPr>
              <a:t>individual. </a:t>
            </a:r>
          </a:p>
          <a:p>
            <a:pPr marL="0" indent="0" algn="l">
              <a:buNone/>
            </a:pPr>
            <a:endParaRPr lang="en-GB" sz="1800" dirty="0" smtClean="0"/>
          </a:p>
          <a:p>
            <a:pPr marL="0" indent="0" algn="l">
              <a:buNone/>
            </a:pPr>
            <a:r>
              <a:rPr lang="en-GB" sz="1400" dirty="0" smtClean="0"/>
              <a:t>(Encyclopaedia </a:t>
            </a:r>
            <a:r>
              <a:rPr lang="en-GB" sz="1400" dirty="0" smtClean="0"/>
              <a:t>Britannica: 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www.britannica.com/topic/literacy</a:t>
            </a:r>
            <a:r>
              <a:rPr lang="en-GB" sz="1400" dirty="0"/>
              <a:t>)</a:t>
            </a:r>
            <a:r>
              <a:rPr lang="en-GB" sz="1400" dirty="0" smtClean="0"/>
              <a:t>. </a:t>
            </a:r>
            <a:endParaRPr lang="el-GR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What is Media Literacy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dirty="0" smtClean="0">
                <a:latin typeface="+mn-lt"/>
              </a:rPr>
              <a:t>Media literacy involves the ability to effectively use different types of media. A digitally literate person reads and understands the meaning of the messages conveyed through the Internet, press, television, video games, music, images, and radio.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800" b="1" dirty="0" smtClean="0">
                <a:latin typeface="+mn-lt"/>
              </a:rPr>
              <a:t>Media literacy </a:t>
            </a:r>
            <a:r>
              <a:rPr lang="en-GB" sz="1800" dirty="0" smtClean="0">
                <a:latin typeface="+mn-lt"/>
              </a:rPr>
              <a:t>functions as </a:t>
            </a:r>
            <a:r>
              <a:rPr lang="en-GB" sz="1800" b="1" dirty="0" smtClean="0">
                <a:latin typeface="+mn-lt"/>
              </a:rPr>
              <a:t>a medium for responding to the technological development of contemporary societies. </a:t>
            </a:r>
          </a:p>
        </p:txBody>
      </p:sp>
    </p:spTree>
    <p:extLst>
      <p:ext uri="{BB962C8B-B14F-4D97-AF65-F5344CB8AC3E}">
        <p14:creationId xmlns:p14="http://schemas.microsoft.com/office/powerpoint/2010/main" val="3182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Definition of Media Literacy</a:t>
            </a:r>
            <a:endParaRPr lang="el-GR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dirty="0" smtClean="0"/>
              <a:t>According </a:t>
            </a:r>
            <a:r>
              <a:rPr lang="en-GB" dirty="0"/>
              <a:t>to the European Commission</a:t>
            </a:r>
            <a:r>
              <a:rPr lang="en-GB" dirty="0" smtClean="0"/>
              <a:t>, </a:t>
            </a:r>
            <a:r>
              <a:rPr lang="en-GB" b="1" dirty="0"/>
              <a:t>M</a:t>
            </a:r>
            <a:r>
              <a:rPr lang="en-GB" b="1" dirty="0" smtClean="0"/>
              <a:t>edia </a:t>
            </a:r>
            <a:r>
              <a:rPr lang="en-GB" b="1" dirty="0"/>
              <a:t>L</a:t>
            </a:r>
            <a:r>
              <a:rPr lang="en-GB" b="1" dirty="0" smtClean="0"/>
              <a:t>iteracy </a:t>
            </a:r>
            <a:r>
              <a:rPr lang="en-GB" dirty="0"/>
              <a:t>represents a variety of skills and competences related to the media, its images, languages and messages: </a:t>
            </a:r>
            <a:endParaRPr lang="en-GB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 smtClean="0"/>
              <a:t>“</a:t>
            </a:r>
            <a:r>
              <a:rPr lang="en-GB" dirty="0"/>
              <a:t>Media Literacy may be defined as the ability to access, analyse and evaluate the power of images, sounds and messages which we are now being confronted with on a daily basis and which are an important part of our contemporary culture; as well as to communicate competently using media available, on a personal basis. Media </a:t>
            </a:r>
            <a:r>
              <a:rPr lang="en-GB" dirty="0" smtClean="0"/>
              <a:t>Literacy </a:t>
            </a:r>
            <a:r>
              <a:rPr lang="en-GB" dirty="0"/>
              <a:t>relates to all media, including television and film, radio and recorded music, print media, the Internet and other new digital communication technologies”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823048" y="5839455"/>
            <a:ext cx="10055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“Study on the Current Trends and Approaches to Media Literacy in Europe”</a:t>
            </a:r>
          </a:p>
          <a:p>
            <a:pPr algn="r"/>
            <a:r>
              <a:rPr lang="en-GB" sz="1400" dirty="0">
                <a:hlinkClick r:id="rId2"/>
              </a:rPr>
              <a:t>https://ec.europa.eu/culture/library/study-current-trends-and-approaches-media-literacy-europe_en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2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History of Literacy</a:t>
            </a:r>
            <a:endParaRPr lang="el-GR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399" y="2137271"/>
            <a:ext cx="10783019" cy="3709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Alphabetical skills             Amplification and 	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Audiovisual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literacy 	Digital + Media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expansion of literacy				       literacy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 			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399" y="3021058"/>
            <a:ext cx="2872597" cy="147055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Alphabetical Writing</a:t>
            </a:r>
          </a:p>
        </p:txBody>
      </p:sp>
      <p:sp>
        <p:nvSpPr>
          <p:cNvPr id="21" name="Oval 20"/>
          <p:cNvSpPr/>
          <p:nvPr/>
        </p:nvSpPr>
        <p:spPr>
          <a:xfrm>
            <a:off x="3299603" y="3021058"/>
            <a:ext cx="2872597" cy="147055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Printing of books and the press</a:t>
            </a:r>
          </a:p>
        </p:txBody>
      </p:sp>
      <p:sp>
        <p:nvSpPr>
          <p:cNvPr id="22" name="Oval 21"/>
          <p:cNvSpPr/>
          <p:nvPr/>
        </p:nvSpPr>
        <p:spPr>
          <a:xfrm>
            <a:off x="5776103" y="3021058"/>
            <a:ext cx="2872597" cy="147055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Appearance of electronic media: telephone, film, radio and television </a:t>
            </a:r>
          </a:p>
        </p:txBody>
      </p:sp>
      <p:sp>
        <p:nvSpPr>
          <p:cNvPr id="23" name="Oval 22"/>
          <p:cNvSpPr/>
          <p:nvPr/>
        </p:nvSpPr>
        <p:spPr>
          <a:xfrm>
            <a:off x="8317299" y="3021058"/>
            <a:ext cx="2872597" cy="147055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media and Internet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50697" y="4580626"/>
            <a:ext cx="0" cy="3881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4806351" y="4580622"/>
            <a:ext cx="0" cy="3881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7287883" y="4580623"/>
            <a:ext cx="0" cy="3881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>
            <a:off x="9872931" y="4580624"/>
            <a:ext cx="0" cy="3881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5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Media Literacy involves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492073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The development of </a:t>
            </a:r>
            <a:r>
              <a:rPr lang="en-GB" sz="1800" dirty="0"/>
              <a:t>skills in </a:t>
            </a:r>
            <a:r>
              <a:rPr lang="en-GB" sz="1800" dirty="0" smtClean="0"/>
              <a:t>working with technology</a:t>
            </a:r>
            <a:r>
              <a:rPr lang="en-GB" sz="1800" dirty="0"/>
              <a:t>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Appreciation </a:t>
            </a:r>
            <a:r>
              <a:rPr lang="en-GB" sz="1800" dirty="0"/>
              <a:t>of </a:t>
            </a:r>
            <a:r>
              <a:rPr lang="en-GB" sz="1800" dirty="0" smtClean="0"/>
              <a:t>audio-visual heritage;</a:t>
            </a:r>
          </a:p>
          <a:p>
            <a:pPr marL="0" indent="0">
              <a:buNone/>
            </a:pPr>
            <a:r>
              <a:rPr lang="en-GB" sz="1800" dirty="0" smtClean="0"/>
              <a:t>• Protection of </a:t>
            </a:r>
            <a:r>
              <a:rPr lang="en-GB" sz="1800" dirty="0"/>
              <a:t>children against harmful content, and </a:t>
            </a:r>
            <a:r>
              <a:rPr lang="en-GB" sz="1800" dirty="0" smtClean="0"/>
              <a:t>the development of </a:t>
            </a:r>
            <a:r>
              <a:rPr lang="en-GB" sz="1800" dirty="0"/>
              <a:t>their awareness </a:t>
            </a:r>
            <a:r>
              <a:rPr lang="en-GB" sz="1800" dirty="0" smtClean="0"/>
              <a:t>of online </a:t>
            </a:r>
            <a:r>
              <a:rPr lang="en-GB" sz="1800" dirty="0"/>
              <a:t>risk</a:t>
            </a:r>
            <a:r>
              <a:rPr lang="en-GB" sz="1800" dirty="0" smtClean="0"/>
              <a:t>;</a:t>
            </a:r>
          </a:p>
          <a:p>
            <a:pPr marL="0" indent="0">
              <a:buNone/>
            </a:pPr>
            <a:r>
              <a:rPr lang="en-GB" sz="1800" dirty="0" smtClean="0"/>
              <a:t>• Promotion of </a:t>
            </a:r>
            <a:r>
              <a:rPr lang="en-GB" sz="1800" dirty="0"/>
              <a:t>the inclusion of </a:t>
            </a:r>
            <a:r>
              <a:rPr lang="en-GB" sz="1800" dirty="0" smtClean="0"/>
              <a:t>excluded </a:t>
            </a:r>
            <a:r>
              <a:rPr lang="en-GB" sz="1800" dirty="0"/>
              <a:t>groups in using technology, and </a:t>
            </a:r>
            <a:r>
              <a:rPr lang="en-GB" sz="1800" dirty="0" smtClean="0"/>
              <a:t>in the </a:t>
            </a:r>
            <a:r>
              <a:rPr lang="en-GB" sz="1800" dirty="0"/>
              <a:t>‘knowledge society’;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Promotion of </a:t>
            </a:r>
            <a:r>
              <a:rPr lang="en-GB" sz="1800" dirty="0"/>
              <a:t>independent public service media;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Resistance on commercial </a:t>
            </a:r>
            <a:r>
              <a:rPr lang="en-GB" sz="1800" dirty="0"/>
              <a:t>persuasion, and </a:t>
            </a:r>
            <a:r>
              <a:rPr lang="en-GB" sz="1800" dirty="0" smtClean="0"/>
              <a:t>raise </a:t>
            </a:r>
            <a:r>
              <a:rPr lang="en-GB" sz="1800" dirty="0"/>
              <a:t>awareness of </a:t>
            </a:r>
            <a:r>
              <a:rPr lang="en-GB" sz="1800" dirty="0" smtClean="0"/>
              <a:t>new marketing </a:t>
            </a:r>
            <a:r>
              <a:rPr lang="en-GB" sz="1800" dirty="0"/>
              <a:t>practices;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Promotion of active </a:t>
            </a:r>
            <a:r>
              <a:rPr lang="en-GB" sz="1800" dirty="0"/>
              <a:t>citizenship and </a:t>
            </a:r>
            <a:r>
              <a:rPr lang="en-GB" sz="1800" dirty="0" smtClean="0"/>
              <a:t>active participation </a:t>
            </a:r>
            <a:r>
              <a:rPr lang="en-GB" sz="1800" dirty="0"/>
              <a:t>in civil society;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Promotion of </a:t>
            </a:r>
            <a:r>
              <a:rPr lang="en-GB" sz="1800" dirty="0"/>
              <a:t>creative and artistic self-expression through the use of new media, </a:t>
            </a:r>
            <a:r>
              <a:rPr lang="en-GB" sz="1800" dirty="0" smtClean="0"/>
              <a:t>enabling </a:t>
            </a:r>
            <a:r>
              <a:rPr lang="en-GB" sz="1800" dirty="0"/>
              <a:t>people to communicate with audiences</a:t>
            </a:r>
            <a:r>
              <a:rPr lang="en-GB" sz="1800" dirty="0" smtClean="0"/>
              <a:t>;</a:t>
            </a:r>
          </a:p>
          <a:p>
            <a:pPr marL="0" indent="0">
              <a:buNone/>
            </a:pPr>
            <a:r>
              <a:rPr lang="en-GB" sz="1800" dirty="0"/>
              <a:t>• </a:t>
            </a:r>
            <a:r>
              <a:rPr lang="en-GB" sz="1800" dirty="0" smtClean="0"/>
              <a:t>Promotion of </a:t>
            </a:r>
            <a:r>
              <a:rPr lang="en-GB" sz="1800" dirty="0"/>
              <a:t>equality of opportunity, tolerance and diversity – and </a:t>
            </a:r>
            <a:r>
              <a:rPr lang="en-GB" sz="1800" dirty="0" smtClean="0"/>
              <a:t>human </a:t>
            </a:r>
            <a:r>
              <a:rPr lang="en-GB" sz="1800" dirty="0"/>
              <a:t>rights</a:t>
            </a:r>
            <a:r>
              <a:rPr lang="en-GB" sz="1800" dirty="0" smtClean="0"/>
              <a:t>;</a:t>
            </a:r>
          </a:p>
          <a:p>
            <a:pPr marL="0" indent="0">
              <a:buNone/>
            </a:pPr>
            <a:r>
              <a:rPr lang="en-GB" sz="1800" dirty="0" smtClean="0"/>
              <a:t>• Taking informed decisions </a:t>
            </a:r>
            <a:r>
              <a:rPr lang="en-GB" sz="1800" dirty="0"/>
              <a:t>as media </a:t>
            </a:r>
            <a:r>
              <a:rPr lang="en-GB" sz="1800" dirty="0" smtClean="0"/>
              <a:t>consumers.</a:t>
            </a:r>
            <a:endParaRPr lang="en-GB" sz="1800" dirty="0"/>
          </a:p>
          <a:p>
            <a:pPr marL="0" indent="0" algn="r">
              <a:buNone/>
            </a:pPr>
            <a:r>
              <a:rPr lang="en-GB" sz="1400" dirty="0" smtClean="0"/>
              <a:t>“Study on the Current Trends and Approaches to Media Literacy in Europe”                                                       </a:t>
            </a:r>
            <a:r>
              <a:rPr lang="en-GB" sz="1400" dirty="0" smtClean="0">
                <a:hlinkClick r:id="rId2"/>
              </a:rPr>
              <a:t>https://ec.europa.eu/culture/library/study-current-trends-and-approaches-media-literacy-europe_en</a:t>
            </a:r>
            <a:r>
              <a:rPr lang="en-GB" sz="1400" dirty="0" smtClean="0"/>
              <a:t>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7340" y="736294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7340" y="926629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Literacy involves</a:t>
            </a:r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6576" y="1469361"/>
            <a:ext cx="9229786" cy="4931433"/>
            <a:chOff x="1412434" y="1935529"/>
            <a:chExt cx="9229786" cy="4931433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48887462"/>
                </p:ext>
              </p:extLst>
            </p:nvPr>
          </p:nvGraphicFramePr>
          <p:xfrm>
            <a:off x="1412434" y="1935529"/>
            <a:ext cx="9229786" cy="4589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Hexagon 12"/>
            <p:cNvSpPr/>
            <p:nvPr/>
          </p:nvSpPr>
          <p:spPr>
            <a:xfrm rot="16200000">
              <a:off x="5564378" y="4957520"/>
              <a:ext cx="1708030" cy="144924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3773" y="4881803"/>
              <a:ext cx="1439210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/>
            </a:p>
            <a:p>
              <a:pPr algn="ctr"/>
              <a:r>
                <a:rPr lang="en-GB" sz="1300" dirty="0">
                  <a:solidFill>
                    <a:schemeClr val="bg1"/>
                  </a:solidFill>
                </a:rPr>
                <a:t>Know how to find, retrieve </a:t>
              </a:r>
              <a:endParaRPr lang="en-GB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300" dirty="0" smtClean="0">
                  <a:solidFill>
                    <a:schemeClr val="bg1"/>
                  </a:solidFill>
                </a:rPr>
                <a:t>and </a:t>
              </a:r>
              <a:r>
                <a:rPr lang="en-GB" sz="1300" dirty="0">
                  <a:solidFill>
                    <a:schemeClr val="bg1"/>
                  </a:solidFill>
                </a:rPr>
                <a:t>use information </a:t>
              </a:r>
              <a:endParaRPr lang="en-GB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300" dirty="0" smtClean="0">
                  <a:solidFill>
                    <a:schemeClr val="bg1"/>
                  </a:solidFill>
                </a:rPr>
                <a:t>correctly</a:t>
              </a:r>
              <a:endParaRPr lang="en-GB" sz="1300" dirty="0">
                <a:solidFill>
                  <a:schemeClr val="bg1"/>
                </a:solidFill>
              </a:endParaRPr>
            </a:p>
            <a:p>
              <a:pPr algn="ctr"/>
              <a:endParaRPr lang="en-GB" sz="2000" dirty="0"/>
            </a:p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Media Literacy important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1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9" y="3601300"/>
            <a:ext cx="3866070" cy="2496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Media Literacy important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800" b="1" dirty="0" smtClean="0"/>
              <a:t>Critical Thinking</a:t>
            </a:r>
          </a:p>
          <a:p>
            <a:pPr marL="0" indent="0">
              <a:buNone/>
            </a:pPr>
            <a:r>
              <a:rPr lang="en-GB" sz="1800" dirty="0"/>
              <a:t>E</a:t>
            </a:r>
            <a:r>
              <a:rPr lang="en-GB" sz="1800" dirty="0" smtClean="0"/>
              <a:t>valuate the quality of information received and transmitted.</a:t>
            </a:r>
          </a:p>
          <a:p>
            <a:r>
              <a:rPr lang="en-GB" sz="1800" b="1" dirty="0" smtClean="0"/>
              <a:t>Active citizenship</a:t>
            </a:r>
          </a:p>
          <a:p>
            <a:pPr marL="0" indent="0">
              <a:buNone/>
            </a:pPr>
            <a:r>
              <a:rPr lang="en-GB" sz="1800" dirty="0" smtClean="0"/>
              <a:t>Actively participate in the social community contributing in local, national and/ or global level.</a:t>
            </a:r>
          </a:p>
          <a:p>
            <a:r>
              <a:rPr lang="en-GB" sz="1800" b="1" dirty="0" smtClean="0"/>
              <a:t>Stay informed and up to date</a:t>
            </a:r>
          </a:p>
          <a:p>
            <a:pPr marL="0" indent="0">
              <a:buNone/>
            </a:pPr>
            <a:r>
              <a:rPr lang="en-GB" sz="1800" dirty="0" smtClean="0"/>
              <a:t>Take informed decisions online </a:t>
            </a:r>
            <a:r>
              <a:rPr lang="en-GB" sz="1800" dirty="0"/>
              <a:t>and/ or offline.</a:t>
            </a:r>
            <a:endParaRPr lang="en-GB" sz="1800" dirty="0" smtClean="0"/>
          </a:p>
          <a:p>
            <a:r>
              <a:rPr lang="en-GB" sz="1800" b="1" dirty="0" smtClean="0"/>
              <a:t>Self- Expression</a:t>
            </a:r>
          </a:p>
          <a:p>
            <a:pPr marL="0" indent="0">
              <a:buNone/>
            </a:pPr>
            <a:r>
              <a:rPr lang="en-GB" sz="1800" dirty="0" smtClean="0"/>
              <a:t>Express freely, in a creative way using the media.</a:t>
            </a:r>
          </a:p>
          <a:p>
            <a:r>
              <a:rPr lang="en-GB" sz="1800" b="1" dirty="0"/>
              <a:t>Know how to find, retrieve and use information </a:t>
            </a:r>
            <a:r>
              <a:rPr lang="en-GB" sz="1800" b="1" dirty="0" smtClean="0"/>
              <a:t>correctly</a:t>
            </a:r>
            <a:endParaRPr lang="en-GB" sz="1800" b="1" dirty="0"/>
          </a:p>
          <a:p>
            <a:pPr marL="0" indent="0">
              <a:buNone/>
            </a:pPr>
            <a:r>
              <a:rPr lang="en-GB" sz="1800" dirty="0"/>
              <a:t>C</a:t>
            </a:r>
            <a:r>
              <a:rPr lang="en-GB" sz="1800" dirty="0" smtClean="0"/>
              <a:t>reate content with the use of media and the information received. </a:t>
            </a:r>
          </a:p>
          <a:p>
            <a:r>
              <a:rPr lang="en-GB" sz="1800" b="1" dirty="0" smtClean="0"/>
              <a:t>Personal Development</a:t>
            </a:r>
          </a:p>
          <a:p>
            <a:pPr marL="0" indent="0">
              <a:buNone/>
            </a:pPr>
            <a:r>
              <a:rPr lang="en-GB" sz="1800" dirty="0" smtClean="0"/>
              <a:t>Develop oneself in terms of communication skills, research, open-mindedness and critical thinking.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208681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evaluate Media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There is a need to </a:t>
            </a:r>
            <a:r>
              <a:rPr lang="en-GB" b="1" dirty="0" smtClean="0"/>
              <a:t>evaluate</a:t>
            </a:r>
            <a:r>
              <a:rPr lang="en-GB" dirty="0" smtClean="0"/>
              <a:t> resources before using and/ or (re)acting on them. </a:t>
            </a:r>
          </a:p>
          <a:p>
            <a:pPr marL="0" indent="0" algn="ctr">
              <a:buNone/>
            </a:pPr>
            <a:r>
              <a:rPr lang="en-GB" dirty="0" smtClean="0"/>
              <a:t>         Cross-check resources</a:t>
            </a:r>
            <a:r>
              <a:rPr lang="en-GB" dirty="0"/>
              <a:t>, </a:t>
            </a:r>
            <a:r>
              <a:rPr lang="en-GB" dirty="0" smtClean="0"/>
              <a:t>and distinguish </a:t>
            </a:r>
            <a:r>
              <a:rPr lang="en-GB" dirty="0"/>
              <a:t>between </a:t>
            </a:r>
            <a:r>
              <a:rPr lang="en-GB" b="1" dirty="0"/>
              <a:t>fact</a:t>
            </a:r>
            <a:r>
              <a:rPr lang="en-GB" dirty="0"/>
              <a:t> and </a:t>
            </a:r>
            <a:r>
              <a:rPr lang="en-GB" b="1" dirty="0" smtClean="0"/>
              <a:t>opinion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4014" y="854998"/>
            <a:ext cx="10515600" cy="61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l-G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03" y="1471942"/>
            <a:ext cx="5111284" cy="383252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25614" y="5908249"/>
            <a:ext cx="457200" cy="31917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YM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1849</Words>
  <Application>Microsoft Office PowerPoint</Application>
  <PresentationFormat>Widescreen</PresentationFormat>
  <Paragraphs>198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Media Literacy</vt:lpstr>
      <vt:lpstr>Objectives</vt:lpstr>
      <vt:lpstr>Definition of Media Literacy</vt:lpstr>
      <vt:lpstr>Definition of Media Literacy</vt:lpstr>
      <vt:lpstr>History of Literacy</vt:lpstr>
      <vt:lpstr>Media Literacy involves</vt:lpstr>
      <vt:lpstr>Why is Media Literacy important?</vt:lpstr>
      <vt:lpstr>Why is Media Literacy important?</vt:lpstr>
      <vt:lpstr>How to evaluate Media Literacy</vt:lpstr>
      <vt:lpstr>Fact Vs Opinion</vt:lpstr>
      <vt:lpstr>Activity 1</vt:lpstr>
      <vt:lpstr>How to choose your news?</vt:lpstr>
      <vt:lpstr>How and why a specific message is being delivered?</vt:lpstr>
      <vt:lpstr>Activity 2 (part 1)</vt:lpstr>
      <vt:lpstr>Activity 2 (part 2)</vt:lpstr>
      <vt:lpstr>Evaluation</vt:lpstr>
      <vt:lpstr>References</vt:lpstr>
      <vt:lpstr>End of Unit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Theognosia Petrou</cp:lastModifiedBy>
  <cp:revision>188</cp:revision>
  <dcterms:created xsi:type="dcterms:W3CDTF">2019-11-27T07:34:47Z</dcterms:created>
  <dcterms:modified xsi:type="dcterms:W3CDTF">2020-08-07T12:40:19Z</dcterms:modified>
</cp:coreProperties>
</file>